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1"/>
  </p:sldMasterIdLst>
  <p:sldIdLst>
    <p:sldId id="272" r:id="rId2"/>
    <p:sldId id="273" r:id="rId3"/>
    <p:sldId id="257" r:id="rId4"/>
    <p:sldId id="270" r:id="rId5"/>
    <p:sldId id="263" r:id="rId6"/>
    <p:sldId id="271" r:id="rId7"/>
    <p:sldId id="274"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p14="http://schemas.microsoft.com/office/powerpoint/2010/main" xmlns="">
        <p15:guide id="0" orient="horz" pos="2159" userDrawn="1">
          <p15:clr>
            <a:srgbClr val="A4A3A4"/>
          </p15:clr>
        </p15:guide>
        <p15:guide id="1" pos="287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xmlns="">
          <a:srgbClr val="FF0000"/>
        </p14:laserClr>
      </p:ext>
    </p:extLst>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napToObjects="1">
      <p:cViewPr varScale="1">
        <p:scale>
          <a:sx n="66" d="100"/>
          <a:sy n="66" d="100"/>
        </p:scale>
        <p:origin x="-1506" y="-96"/>
      </p:cViewPr>
      <p:guideLst>
        <p:guide orient="horz" pos="2159"/>
        <p:guide pos="2879"/>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D8BD707-D9CF-40AE-B4C6-C98DA3205C09}" type="datetimeFigureOut">
              <a:rPr lang="en-US" smtClean="0"/>
              <a:pPr/>
              <a:t>12/30/2021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12/30/2021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12/30/2021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12/30/2021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12/30/2021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12/30/2021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12/30/2021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12/30/2021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D8BD707-D9CF-40AE-B4C6-C98DA3205C09}" type="datetimeFigureOut">
              <a:rPr lang="en-US" smtClean="0"/>
              <a:pPr/>
              <a:t>12/30/2021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6F15528-21DE-4FAA-801E-634DDDAF4B2B}"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ar.wikipedia.org/wiki/%D8%A7%D9%86%D8%AA%D8%B1%D9%86%D8%AA" TargetMode="External"/><Relationship Id="rId2" Type="http://schemas.openxmlformats.org/officeDocument/2006/relationships/hyperlink" Target="https://ar.wikipedia.org/wiki/%D8%AD%D8%A7%D8%B3%D9%88%D8%A8" TargetMode="External"/><Relationship Id="rId1" Type="http://schemas.openxmlformats.org/officeDocument/2006/relationships/slideLayout" Target="../slideLayouts/slideLayout2.xml"/><Relationship Id="rId4" Type="http://schemas.openxmlformats.org/officeDocument/2006/relationships/hyperlink" Target="https://ar.wikipedia.org/wiki/%D8%AA%D8%B3%D9%88%D9%82_%D8%B9%D8%A8%D8%B1_%D8%A7%D9%84%D8%A5%D9%86%D8%AA%D8%B1%D9%86%D8%AA"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772400" cy="2228850"/>
          </a:xfrm>
        </p:spPr>
        <p:txBody>
          <a:bodyPr>
            <a:normAutofit/>
          </a:bodyPr>
          <a:lstStyle/>
          <a:p>
            <a:pPr rtl="1"/>
            <a:r>
              <a:rPr lang="ar-SA" sz="3600" b="1" dirty="0" smtClean="0"/>
              <a:t>                 </a:t>
            </a:r>
            <a:r>
              <a:rPr lang="ar-SA" sz="4400" b="1" dirty="0" smtClean="0">
                <a:solidFill>
                  <a:srgbClr val="FFFF00"/>
                </a:solidFill>
              </a:rPr>
              <a:t>كلية النبلاء للعلوم والتكنولوجيا   </a:t>
            </a:r>
            <a:r>
              <a:rPr lang="ar-SA" sz="3600" b="1" dirty="0" smtClean="0"/>
              <a:t/>
            </a:r>
            <a:br>
              <a:rPr lang="ar-SA" sz="3600" b="1" dirty="0" smtClean="0"/>
            </a:br>
            <a:r>
              <a:rPr lang="ar-SA" sz="3600" b="1" dirty="0" smtClean="0"/>
              <a:t> </a:t>
            </a:r>
            <a:br>
              <a:rPr lang="ar-SA" sz="3600" b="1" dirty="0" smtClean="0"/>
            </a:br>
            <a:r>
              <a:rPr lang="ar-SA" sz="3600" b="1" dirty="0" smtClean="0"/>
              <a:t>               </a:t>
            </a:r>
            <a:r>
              <a:rPr lang="ar-SA" b="1" dirty="0" smtClean="0">
                <a:solidFill>
                  <a:srgbClr val="FFFF00"/>
                </a:solidFill>
              </a:rPr>
              <a:t>المادة: التجارة الإلكترونية</a:t>
            </a:r>
            <a:endParaRPr lang="en-US" b="1" dirty="0">
              <a:solidFill>
                <a:srgbClr val="FFFF00"/>
              </a:solidFill>
            </a:endParaRPr>
          </a:p>
        </p:txBody>
      </p:sp>
      <p:sp>
        <p:nvSpPr>
          <p:cNvPr id="3" name="Subtitle 2"/>
          <p:cNvSpPr>
            <a:spLocks noGrp="1"/>
          </p:cNvSpPr>
          <p:nvPr>
            <p:ph type="subTitle" idx="1"/>
          </p:nvPr>
        </p:nvSpPr>
        <p:spPr>
          <a:xfrm>
            <a:off x="533400" y="4114800"/>
            <a:ext cx="7854696" cy="866336"/>
          </a:xfrm>
        </p:spPr>
        <p:txBody>
          <a:bodyPr vert="horz" wrap="square" lIns="91440" tIns="45720" rIns="91440" bIns="45720" numCol="1" anchor="t">
            <a:normAutofit lnSpcReduction="10000"/>
          </a:bodyPr>
          <a:lstStyle/>
          <a:p>
            <a:pPr marL="0" indent="0" algn="ctr" defTabSz="914400" eaLnBrk="1" latinLnBrk="0" hangingPunct="1">
              <a:lnSpc>
                <a:spcPct val="100000"/>
              </a:lnSpc>
              <a:spcBef>
                <a:spcPts val="800"/>
              </a:spcBef>
              <a:spcAft>
                <a:spcPts val="0"/>
              </a:spcAft>
              <a:buFontTx/>
              <a:buNone/>
            </a:pPr>
            <a:r>
              <a:rPr lang="ar-SA" altLang="ko-KR" sz="5400" b="1" dirty="0" smtClean="0">
                <a:solidFill>
                  <a:srgbClr val="FF0000"/>
                </a:solidFill>
                <a:latin typeface="Calibri" charset="0"/>
                <a:ea typeface="Arial" charset="0"/>
                <a:cs typeface="Arial" charset="0"/>
              </a:rPr>
              <a:t> محاضرة</a:t>
            </a:r>
            <a:r>
              <a:rPr lang="ar-SA" altLang="ko-KR" sz="5400" b="1" dirty="0" smtClean="0">
                <a:solidFill>
                  <a:srgbClr val="FF0000"/>
                </a:solidFill>
                <a:latin typeface="NanumGothic" charset="0"/>
                <a:ea typeface="Calibri" charset="0"/>
                <a:cs typeface="Calibri" charset="0"/>
              </a:rPr>
              <a:t> </a:t>
            </a:r>
            <a:r>
              <a:rPr lang="ar-SA" altLang="ko-KR" sz="5400" b="1" dirty="0">
                <a:solidFill>
                  <a:srgbClr val="FF0000"/>
                </a:solidFill>
                <a:latin typeface="Calibri" charset="0"/>
                <a:ea typeface="Arial" charset="0"/>
                <a:cs typeface="Arial" charset="0"/>
              </a:rPr>
              <a:t>رقم</a:t>
            </a:r>
            <a:r>
              <a:rPr lang="ar-SA" altLang="ko-KR" sz="5400" b="1" dirty="0">
                <a:solidFill>
                  <a:srgbClr val="FF0000"/>
                </a:solidFill>
                <a:latin typeface="NanumGothic" charset="0"/>
                <a:ea typeface="Calibri" charset="0"/>
                <a:cs typeface="Calibri" charset="0"/>
              </a:rPr>
              <a:t> </a:t>
            </a:r>
            <a:r>
              <a:rPr lang="ar-SA" altLang="ko-KR" sz="5400" b="1" dirty="0" smtClean="0">
                <a:solidFill>
                  <a:srgbClr val="FF0000"/>
                </a:solidFill>
                <a:latin typeface="Calibri" charset="0"/>
                <a:ea typeface="Arial" charset="0"/>
                <a:cs typeface="Arial" charset="0"/>
              </a:rPr>
              <a:t>(3)</a:t>
            </a:r>
            <a:endParaRPr lang="ko-KR" altLang="en-US" sz="5400" b="1" dirty="0">
              <a:solidFill>
                <a:srgbClr val="FF0000"/>
              </a:solidFill>
              <a:latin typeface="Calibri" charset="0"/>
              <a:ea typeface="Arial" charset="0"/>
              <a:cs typeface="Arial" charset="0"/>
            </a:endParaRPr>
          </a:p>
          <a:p>
            <a:pPr marL="0" indent="0" algn="ctr" defTabSz="914400" eaLnBrk="1" latinLnBrk="0" hangingPunct="1">
              <a:lnSpc>
                <a:spcPct val="100000"/>
              </a:lnSpc>
              <a:spcBef>
                <a:spcPts val="800"/>
              </a:spcBef>
              <a:spcAft>
                <a:spcPts val="0"/>
              </a:spcAft>
              <a:buFontTx/>
              <a:buNone/>
            </a:pPr>
            <a:endParaRPr lang="ko-KR" altLang="en-US" sz="3200" dirty="0">
              <a:latin typeface="Calibri" charset="0"/>
              <a:ea typeface="Arial" charset="0"/>
              <a:cs typeface="Arial" charset="0"/>
            </a:endParaRPr>
          </a:p>
          <a:p>
            <a:pPr marL="0" indent="0" algn="l" defTabSz="914400" eaLnBrk="1" latinLnBrk="0" hangingPunct="1">
              <a:lnSpc>
                <a:spcPct val="100000"/>
              </a:lnSpc>
              <a:spcBef>
                <a:spcPts val="800"/>
              </a:spcBef>
              <a:spcAft>
                <a:spcPts val="0"/>
              </a:spcAft>
              <a:buFontTx/>
              <a:buNone/>
            </a:pPr>
            <a:endParaRPr lang="ko-KR" altLang="en-US" sz="3200" dirty="0">
              <a:latin typeface="Calibri" charset="0"/>
              <a:ea typeface="Calibri" charset="0"/>
            </a:endParaRPr>
          </a:p>
        </p:txBody>
      </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endParaRPr lang="ar-SA" sz="2800" b="1" dirty="0" smtClean="0">
              <a:solidFill>
                <a:srgbClr val="FF0000"/>
              </a:solidFill>
            </a:endParaRPr>
          </a:p>
          <a:p>
            <a:endParaRPr lang="ar-SA" sz="2800" b="1" dirty="0" smtClean="0">
              <a:solidFill>
                <a:srgbClr val="FF0000"/>
              </a:solidFill>
            </a:endParaRPr>
          </a:p>
          <a:p>
            <a:endParaRPr lang="ar-SA" sz="2800" b="1" dirty="0" smtClean="0">
              <a:solidFill>
                <a:srgbClr val="FF0000"/>
              </a:solidFill>
            </a:endParaRPr>
          </a:p>
          <a:p>
            <a:endParaRPr lang="ar-SA" sz="2800" b="1" dirty="0" smtClean="0">
              <a:solidFill>
                <a:srgbClr val="FF0000"/>
              </a:solidFill>
            </a:endParaRPr>
          </a:p>
          <a:p>
            <a:endParaRPr lang="ar-SA" sz="2800" b="1" dirty="0" smtClean="0">
              <a:solidFill>
                <a:srgbClr val="FF0000"/>
              </a:solidFill>
            </a:endParaRPr>
          </a:p>
          <a:p>
            <a:endParaRPr lang="ar-SA" sz="2800" b="1" dirty="0" smtClean="0">
              <a:solidFill>
                <a:srgbClr val="FF0000"/>
              </a:solidFill>
            </a:endParaRPr>
          </a:p>
          <a:p>
            <a:r>
              <a:rPr lang="ar-SA" sz="2800" b="1" dirty="0" smtClean="0">
                <a:solidFill>
                  <a:srgbClr val="FF0000"/>
                </a:solidFill>
              </a:rPr>
              <a:t>                         مفاهيم </a:t>
            </a:r>
            <a:r>
              <a:rPr lang="ar-SA" sz="2800" b="1" dirty="0" smtClean="0">
                <a:solidFill>
                  <a:srgbClr val="FF0000"/>
                </a:solidFill>
              </a:rPr>
              <a:t>متعلقة بالتجارة الالكترونية</a:t>
            </a:r>
          </a:p>
          <a:p>
            <a:endParaRPr lang="ar-SA" sz="2800" b="1" dirty="0">
              <a:solidFill>
                <a:srgbClr val="FF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533400"/>
            <a:ext cx="8686800" cy="6096000"/>
          </a:xfrm>
        </p:spPr>
        <p:txBody>
          <a:bodyPr>
            <a:normAutofit/>
          </a:bodyPr>
          <a:lstStyle/>
          <a:p>
            <a:pPr>
              <a:buNone/>
            </a:pPr>
            <a:r>
              <a:rPr lang="ar-SA" sz="6000" b="1" dirty="0" smtClean="0"/>
              <a:t>متطلبات التجارة الالكترونية:-</a:t>
            </a:r>
            <a:r>
              <a:rPr lang="en-US" sz="6000" b="1" dirty="0" smtClean="0"/>
              <a:t/>
            </a:r>
            <a:br>
              <a:rPr lang="en-US" sz="6000" b="1" dirty="0" smtClean="0"/>
            </a:br>
            <a:endParaRPr lang="ar-SA" sz="6000" b="1" dirty="0" smtClean="0">
              <a:solidFill>
                <a:srgbClr val="FFFF00"/>
              </a:solidFill>
            </a:endParaRPr>
          </a:p>
        </p:txBody>
      </p:sp>
      <p:sp>
        <p:nvSpPr>
          <p:cNvPr id="4" name="Rectangle 3"/>
          <p:cNvSpPr/>
          <p:nvPr/>
        </p:nvSpPr>
        <p:spPr>
          <a:xfrm>
            <a:off x="228600" y="1524000"/>
            <a:ext cx="8686800" cy="4616648"/>
          </a:xfrm>
          <a:prstGeom prst="rect">
            <a:avLst/>
          </a:prstGeom>
        </p:spPr>
        <p:txBody>
          <a:bodyPr wrap="square">
            <a:spAutoFit/>
          </a:bodyPr>
          <a:lstStyle/>
          <a:p>
            <a:pPr algn="r" rtl="1"/>
            <a:r>
              <a:rPr lang="ar-SA" sz="6000" b="1" dirty="0" smtClean="0">
                <a:solidFill>
                  <a:srgbClr val="FF0000"/>
                </a:solidFill>
              </a:rPr>
              <a:t>- اقتناء </a:t>
            </a:r>
            <a:r>
              <a:rPr lang="ar-SA" sz="6000" b="1" dirty="0" smtClean="0">
                <a:solidFill>
                  <a:srgbClr val="FF0000"/>
                </a:solidFill>
              </a:rPr>
              <a:t>جهاز </a:t>
            </a:r>
            <a:r>
              <a:rPr lang="ar-SA" sz="6000" b="1" dirty="0" smtClean="0">
                <a:solidFill>
                  <a:srgbClr val="FF0000"/>
                </a:solidFill>
                <a:hlinkClick r:id="rId2" tooltip="حاسوب"/>
              </a:rPr>
              <a:t>حاسوب</a:t>
            </a:r>
            <a:r>
              <a:rPr lang="en-US" sz="6000" b="1" dirty="0" smtClean="0">
                <a:solidFill>
                  <a:srgbClr val="FF0000"/>
                </a:solidFill>
              </a:rPr>
              <a:t>.</a:t>
            </a:r>
          </a:p>
          <a:p>
            <a:pPr algn="r" rtl="1"/>
            <a:r>
              <a:rPr lang="ar-SA" sz="6000" b="1" dirty="0" smtClean="0">
                <a:solidFill>
                  <a:srgbClr val="FF0000"/>
                </a:solidFill>
              </a:rPr>
              <a:t>- برنامج </a:t>
            </a:r>
            <a:r>
              <a:rPr lang="ar-SA" sz="6000" b="1" dirty="0" smtClean="0">
                <a:solidFill>
                  <a:srgbClr val="FF0000"/>
                </a:solidFill>
              </a:rPr>
              <a:t>مستعرض للإنترنت</a:t>
            </a:r>
            <a:r>
              <a:rPr lang="en-US" sz="6000" b="1" dirty="0" smtClean="0">
                <a:solidFill>
                  <a:srgbClr val="FF0000"/>
                </a:solidFill>
              </a:rPr>
              <a:t>.</a:t>
            </a:r>
          </a:p>
          <a:p>
            <a:pPr algn="r" rtl="1"/>
            <a:r>
              <a:rPr lang="ar-SA" sz="6000" b="1" dirty="0" smtClean="0">
                <a:solidFill>
                  <a:srgbClr val="FF0000"/>
                </a:solidFill>
              </a:rPr>
              <a:t>- اشتراك </a:t>
            </a:r>
            <a:r>
              <a:rPr lang="ar-SA" sz="6000" b="1" dirty="0" smtClean="0">
                <a:solidFill>
                  <a:srgbClr val="FF0000"/>
                </a:solidFill>
                <a:hlinkClick r:id="rId3" tooltip="انترنت"/>
              </a:rPr>
              <a:t>بالإنترنت</a:t>
            </a:r>
            <a:r>
              <a:rPr lang="en-US" sz="6000" b="1" dirty="0" smtClean="0">
                <a:solidFill>
                  <a:srgbClr val="FF0000"/>
                </a:solidFill>
              </a:rPr>
              <a:t>.</a:t>
            </a:r>
          </a:p>
          <a:p>
            <a:pPr algn="r" rtl="1"/>
            <a:r>
              <a:rPr lang="ar-SA" sz="5400" b="1" dirty="0" smtClean="0">
                <a:solidFill>
                  <a:srgbClr val="FF0000"/>
                </a:solidFill>
              </a:rPr>
              <a:t>- بطاقة </a:t>
            </a:r>
            <a:r>
              <a:rPr lang="ar-SA" sz="5400" b="1" dirty="0" smtClean="0">
                <a:solidFill>
                  <a:srgbClr val="FF0000"/>
                </a:solidFill>
              </a:rPr>
              <a:t>شراء </a:t>
            </a:r>
            <a:r>
              <a:rPr lang="ar-SA" sz="5400" b="1" dirty="0" smtClean="0">
                <a:solidFill>
                  <a:srgbClr val="FF0000"/>
                </a:solidFill>
                <a:hlinkClick r:id="rId4" tooltip="تسوق عبر الإنترنت"/>
              </a:rPr>
              <a:t>للتسوق عبر الإنترنت</a:t>
            </a:r>
            <a:endParaRPr lang="en-US" sz="5400" b="1" dirty="0" smtClean="0">
              <a:solidFill>
                <a:srgbClr val="FF0000"/>
              </a:solidFill>
            </a:endParaRPr>
          </a:p>
          <a:p>
            <a:pPr algn="r" rtl="1"/>
            <a:endParaRPr lang="ar-SA" sz="6000" b="1" dirty="0" smtClean="0">
              <a:solidFill>
                <a:srgbClr val="FF0000"/>
              </a:solidFill>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4" name="Title 1"/>
          <p:cNvSpPr>
            <a:spLocks noGrp="1"/>
          </p:cNvSpPr>
          <p:nvPr>
            <p:ph idx="1"/>
          </p:nvPr>
        </p:nvSpPr>
        <p:spPr>
          <a:xfrm>
            <a:off x="457200" y="457200"/>
            <a:ext cx="8229600" cy="5867400"/>
          </a:xfrm>
        </p:spPr>
        <p:txBody>
          <a:bodyPr/>
          <a:lstStyle/>
          <a:p>
            <a:pPr algn="r" rtl="1"/>
            <a:r>
              <a:rPr lang="ar-SA" sz="4400" b="1" dirty="0" smtClean="0"/>
              <a:t>صفات التجارة الإلكترونية</a:t>
            </a:r>
            <a:r>
              <a:rPr lang="ar-SA" dirty="0" smtClean="0"/>
              <a:t>:</a:t>
            </a:r>
            <a:r>
              <a:rPr lang="en-US" dirty="0" smtClean="0"/>
              <a:t/>
            </a:r>
            <a:br>
              <a:rPr lang="en-US" dirty="0" smtClean="0"/>
            </a:br>
            <a:endParaRPr lang="ar-SA" dirty="0" smtClean="0"/>
          </a:p>
        </p:txBody>
      </p:sp>
      <p:sp>
        <p:nvSpPr>
          <p:cNvPr id="5" name="Rectangle 4"/>
          <p:cNvSpPr/>
          <p:nvPr/>
        </p:nvSpPr>
        <p:spPr>
          <a:xfrm>
            <a:off x="457200" y="1066800"/>
            <a:ext cx="8458200" cy="4832092"/>
          </a:xfrm>
          <a:prstGeom prst="rect">
            <a:avLst/>
          </a:prstGeom>
        </p:spPr>
        <p:txBody>
          <a:bodyPr wrap="square">
            <a:spAutoFit/>
          </a:bodyPr>
          <a:lstStyle/>
          <a:p>
            <a:pPr algn="r" rtl="1"/>
            <a:r>
              <a:rPr lang="ar-SA" sz="2800" b="1" dirty="0" smtClean="0">
                <a:solidFill>
                  <a:srgbClr val="FF0000"/>
                </a:solidFill>
              </a:rPr>
              <a:t>توصف التجارة الإلكترونية والمطبقة على شبكة الإنترنت بعدة صفات أهمها:</a:t>
            </a:r>
            <a:endParaRPr lang="en-US" sz="2800" b="1" dirty="0" smtClean="0">
              <a:solidFill>
                <a:srgbClr val="FF0000"/>
              </a:solidFill>
            </a:endParaRPr>
          </a:p>
          <a:p>
            <a:pPr algn="r" rtl="1"/>
            <a:r>
              <a:rPr lang="ar-SA" sz="2800" b="1" dirty="0" smtClean="0">
                <a:solidFill>
                  <a:srgbClr val="FF0000"/>
                </a:solidFill>
              </a:rPr>
              <a:t>1- لا يوجد استخدام للوثائق الورقية المتبادلة والمستخدمة في إجراء وتنفيذ المعاملات التجارية، كما أن عمليات التفاعل والتبادل بين المتعاملين تتم إلكترونياً ولا يتم استخدام أي نوع من الأوراق. ولذلك تعتمد الرسالة الإلكترونية كسند قانوني معترف به من قبل الطرفين عند حدوث أي خلاف بين المتعاملين</a:t>
            </a:r>
            <a:r>
              <a:rPr lang="en-US" sz="2800" b="1" dirty="0" smtClean="0">
                <a:solidFill>
                  <a:srgbClr val="FF0000"/>
                </a:solidFill>
              </a:rPr>
              <a:t>.</a:t>
            </a:r>
          </a:p>
          <a:p>
            <a:pPr algn="r" rtl="1"/>
            <a:r>
              <a:rPr lang="ar-SA" sz="2800" b="1" dirty="0" smtClean="0">
                <a:solidFill>
                  <a:srgbClr val="FF0000"/>
                </a:solidFill>
              </a:rPr>
              <a:t>2- يمكن التعامل من خلال تطبيق التجارة الإلكترونية مع أكثر من طرف في نفس الوقت، وبذلك يستطيع كل طرف من إرسال الرسائل الإلكترونية لعدد كبير جداً من المستقبلين وفي نفس الوقت، ولا حاجة لإرسالها ثانية</a:t>
            </a:r>
            <a:r>
              <a:rPr lang="en-US" sz="2800" b="1" dirty="0" smtClean="0">
                <a:solidFill>
                  <a:srgbClr val="FF0000"/>
                </a:solidFill>
              </a:rPr>
              <a:t>.</a:t>
            </a:r>
          </a:p>
          <a:p>
            <a:pPr algn="r" rtl="1"/>
            <a:endParaRPr lang="ar-SA" sz="2800" b="1" dirty="0" smtClean="0">
              <a:solidFill>
                <a:srgbClr val="FF0000"/>
              </a:solidFill>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04800"/>
            <a:ext cx="8686800" cy="6324600"/>
          </a:xfrm>
        </p:spPr>
        <p:txBody>
          <a:bodyPr>
            <a:normAutofit fontScale="92500" lnSpcReduction="20000"/>
          </a:bodyPr>
          <a:lstStyle/>
          <a:p>
            <a:r>
              <a:rPr lang="ar-SA" sz="3200" b="1" dirty="0" smtClean="0">
                <a:solidFill>
                  <a:srgbClr val="FF0000"/>
                </a:solidFill>
              </a:rPr>
              <a:t>3- يتم التفاعل بين الطرفين المتعاملين بالتجارة الإلكترونية بواسطة شبكة الاتصالات، وما يميز هذا الأسلوب هو وجود درجة عالية من التفاعلية من غير أن يكون الطرفان في نفس الوقت متواجدين على الشبكة</a:t>
            </a:r>
            <a:r>
              <a:rPr lang="en-US" sz="3200" b="1" dirty="0" smtClean="0">
                <a:solidFill>
                  <a:srgbClr val="FF0000"/>
                </a:solidFill>
              </a:rPr>
              <a:t>.</a:t>
            </a:r>
          </a:p>
          <a:p>
            <a:r>
              <a:rPr lang="ar-SA" sz="3200" b="1" dirty="0" smtClean="0">
                <a:solidFill>
                  <a:srgbClr val="FF0000"/>
                </a:solidFill>
              </a:rPr>
              <a:t>4- عدم توفر تنسيق مشترك بين كافة الدول من أجل التنسيق وصدور قانون محدد لكل دولة مع الأخذ بعين الاعتبار قوانين الدول الأخرى، وهذا بدوره يعيق التطبيق الشامل للتجارة الإلكترونية</a:t>
            </a:r>
            <a:r>
              <a:rPr lang="en-US" sz="3200" b="1" dirty="0" smtClean="0">
                <a:solidFill>
                  <a:srgbClr val="FF0000"/>
                </a:solidFill>
              </a:rPr>
              <a:t>.</a:t>
            </a:r>
          </a:p>
          <a:p>
            <a:r>
              <a:rPr lang="ar-SA" sz="3200" b="1" dirty="0" smtClean="0">
                <a:solidFill>
                  <a:srgbClr val="FF0000"/>
                </a:solidFill>
              </a:rPr>
              <a:t>5- يمكن أن يتم بيع وشراء السلع غير المادية مباشرة ومن خلال شبكة الاتصالات، وبهذا تكون التجارة الإلكترونية قد انفردت عن مثيلاتها من الوسائل التقليدية والمستخدمة في عملية البيع والشراء، ومثال ذلك التقارير والأبحاث والدراسات والصور وما شابه ذلك</a:t>
            </a:r>
            <a:r>
              <a:rPr lang="en-US" sz="3200" b="1" dirty="0" smtClean="0">
                <a:solidFill>
                  <a:srgbClr val="FF0000"/>
                </a:solidFill>
              </a:rPr>
              <a:t>.</a:t>
            </a:r>
          </a:p>
          <a:p>
            <a:r>
              <a:rPr lang="ar-SA" sz="3200" b="1" dirty="0" smtClean="0">
                <a:solidFill>
                  <a:srgbClr val="FF0000"/>
                </a:solidFill>
              </a:rPr>
              <a:t>6- إن استخدام أنظمة الحاسبات المتوفرة في مؤسسات الأعمال لانسياب البيانات والمعلومات بين الطرفين دون أن يكون هنالك أي تدخل مباشر للقوى البشرية يساعد على إتمام العملية التجارية بأقل التكاليف وبكفاءة عالية</a:t>
            </a:r>
            <a:r>
              <a:rPr lang="en-US" sz="3200" b="1" dirty="0" smtClean="0">
                <a:solidFill>
                  <a:srgbClr val="FF0000"/>
                </a:solidFill>
              </a:rPr>
              <a:t>.</a:t>
            </a:r>
          </a:p>
          <a:p>
            <a:endParaRPr lang="ar-SA" sz="3200" b="1" dirty="0" smtClean="0">
              <a:solidFill>
                <a:srgbClr val="FF0000"/>
              </a:solidFill>
            </a:endParaRPr>
          </a:p>
          <a:p>
            <a:endParaRPr lang="ar-SA" sz="3200" b="1" dirty="0">
              <a:solidFill>
                <a:srgbClr val="FF0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019800"/>
          </a:xfrm>
        </p:spPr>
        <p:txBody>
          <a:bodyPr>
            <a:normAutofit/>
          </a:bodyPr>
          <a:lstStyle/>
          <a:p>
            <a:r>
              <a:rPr lang="ar-SA" sz="4000" b="1" dirty="0" smtClean="0"/>
              <a:t>مستويات التجارة الإلكترونية:</a:t>
            </a:r>
            <a:r>
              <a:rPr lang="en-US" sz="2800" dirty="0" smtClean="0"/>
              <a:t/>
            </a:r>
            <a:br>
              <a:rPr lang="en-US" sz="2800" dirty="0" smtClean="0"/>
            </a:br>
            <a:r>
              <a:rPr lang="ar-SA" sz="2800" b="1" dirty="0" smtClean="0">
                <a:solidFill>
                  <a:srgbClr val="FF0000"/>
                </a:solidFill>
              </a:rPr>
              <a:t>تلعب درجة تنفيذ الأنشطة الفرعية ذات الارتباط المباشر بأداء المعاملات التجارية دوراً بارزاً بتعدد مستويات التجارة الإلكترونية وذلك طبقا لدرجة الأنشطة. وتتراوح في الأداء بين مستوياتها المختلفة، فهنالك المستويات البسيطة والمستويات الأكثر تطوراً، على النحو التالي</a:t>
            </a:r>
            <a:r>
              <a:rPr lang="en-US" sz="2800" b="1" dirty="0" smtClean="0">
                <a:solidFill>
                  <a:srgbClr val="FF0000"/>
                </a:solidFill>
              </a:rPr>
              <a:t>:</a:t>
            </a:r>
          </a:p>
          <a:p>
            <a:r>
              <a:rPr lang="ar-SA" sz="2800" b="1" dirty="0" smtClean="0"/>
              <a:t>المستوى البسيط:</a:t>
            </a:r>
            <a:endParaRPr lang="en-US" sz="2800" b="1" dirty="0" smtClean="0"/>
          </a:p>
          <a:p>
            <a:r>
              <a:rPr lang="ar-SA" sz="2800" b="1" dirty="0" smtClean="0">
                <a:solidFill>
                  <a:srgbClr val="FF0000"/>
                </a:solidFill>
              </a:rPr>
              <a:t>يشمل هذا النوع من التجارة الإلكترونية الترويج للسلع والخدمات، إضافة إلى الإعلان والدعاية لتلك السلع والخدمات، بما فيها خدمات قبل وبعد البيع</a:t>
            </a:r>
            <a:r>
              <a:rPr lang="en-US" sz="2800" b="1" dirty="0" smtClean="0">
                <a:solidFill>
                  <a:srgbClr val="FF0000"/>
                </a:solidFill>
              </a:rPr>
              <a:t>. </a:t>
            </a:r>
            <a:r>
              <a:rPr lang="ar-SA" sz="2800" b="1" dirty="0" smtClean="0">
                <a:solidFill>
                  <a:srgbClr val="FF0000"/>
                </a:solidFill>
              </a:rPr>
              <a:t>وتتضمن التجارة الإلكترونية ذات المستوى البسيط عملية التوزيع الإلكتروني للسلع والخدمات وخصوصاً غير المادية منها، إضافة إلى التحويلات البسيطة للأموال وذلك عن طريق بوابات الدفع الإلكترونية</a:t>
            </a:r>
            <a:r>
              <a:rPr lang="en-US" sz="2800" b="1" dirty="0" smtClean="0">
                <a:solidFill>
                  <a:srgbClr val="FF0000"/>
                </a:solidFill>
              </a:rPr>
              <a:t>.</a:t>
            </a:r>
          </a:p>
          <a:p>
            <a:endParaRPr lang="ar-SA" sz="2800" b="1" dirty="0" smtClean="0">
              <a:solidFill>
                <a:srgbClr val="FF0000"/>
              </a:solidFill>
            </a:endParaRPr>
          </a:p>
          <a:p>
            <a:endParaRPr lang="ar-SA" sz="2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idx="1"/>
          </p:nvPr>
        </p:nvSpPr>
        <p:spPr>
          <a:xfrm>
            <a:off x="0" y="685800"/>
            <a:ext cx="8991600" cy="6172200"/>
          </a:xfrm>
        </p:spPr>
        <p:txBody>
          <a:bodyPr/>
          <a:lstStyle/>
          <a:p>
            <a:r>
              <a:rPr lang="en-US" dirty="0" smtClean="0"/>
              <a:t/>
            </a:r>
            <a:br>
              <a:rPr lang="en-US" dirty="0" smtClean="0"/>
            </a:br>
            <a:r>
              <a:rPr lang="ar-SA" sz="4400" b="1" dirty="0" smtClean="0"/>
              <a:t>المستوى المتقدم:</a:t>
            </a:r>
            <a:endParaRPr lang="en-US" sz="4400" b="1" dirty="0" smtClean="0"/>
          </a:p>
          <a:p>
            <a:r>
              <a:rPr lang="ar-SA" sz="2800" b="1" dirty="0" smtClean="0">
                <a:solidFill>
                  <a:srgbClr val="FF0000"/>
                </a:solidFill>
              </a:rPr>
              <a:t>  </a:t>
            </a:r>
            <a:r>
              <a:rPr lang="ar-SA" sz="4000" b="1" dirty="0" smtClean="0">
                <a:solidFill>
                  <a:srgbClr val="FF0000"/>
                </a:solidFill>
              </a:rPr>
              <a:t>يركز هذا النوع على عمليات وإجراءات الدفع التي تتم عبر الإنترنت، والتي تعتبر عملياً ذات مستوى يحتاج إلى توعية كبيرة من قبل المتعاملين على هذا المستوى. وتعتبر عمليات الدفع -سواء كانت على المستوى المحلي أو الوطني أو الدولي- عمليات ذات تطور متقدم وبحاجة إلى أخذ الحيطة والحذر عند التعامل على هذا المستوى</a:t>
            </a:r>
            <a:r>
              <a:rPr lang="en-US" sz="4000" b="1" dirty="0" smtClean="0">
                <a:solidFill>
                  <a:srgbClr val="FF0000"/>
                </a:solidFill>
              </a:rPr>
              <a:t>.</a:t>
            </a:r>
          </a:p>
          <a:p>
            <a:endParaRPr lang="ar-SA" sz="2800" b="1" dirty="0" smtClean="0">
              <a:solidFill>
                <a:srgbClr val="FF0000"/>
              </a:solidFill>
            </a:endParaRPr>
          </a:p>
          <a:p>
            <a:pPr algn="r" rtl="1"/>
            <a:endParaRPr lang="en-US"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125</TotalTime>
  <Pages>13</Pages>
  <Words>287</Words>
  <Characters>0</Characters>
  <Application>Microsoft Office PowerPoint</Application>
  <DocSecurity>0</DocSecurity>
  <PresentationFormat>On-screen Show (4:3)</PresentationFormat>
  <Lines>0</Lines>
  <Paragraphs>27</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Flow</vt:lpstr>
      <vt:lpstr>                 كلية النبلاء للعلوم والتكنولوجيا                     المادة: التجارة الإلكترونية</vt:lpstr>
      <vt:lpstr>Slide 2</vt:lpstr>
      <vt:lpstr>Slide 3</vt:lpstr>
      <vt:lpstr>Slide 4</vt:lpstr>
      <vt:lpstr>Slide 5</vt:lpstr>
      <vt:lpstr>Slide 6</vt:lpstr>
      <vt:lpstr>Slide 7</vt:lpstr>
    </vt:vector>
  </TitlesOfParts>
  <LinksUpToDate>false</LinksUpToDate>
  <CharactersWithSpaces>0</CharactersWithSpaces>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نظم التجارة الالكترونية</dc:title>
  <dc:creator>faiza</dc:creator>
  <cp:lastModifiedBy>user 111</cp:lastModifiedBy>
  <cp:revision>53</cp:revision>
  <dcterms:modified xsi:type="dcterms:W3CDTF">2021-12-30T06:47:05Z</dcterms:modified>
</cp:coreProperties>
</file>