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319" r:id="rId3"/>
    <p:sldId id="320" r:id="rId4"/>
    <p:sldId id="322" r:id="rId5"/>
    <p:sldId id="302" r:id="rId6"/>
    <p:sldId id="304" r:id="rId7"/>
    <p:sldId id="305" r:id="rId8"/>
    <p:sldId id="306" r:id="rId9"/>
    <p:sldId id="307" r:id="rId10"/>
    <p:sldId id="308" r:id="rId11"/>
    <p:sldId id="301" r:id="rId12"/>
    <p:sldId id="311" r:id="rId13"/>
    <p:sldId id="312" r:id="rId14"/>
    <p:sldId id="314" r:id="rId15"/>
    <p:sldId id="315" r:id="rId16"/>
    <p:sldId id="316" r:id="rId17"/>
    <p:sldId id="317" r:id="rId18"/>
    <p:sldId id="31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4="http://schemas.microsoft.com/office/powerpoint/2010/main" xmlns:p15="http://schemas.microsoft.com/office/powerpoint/2012/main">
        <p15:guide id="0" orient="horz" pos="2159" userDrawn="1">
          <p15:clr>
            <a:srgbClr val="A4A3A4"/>
          </p15:clr>
        </p15:guide>
        <p15:guide id="1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6" d="100"/>
          <a:sy n="66" d="100"/>
        </p:scale>
        <p:origin x="-1506" y="-96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28850"/>
          </a:xfrm>
        </p:spPr>
        <p:txBody>
          <a:bodyPr>
            <a:normAutofit/>
          </a:bodyPr>
          <a:lstStyle/>
          <a:p>
            <a:pPr rtl="1"/>
            <a:r>
              <a:rPr lang="ar-SA" sz="3600" b="1" dirty="0" smtClean="0"/>
              <a:t>كلية النبلاء للعلوم والتكنولوجيا</a:t>
            </a:r>
            <a:br>
              <a:rPr lang="ar-SA" sz="3600" b="1" dirty="0" smtClean="0"/>
            </a:br>
            <a:r>
              <a:rPr lang="ar-SA" sz="3600" b="1" dirty="0" smtClean="0"/>
              <a:t> </a:t>
            </a:r>
            <a:br>
              <a:rPr lang="ar-SA" sz="3600" b="1" dirty="0" smtClean="0"/>
            </a:br>
            <a:r>
              <a:rPr lang="ar-SA" b="1" dirty="0" smtClean="0"/>
              <a:t>المادة</a:t>
            </a:r>
            <a:r>
              <a:rPr lang="ar-SA" b="1" smtClean="0"/>
              <a:t>: التجارة </a:t>
            </a:r>
            <a:r>
              <a:rPr lang="ar-SA" b="1" dirty="0" smtClean="0"/>
              <a:t>الإلكترونية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1435" cy="1753235"/>
          </a:xfrm>
        </p:spPr>
        <p:txBody>
          <a:bodyPr vert="horz" wrap="square" lIns="91440" tIns="45720" rIns="91440" bIns="45720" numCol="1" anchor="t">
            <a:norm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ar-SA" altLang="ko-KR" sz="3200" b="1" dirty="0">
                <a:latin typeface="Calibri" charset="0"/>
                <a:ea typeface="Arial" charset="0"/>
                <a:cs typeface="Arial" charset="0"/>
              </a:rPr>
              <a:t>محاضرة</a:t>
            </a:r>
            <a:r>
              <a:rPr lang="ar-SA" altLang="ko-KR" sz="3200" b="1" dirty="0">
                <a:latin typeface="NanumGothic" charset="0"/>
                <a:ea typeface="Calibri" charset="0"/>
                <a:cs typeface="Calibri" charset="0"/>
              </a:rPr>
              <a:t> </a:t>
            </a:r>
            <a:r>
              <a:rPr lang="ar-SA" altLang="ko-KR" sz="3200" b="1" dirty="0">
                <a:latin typeface="Calibri" charset="0"/>
                <a:ea typeface="Arial" charset="0"/>
                <a:cs typeface="Arial" charset="0"/>
              </a:rPr>
              <a:t>رقم</a:t>
            </a:r>
            <a:r>
              <a:rPr lang="ar-SA" altLang="ko-KR" sz="3200" b="1" dirty="0">
                <a:latin typeface="NanumGothic" charset="0"/>
                <a:ea typeface="Calibri" charset="0"/>
                <a:cs typeface="Calibri" charset="0"/>
              </a:rPr>
              <a:t> </a:t>
            </a:r>
            <a:r>
              <a:rPr lang="ar-SA" altLang="ko-KR" sz="3200" b="1" dirty="0" smtClean="0">
                <a:latin typeface="Calibri" charset="0"/>
                <a:ea typeface="Arial" charset="0"/>
                <a:cs typeface="Arial" charset="0"/>
              </a:rPr>
              <a:t>(13)</a:t>
            </a:r>
            <a:endParaRPr lang="ko-KR" altLang="en-US" sz="3200" b="1" dirty="0">
              <a:latin typeface="Calibri" charset="0"/>
              <a:ea typeface="Arial" charset="0"/>
              <a:cs typeface="Arial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3200" b="1" dirty="0">
              <a:latin typeface="Calibri" charset="0"/>
              <a:ea typeface="Arial" charset="0"/>
              <a:cs typeface="Arial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3200" b="1" dirty="0">
              <a:latin typeface="NanumGothic" charset="0"/>
              <a:ea typeface="Calibri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2725" t="11785" r="12624" b="46124"/>
          <a:stretch>
            <a:fillRect/>
          </a:stretch>
        </p:blipFill>
        <p:spPr bwMode="auto">
          <a:xfrm>
            <a:off x="304800" y="457200"/>
            <a:ext cx="7924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dirty="0" smtClean="0"/>
              <a:t>المسائل القانونية للتجارة الالكترونية :-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dirty="0" smtClean="0"/>
              <a:t>1- عقود التجارة الالكترونية وقانونية وسائل التعاقد ووثائقه والتواقيع الالكترونية .</a:t>
            </a:r>
          </a:p>
          <a:p>
            <a:pPr algn="r" rtl="1">
              <a:buNone/>
            </a:pPr>
            <a:r>
              <a:rPr lang="ar-SA" dirty="0" smtClean="0"/>
              <a:t>2- موثوقية التجارة الإلكترونية وتحديات اثبات الشخصية .</a:t>
            </a:r>
          </a:p>
          <a:p>
            <a:pPr algn="r" rtl="1">
              <a:buNone/>
            </a:pPr>
            <a:r>
              <a:rPr lang="ar-SA" dirty="0" smtClean="0"/>
              <a:t>3- أمن معلومات التجارة الالكترونية وقانونية التشفير .</a:t>
            </a:r>
          </a:p>
          <a:p>
            <a:pPr algn="r" rtl="1">
              <a:buNone/>
            </a:pPr>
            <a:r>
              <a:rPr lang="ar-SA" dirty="0" smtClean="0"/>
              <a:t>4- الخصوصية. (حماية البيانات المتصلة بالحياة الشخصية).</a:t>
            </a:r>
          </a:p>
          <a:p>
            <a:pPr algn="r" rtl="1">
              <a:buNone/>
            </a:pPr>
            <a:r>
              <a:rPr lang="ar-SA" dirty="0" smtClean="0"/>
              <a:t>5- تحديات الملكية الفكرية.</a:t>
            </a:r>
          </a:p>
          <a:p>
            <a:pPr algn="r" rtl="1">
              <a:buNone/>
            </a:pPr>
            <a:r>
              <a:rPr lang="ar-SA" dirty="0" smtClean="0"/>
              <a:t>6- الضرائب.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8685" t="10102" r="11613" b="51175"/>
          <a:stretch>
            <a:fillRect/>
          </a:stretch>
        </p:blipFill>
        <p:spPr bwMode="auto">
          <a:xfrm>
            <a:off x="838200" y="152400"/>
            <a:ext cx="7772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2224" t="49844" r="12115" b="12452"/>
          <a:stretch>
            <a:fillRect/>
          </a:stretch>
        </p:blipFill>
        <p:spPr bwMode="auto">
          <a:xfrm>
            <a:off x="990600" y="609600"/>
            <a:ext cx="7315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6664" t="33672" r="11613" b="36969"/>
          <a:stretch>
            <a:fillRect/>
          </a:stretch>
        </p:blipFill>
        <p:spPr bwMode="auto">
          <a:xfrm>
            <a:off x="609600" y="13716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54437" r="11613" b="9084"/>
          <a:stretch>
            <a:fillRect/>
          </a:stretch>
        </p:blipFill>
        <p:spPr bwMode="auto">
          <a:xfrm>
            <a:off x="304800" y="914400"/>
            <a:ext cx="8458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مزايا البنوك الإلكترونية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dirty="0" smtClean="0"/>
              <a:t>1- إمكانية الوصول إلى قاعدة أوسع من العملاء.</a:t>
            </a:r>
          </a:p>
          <a:p>
            <a:pPr algn="r" rtl="1">
              <a:buNone/>
            </a:pPr>
            <a:r>
              <a:rPr lang="ar-SA" dirty="0" smtClean="0"/>
              <a:t>2- تقديم خدمات مصرفية كاملة وجديدة.</a:t>
            </a:r>
          </a:p>
          <a:p>
            <a:pPr algn="r" rtl="1">
              <a:buNone/>
            </a:pPr>
            <a:r>
              <a:rPr lang="ar-SA" dirty="0" smtClean="0"/>
              <a:t>3- خفض التكاليف.</a:t>
            </a:r>
          </a:p>
          <a:p>
            <a:pPr algn="r" rtl="1">
              <a:buNone/>
            </a:pPr>
            <a:r>
              <a:rPr lang="ar-SA" dirty="0" smtClean="0"/>
              <a:t>4- زيادة كفاءة البنوك الإلكترونية.</a:t>
            </a:r>
          </a:p>
          <a:p>
            <a:pPr algn="r" rtl="1">
              <a:buNone/>
            </a:pPr>
            <a:r>
              <a:rPr lang="ar-SA" dirty="0" smtClean="0"/>
              <a:t>5- خدمات البطاقات.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9695" t="25254" r="12624" b="36023"/>
          <a:stretch>
            <a:fillRect/>
          </a:stretch>
        </p:blipFill>
        <p:spPr bwMode="auto">
          <a:xfrm>
            <a:off x="533400" y="685800"/>
            <a:ext cx="8153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7776" t="10768" r="11613" b="43774"/>
          <a:stretch>
            <a:fillRect/>
          </a:stretch>
        </p:blipFill>
        <p:spPr bwMode="auto">
          <a:xfrm>
            <a:off x="533400" y="5334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برمجيات التجارة الإلكترونية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أي موقع للتجارة الالكترونية يجب ان يدعم / يوفر العناصر التالية:</a:t>
            </a:r>
          </a:p>
          <a:p>
            <a:pPr algn="r" rtl="1"/>
            <a:r>
              <a:rPr lang="ar-SA" dirty="0" smtClean="0"/>
              <a:t>استخدام الكاتلوج للعرض</a:t>
            </a:r>
          </a:p>
          <a:p>
            <a:pPr algn="r" rtl="1"/>
            <a:r>
              <a:rPr lang="ar-SA" dirty="0" smtClean="0"/>
              <a:t>استخدام عربة التسوق</a:t>
            </a:r>
          </a:p>
          <a:p>
            <a:pPr algn="r" rtl="1"/>
            <a:r>
              <a:rPr lang="ar-SA" dirty="0" smtClean="0"/>
              <a:t>عمليات التحويل (الخصومات و الضريبة ومصاريف الشحن و ........)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b="1" dirty="0" smtClean="0"/>
              <a:t>الكاتلوج</a:t>
            </a:r>
          </a:p>
          <a:p>
            <a:pPr algn="r" rtl="1">
              <a:buNone/>
            </a:pPr>
            <a:r>
              <a:rPr lang="ar-SA" dirty="0" smtClean="0"/>
              <a:t>يعتبر أداة لتنظيم السلع والخدمات المراد بيعها في شكل قائمة / لائحة</a:t>
            </a:r>
          </a:p>
          <a:p>
            <a:pPr algn="r" rtl="1">
              <a:buNone/>
            </a:pPr>
            <a:r>
              <a:rPr lang="ar-SA" dirty="0" smtClean="0"/>
              <a:t>يوجد نوعين منه </a:t>
            </a:r>
          </a:p>
          <a:p>
            <a:pPr algn="r" rtl="1">
              <a:buNone/>
            </a:pPr>
            <a:r>
              <a:rPr lang="ar-SA" dirty="0" smtClean="0"/>
              <a:t>- ساكن (يستخدم في المواقع الصغيرة)</a:t>
            </a:r>
          </a:p>
          <a:p>
            <a:pPr algn="r" rtl="1">
              <a:buNone/>
            </a:pPr>
            <a:r>
              <a:rPr lang="ar-SA" dirty="0" smtClean="0"/>
              <a:t>- متحرك(يستخدم في المواقع الكبيرة)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خطوات مهمة لإنجاح واشتهار المواقع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715" t="57896" r="11613" b="7401"/>
          <a:stretch>
            <a:fillRect/>
          </a:stretch>
        </p:blipFill>
        <p:spPr bwMode="auto">
          <a:xfrm>
            <a:off x="228600" y="1828800"/>
            <a:ext cx="8686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أمن التجارة الإلكترونية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5654" t="27424" r="12624" b="51175"/>
          <a:stretch>
            <a:fillRect/>
          </a:stretch>
        </p:blipFill>
        <p:spPr bwMode="auto">
          <a:xfrm>
            <a:off x="304800" y="1600200"/>
            <a:ext cx="8686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458200" cy="6172200"/>
          </a:xfrm>
        </p:spPr>
        <p:txBody>
          <a:bodyPr>
            <a:normAutofit fontScale="92500"/>
          </a:bodyPr>
          <a:lstStyle/>
          <a:p>
            <a:pPr algn="r" rtl="1">
              <a:buNone/>
            </a:pPr>
            <a:r>
              <a:rPr lang="ar-SA" dirty="0" smtClean="0"/>
              <a:t>أكثر الأساليب</a:t>
            </a:r>
            <a:r>
              <a:rPr lang="en-US" dirty="0" smtClean="0"/>
              <a:t> </a:t>
            </a:r>
            <a:r>
              <a:rPr lang="ar-SA" dirty="0" smtClean="0"/>
              <a:t>الأمنية المهمة والمستخدمة على نطاق واسع هي</a:t>
            </a:r>
          </a:p>
          <a:p>
            <a:pPr lvl="1" algn="r" rtl="1">
              <a:buNone/>
            </a:pPr>
            <a:r>
              <a:rPr lang="en-US" dirty="0" smtClean="0"/>
              <a:t>- </a:t>
            </a:r>
            <a:r>
              <a:rPr lang="ar-SA" dirty="0" smtClean="0"/>
              <a:t> بروتوكول</a:t>
            </a:r>
            <a:r>
              <a:rPr lang="en-US" dirty="0" smtClean="0"/>
              <a:t> </a:t>
            </a:r>
            <a:r>
              <a:rPr lang="en-US" b="1" dirty="0" smtClean="0"/>
              <a:t>SSL</a:t>
            </a:r>
            <a:r>
              <a:rPr lang="en-US" dirty="0" smtClean="0"/>
              <a:t> </a:t>
            </a:r>
            <a:r>
              <a:rPr lang="ar-SA" dirty="0" smtClean="0"/>
              <a:t>بروتوكول طبقة المنافذ الأمنة </a:t>
            </a:r>
            <a:r>
              <a:rPr lang="en-US" b="1" dirty="0" smtClean="0"/>
              <a:t>S</a:t>
            </a:r>
            <a:r>
              <a:rPr lang="en-US" dirty="0" smtClean="0"/>
              <a:t>ecure </a:t>
            </a:r>
            <a:r>
              <a:rPr lang="en-US" b="1" dirty="0" smtClean="0"/>
              <a:t>S</a:t>
            </a:r>
            <a:r>
              <a:rPr lang="en-US" dirty="0" smtClean="0"/>
              <a:t>ocket </a:t>
            </a:r>
            <a:r>
              <a:rPr lang="en-US" b="1" dirty="0" smtClean="0"/>
              <a:t>L</a:t>
            </a:r>
            <a:r>
              <a:rPr lang="en-US" dirty="0" smtClean="0"/>
              <a:t>ayer</a:t>
            </a:r>
            <a:endParaRPr lang="ar-SA" dirty="0" smtClean="0"/>
          </a:p>
          <a:p>
            <a:pPr lvl="1" algn="r" rtl="1">
              <a:buFontTx/>
              <a:buChar char="-"/>
            </a:pPr>
            <a:r>
              <a:rPr lang="ar-SA" dirty="0" smtClean="0"/>
              <a:t>البروتوكول الأمني لنقل نصوص الانترنت </a:t>
            </a:r>
            <a:r>
              <a:rPr lang="en-US" b="1" dirty="0" smtClean="0"/>
              <a:t>SHTTP</a:t>
            </a:r>
            <a:endParaRPr lang="ar-SA" b="1" dirty="0" smtClean="0"/>
          </a:p>
          <a:p>
            <a:pPr algn="r" rtl="1">
              <a:buNone/>
            </a:pPr>
            <a:r>
              <a:rPr lang="ar-SA" dirty="0" smtClean="0"/>
              <a:t>أما بالنسبة للدفعات المالية التي تحتاج إلى نظام أمني قوي على الانترنت بهدف توفير إمكانيات شراء البضائع والخدمات فهناك نظامان:</a:t>
            </a:r>
          </a:p>
          <a:p>
            <a:pPr algn="r" rtl="1">
              <a:buNone/>
            </a:pPr>
            <a:r>
              <a:rPr lang="ar-SA" dirty="0" smtClean="0"/>
              <a:t>1- بروتوكول المعاملات الإلكترونية الآمنة </a:t>
            </a:r>
            <a:r>
              <a:rPr lang="en-US" dirty="0" smtClean="0"/>
              <a:t>SET </a:t>
            </a:r>
            <a:r>
              <a:rPr lang="en-US" b="1" dirty="0" smtClean="0"/>
              <a:t>S</a:t>
            </a:r>
            <a:r>
              <a:rPr lang="en-US" dirty="0" smtClean="0"/>
              <a:t>ecure </a:t>
            </a:r>
            <a:r>
              <a:rPr lang="en-US" b="1" dirty="0" smtClean="0"/>
              <a:t>E</a:t>
            </a:r>
            <a:r>
              <a:rPr lang="en-US" dirty="0" smtClean="0"/>
              <a:t>lectronic </a:t>
            </a:r>
            <a:r>
              <a:rPr lang="en-US" b="1" dirty="0" smtClean="0"/>
              <a:t>T</a:t>
            </a:r>
            <a:r>
              <a:rPr lang="en-US" dirty="0" smtClean="0"/>
              <a:t>ransactions</a:t>
            </a:r>
            <a:r>
              <a:rPr lang="ar-SA" dirty="0" smtClean="0"/>
              <a:t> الذي يدعم بطاقات الاعتماد مثل </a:t>
            </a:r>
            <a:r>
              <a:rPr lang="en-US" dirty="0" smtClean="0"/>
              <a:t>Visa </a:t>
            </a:r>
            <a:r>
              <a:rPr lang="ar-SA" dirty="0" smtClean="0"/>
              <a:t> و </a:t>
            </a:r>
            <a:r>
              <a:rPr lang="en-US" dirty="0" smtClean="0"/>
              <a:t>MasterCard </a:t>
            </a:r>
            <a:r>
              <a:rPr lang="ar-SA" dirty="0" smtClean="0"/>
              <a:t>.</a:t>
            </a:r>
          </a:p>
          <a:p>
            <a:pPr algn="r" rtl="1">
              <a:buNone/>
            </a:pPr>
            <a:r>
              <a:rPr lang="ar-SA" dirty="0" smtClean="0"/>
              <a:t>2- النقود الإلكترونية أو </a:t>
            </a:r>
            <a:r>
              <a:rPr lang="en-US" dirty="0" smtClean="0"/>
              <a:t>E-Cash </a:t>
            </a:r>
          </a:p>
          <a:p>
            <a:pPr algn="r" rtl="1">
              <a:buNone/>
            </a:pPr>
            <a:r>
              <a:rPr lang="ar-SA" dirty="0" smtClean="0"/>
              <a:t>من مميزاته: يستخدم طرق تسديد متطورة، ويوفر سرية تعامل تامة.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9695" t="11785" r="11613" b="7401"/>
          <a:stretch>
            <a:fillRect/>
          </a:stretch>
        </p:blipFill>
        <p:spPr bwMode="auto">
          <a:xfrm>
            <a:off x="698500" y="381000"/>
            <a:ext cx="79883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715" t="30306" r="10603" b="12452"/>
          <a:stretch>
            <a:fillRect/>
          </a:stretch>
        </p:blipFill>
        <p:spPr bwMode="auto">
          <a:xfrm>
            <a:off x="609600" y="533400"/>
            <a:ext cx="8229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SSL </a:t>
            </a:r>
            <a:r>
              <a:rPr lang="ar-SA" sz="3200" b="1" dirty="0" smtClean="0"/>
              <a:t>كيفية عمل بروتوكول </a:t>
            </a:r>
            <a:endParaRPr lang="en-US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705" t="11785" r="10603" b="25921"/>
          <a:stretch>
            <a:fillRect/>
          </a:stretch>
        </p:blipFill>
        <p:spPr bwMode="auto">
          <a:xfrm>
            <a:off x="304800" y="990600"/>
            <a:ext cx="8458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21</Pages>
  <Words>247</Words>
  <Characters>0</Characters>
  <Application>Microsoft Office PowerPoint</Application>
  <DocSecurity>0</DocSecurity>
  <PresentationFormat>On-screen Show (4:3)</PresentationFormat>
  <Lines>0</Lines>
  <Paragraphs>35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كلية النبلاء للعلوم والتكنولوجيا   المادة: التجارة الإلكترونية</vt:lpstr>
      <vt:lpstr>برمجيات التجارة الإلكترونية</vt:lpstr>
      <vt:lpstr>Slide 3</vt:lpstr>
      <vt:lpstr>خطوات مهمة لإنجاح واشتهار المواقع</vt:lpstr>
      <vt:lpstr>أمن التجارة الإلكترونية</vt:lpstr>
      <vt:lpstr>Slide 6</vt:lpstr>
      <vt:lpstr>Slide 7</vt:lpstr>
      <vt:lpstr>Slide 8</vt:lpstr>
      <vt:lpstr>SSL كيفية عمل بروتوكول </vt:lpstr>
      <vt:lpstr>Slide 10</vt:lpstr>
      <vt:lpstr>المسائل القانونية للتجارة الالكترونية :-</vt:lpstr>
      <vt:lpstr>Slide 12</vt:lpstr>
      <vt:lpstr>Slide 13</vt:lpstr>
      <vt:lpstr>Slide 14</vt:lpstr>
      <vt:lpstr>Slide 15</vt:lpstr>
      <vt:lpstr>مزايا البنوك الإلكترونية</vt:lpstr>
      <vt:lpstr>Slide 17</vt:lpstr>
      <vt:lpstr>Slide 18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نظم التجارة الالكترونية</dc:title>
  <dc:creator>faiza</dc:creator>
  <cp:lastModifiedBy>user 111</cp:lastModifiedBy>
  <cp:revision>6</cp:revision>
  <dcterms:modified xsi:type="dcterms:W3CDTF">2021-12-30T08:10:22Z</dcterms:modified>
</cp:coreProperties>
</file>