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5" r:id="rId1"/>
  </p:sldMasterIdLst>
  <p:sldIdLst>
    <p:sldId id="272" r:id="rId2"/>
    <p:sldId id="273" r:id="rId3"/>
    <p:sldId id="257" r:id="rId4"/>
    <p:sldId id="270" r:id="rId5"/>
    <p:sldId id="263" r:id="rId6"/>
    <p:sldId id="271" r:id="rId7"/>
    <p:sldId id="274" r:id="rId8"/>
    <p:sldId id="268" r:id="rId9"/>
    <p:sldId id="260"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p14="http://schemas.microsoft.com/office/powerpoint/2010/main" xmlns="">
        <p15:guide id="0" orient="horz" pos="2159" userDrawn="1">
          <p15:clr>
            <a:srgbClr val="A4A3A4"/>
          </p15:clr>
        </p15:guide>
        <p15:guide id="1" pos="287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EC167BDD-8182-4AB7-AECC-EB403E3ABB37}">
        <p14:laserClr xmlns:p14="http://schemas.microsoft.com/office/powerpoint/2010/main" xmlns="">
          <a:srgbClr val="FF0000"/>
        </p14:laserClr>
      </p:ext>
    </p:extLst>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napToObjects="1">
      <p:cViewPr varScale="1">
        <p:scale>
          <a:sx n="66" d="100"/>
          <a:sy n="66" d="100"/>
        </p:scale>
        <p:origin x="-1506" y="-96"/>
      </p:cViewPr>
      <p:guideLst>
        <p:guide orient="horz" pos="2159"/>
        <p:guide pos="2879"/>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1D8BD707-D9CF-40AE-B4C6-C98DA3205C09}" type="datetimeFigureOut">
              <a:rPr lang="en-US" smtClean="0"/>
              <a:pPr/>
              <a:t>12/30/2021</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12/30/2021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12/30/2021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12/30/2021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12/30/2021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12/30/2021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pPr/>
              <a:t>12/30/2021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8BD707-D9CF-40AE-B4C6-C98DA3205C09}" type="datetimeFigureOut">
              <a:rPr lang="en-US" smtClean="0"/>
              <a:pPr/>
              <a:t>12/30/2021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12/30/2021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12/30/2021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12/30/2021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B6F15528-21DE-4FAA-801E-634DDDAF4B2B}"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D8BD707-D9CF-40AE-B4C6-C98DA3205C09}" type="datetimeFigureOut">
              <a:rPr lang="en-US" smtClean="0"/>
              <a:pPr/>
              <a:t>12/30/2021</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6F15528-21DE-4FAA-801E-634DDDAF4B2B}"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png"/><Relationship Id="rId9" Type="http://schemas.openxmlformats.org/officeDocument/2006/relationships/image" Target="../media/image9.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772400" cy="2228850"/>
          </a:xfrm>
        </p:spPr>
        <p:txBody>
          <a:bodyPr>
            <a:normAutofit/>
          </a:bodyPr>
          <a:lstStyle/>
          <a:p>
            <a:pPr rtl="1"/>
            <a:r>
              <a:rPr lang="ar-SA" sz="3600" b="1" dirty="0" smtClean="0"/>
              <a:t>                 </a:t>
            </a:r>
            <a:r>
              <a:rPr lang="ar-SA" sz="4400" b="1" dirty="0" smtClean="0">
                <a:solidFill>
                  <a:srgbClr val="FFFF00"/>
                </a:solidFill>
              </a:rPr>
              <a:t>كلية النبلاء للعلوم والتكنولوجيا   </a:t>
            </a:r>
            <a:r>
              <a:rPr lang="ar-SA" sz="3600" b="1" dirty="0" smtClean="0"/>
              <a:t/>
            </a:r>
            <a:br>
              <a:rPr lang="ar-SA" sz="3600" b="1" dirty="0" smtClean="0"/>
            </a:br>
            <a:r>
              <a:rPr lang="ar-SA" sz="3600" b="1" dirty="0" smtClean="0"/>
              <a:t> </a:t>
            </a:r>
            <a:br>
              <a:rPr lang="ar-SA" sz="3600" b="1" dirty="0" smtClean="0"/>
            </a:br>
            <a:r>
              <a:rPr lang="ar-SA" sz="3600" b="1" dirty="0" smtClean="0"/>
              <a:t>               </a:t>
            </a:r>
            <a:r>
              <a:rPr lang="ar-SA" b="1" dirty="0" smtClean="0">
                <a:solidFill>
                  <a:srgbClr val="FFFF00"/>
                </a:solidFill>
              </a:rPr>
              <a:t>المادة: التجارة الإلكترونية</a:t>
            </a:r>
            <a:endParaRPr lang="en-US" b="1" dirty="0">
              <a:solidFill>
                <a:srgbClr val="FFFF00"/>
              </a:solidFill>
            </a:endParaRPr>
          </a:p>
        </p:txBody>
      </p:sp>
      <p:sp>
        <p:nvSpPr>
          <p:cNvPr id="3" name="Subtitle 2"/>
          <p:cNvSpPr>
            <a:spLocks noGrp="1"/>
          </p:cNvSpPr>
          <p:nvPr>
            <p:ph type="subTitle" idx="1"/>
          </p:nvPr>
        </p:nvSpPr>
        <p:spPr>
          <a:xfrm>
            <a:off x="533400" y="4114800"/>
            <a:ext cx="7854696" cy="866336"/>
          </a:xfrm>
        </p:spPr>
        <p:txBody>
          <a:bodyPr vert="horz" wrap="square" lIns="91440" tIns="45720" rIns="91440" bIns="45720" numCol="1" anchor="t">
            <a:normAutofit lnSpcReduction="10000"/>
          </a:bodyPr>
          <a:lstStyle/>
          <a:p>
            <a:pPr marL="0" indent="0" algn="ctr" defTabSz="914400" eaLnBrk="1" latinLnBrk="0" hangingPunct="1">
              <a:lnSpc>
                <a:spcPct val="100000"/>
              </a:lnSpc>
              <a:spcBef>
                <a:spcPts val="800"/>
              </a:spcBef>
              <a:spcAft>
                <a:spcPts val="0"/>
              </a:spcAft>
              <a:buFontTx/>
              <a:buNone/>
            </a:pPr>
            <a:r>
              <a:rPr lang="ar-SA" altLang="ko-KR" sz="5400" b="1" dirty="0" smtClean="0">
                <a:solidFill>
                  <a:srgbClr val="FF0000"/>
                </a:solidFill>
                <a:latin typeface="Calibri" charset="0"/>
                <a:ea typeface="Arial" charset="0"/>
                <a:cs typeface="Arial" charset="0"/>
              </a:rPr>
              <a:t> محاضرة</a:t>
            </a:r>
            <a:r>
              <a:rPr lang="ar-SA" altLang="ko-KR" sz="5400" b="1" dirty="0" smtClean="0">
                <a:solidFill>
                  <a:srgbClr val="FF0000"/>
                </a:solidFill>
                <a:latin typeface="NanumGothic" charset="0"/>
                <a:ea typeface="Calibri" charset="0"/>
                <a:cs typeface="Calibri" charset="0"/>
              </a:rPr>
              <a:t> </a:t>
            </a:r>
            <a:r>
              <a:rPr lang="ar-SA" altLang="ko-KR" sz="5400" b="1" dirty="0">
                <a:solidFill>
                  <a:srgbClr val="FF0000"/>
                </a:solidFill>
                <a:latin typeface="Calibri" charset="0"/>
                <a:ea typeface="Arial" charset="0"/>
                <a:cs typeface="Arial" charset="0"/>
              </a:rPr>
              <a:t>رقم</a:t>
            </a:r>
            <a:r>
              <a:rPr lang="ar-SA" altLang="ko-KR" sz="5400" b="1" dirty="0">
                <a:solidFill>
                  <a:srgbClr val="FF0000"/>
                </a:solidFill>
                <a:latin typeface="NanumGothic" charset="0"/>
                <a:ea typeface="Calibri" charset="0"/>
                <a:cs typeface="Calibri" charset="0"/>
              </a:rPr>
              <a:t> </a:t>
            </a:r>
            <a:r>
              <a:rPr lang="ar-SA" altLang="ko-KR" sz="5400" b="1" dirty="0">
                <a:solidFill>
                  <a:srgbClr val="FF0000"/>
                </a:solidFill>
                <a:latin typeface="Calibri" charset="0"/>
                <a:ea typeface="Arial" charset="0"/>
                <a:cs typeface="Arial" charset="0"/>
              </a:rPr>
              <a:t>(1)</a:t>
            </a:r>
            <a:endParaRPr lang="ko-KR" altLang="en-US" sz="5400" b="1" dirty="0">
              <a:solidFill>
                <a:srgbClr val="FF0000"/>
              </a:solidFill>
              <a:latin typeface="Calibri" charset="0"/>
              <a:ea typeface="Arial" charset="0"/>
              <a:cs typeface="Arial" charset="0"/>
            </a:endParaRPr>
          </a:p>
          <a:p>
            <a:pPr marL="0" indent="0" algn="ctr" defTabSz="914400" eaLnBrk="1" latinLnBrk="0" hangingPunct="1">
              <a:lnSpc>
                <a:spcPct val="100000"/>
              </a:lnSpc>
              <a:spcBef>
                <a:spcPts val="800"/>
              </a:spcBef>
              <a:spcAft>
                <a:spcPts val="0"/>
              </a:spcAft>
              <a:buFontTx/>
              <a:buNone/>
            </a:pPr>
            <a:endParaRPr lang="ko-KR" altLang="en-US" sz="3200" dirty="0">
              <a:latin typeface="Calibri" charset="0"/>
              <a:ea typeface="Arial" charset="0"/>
              <a:cs typeface="Arial" charset="0"/>
            </a:endParaRPr>
          </a:p>
          <a:p>
            <a:pPr marL="0" indent="0" algn="l" defTabSz="914400" eaLnBrk="1" latinLnBrk="0" hangingPunct="1">
              <a:lnSpc>
                <a:spcPct val="100000"/>
              </a:lnSpc>
              <a:spcBef>
                <a:spcPts val="800"/>
              </a:spcBef>
              <a:spcAft>
                <a:spcPts val="0"/>
              </a:spcAft>
              <a:buFontTx/>
              <a:buNone/>
            </a:pPr>
            <a:endParaRPr lang="ko-KR" altLang="en-US" sz="3200" dirty="0">
              <a:latin typeface="Calibri" charset="0"/>
              <a:ea typeface="Calibri" charset="0"/>
            </a:endParaRPr>
          </a:p>
        </p:txBody>
      </p:sp>
    </p:spTree>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algn="ctr"/>
            <a:r>
              <a:rPr lang="ar-SA" sz="2800" b="1" u="sng" dirty="0" smtClean="0">
                <a:solidFill>
                  <a:srgbClr val="FF0000"/>
                </a:solidFill>
              </a:rPr>
              <a:t>تاريخ موجز للتجارة الالكترونية</a:t>
            </a:r>
            <a:r>
              <a:rPr lang="ar-SA" sz="2800" b="1" dirty="0" smtClean="0">
                <a:solidFill>
                  <a:srgbClr val="FF0000"/>
                </a:solidFill>
              </a:rPr>
              <a:t>  </a:t>
            </a:r>
            <a:br>
              <a:rPr lang="ar-SA" sz="2800" b="1" dirty="0" smtClean="0">
                <a:solidFill>
                  <a:srgbClr val="FF0000"/>
                </a:solidFill>
              </a:rPr>
            </a:br>
            <a:r>
              <a:rPr lang="ar-SA" sz="2800" b="1" dirty="0" smtClean="0">
                <a:solidFill>
                  <a:srgbClr val="FF0000"/>
                </a:solidFill>
              </a:rPr>
              <a:t>مفهوم </a:t>
            </a:r>
            <a:r>
              <a:rPr lang="ar-SA" sz="2800" b="1" dirty="0" smtClean="0">
                <a:solidFill>
                  <a:srgbClr val="FF0000"/>
                </a:solidFill>
              </a:rPr>
              <a:t>التجارة </a:t>
            </a:r>
            <a:r>
              <a:rPr lang="ar-SA" sz="2800" b="1" dirty="0" smtClean="0">
                <a:solidFill>
                  <a:srgbClr val="FF0000"/>
                </a:solidFill>
              </a:rPr>
              <a:t>الالكترونية</a:t>
            </a:r>
          </a:p>
          <a:p>
            <a:r>
              <a:rPr lang="ar-SA" sz="2800" b="1" dirty="0" smtClean="0">
                <a:solidFill>
                  <a:srgbClr val="FF0000"/>
                </a:solidFill>
              </a:rPr>
              <a:t>التجارة الإلكترونية</a:t>
            </a:r>
            <a:r>
              <a:rPr lang="en-US" sz="2800" b="1" dirty="0" smtClean="0">
                <a:solidFill>
                  <a:srgbClr val="FF0000"/>
                </a:solidFill>
              </a:rPr>
              <a:t>:</a:t>
            </a:r>
            <a:r>
              <a:rPr lang="ar-SA" sz="2800" b="1" dirty="0" smtClean="0">
                <a:solidFill>
                  <a:srgbClr val="FF0000"/>
                </a:solidFill>
              </a:rPr>
              <a:t> </a:t>
            </a:r>
            <a:r>
              <a:rPr lang="ar-SA" sz="2800" b="1" dirty="0" smtClean="0">
                <a:solidFill>
                  <a:srgbClr val="FFC000"/>
                </a:solidFill>
              </a:rPr>
              <a:t>هي نظام يُتيح عبر الإنترنت حركات بيع وشراء السِلع والخدمات والمعلومات، كما يُتيح أيضا الحركات الإلكترونية التي تدعم توليد العوائد مثل عمليات تعزيز الطلب على تلك السِلع والخدمات والمعلومات، حيث إن التجارة الإلكترونية تُتيح عبر الإنترنت عمليات دعم المبيعات وخدمة العملاء. ويمكن تشبيه التجارة الإلكترونية بسوق إلكتروني يتواصل فيه البائعون (موردون، أو شركات، أو محلات) والوسطاء (السماسرة) والمشترون، وتُقدَّم فيه المنتجات والخدمات في صيغة افتراضية أو رقمية، كما يُدفَع ثمنها بالنقود الإلكترونية. </a:t>
            </a:r>
            <a:br>
              <a:rPr lang="ar-SA" sz="2800" b="1" dirty="0" smtClean="0">
                <a:solidFill>
                  <a:srgbClr val="FFC000"/>
                </a:solidFill>
              </a:rPr>
            </a:br>
            <a:endParaRPr lang="ar-SA" sz="2800" b="1" dirty="0" smtClean="0">
              <a:solidFill>
                <a:srgbClr val="FFC000"/>
              </a:solidFill>
            </a:endParaRPr>
          </a:p>
          <a:p>
            <a:endParaRPr lang="ar-SA" sz="2800" dirty="0" smtClean="0"/>
          </a:p>
          <a:p>
            <a:endParaRPr lang="ar-SA" sz="2800" b="1" dirty="0">
              <a:solidFill>
                <a:srgbClr val="FF000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533400"/>
            <a:ext cx="8686800" cy="6096000"/>
          </a:xfrm>
        </p:spPr>
        <p:txBody>
          <a:bodyPr>
            <a:normAutofit fontScale="77500" lnSpcReduction="20000"/>
          </a:bodyPr>
          <a:lstStyle/>
          <a:p>
            <a:r>
              <a:rPr lang="ar-SA" sz="4000" b="1" dirty="0" smtClean="0">
                <a:solidFill>
                  <a:srgbClr val="FFFF00"/>
                </a:solidFill>
              </a:rPr>
              <a:t>أو هى: </a:t>
            </a:r>
            <a:r>
              <a:rPr lang="ar-SA" sz="4000" b="1" dirty="0" smtClean="0">
                <a:solidFill>
                  <a:srgbClr val="00B0F0"/>
                </a:solidFill>
              </a:rPr>
              <a:t>التجارة الالكترونية </a:t>
            </a:r>
            <a:r>
              <a:rPr lang="ar-SA" sz="4000" b="1" dirty="0" smtClean="0">
                <a:solidFill>
                  <a:srgbClr val="FFFF00"/>
                </a:solidFill>
              </a:rPr>
              <a:t>: هو مفهوم جديد يشرح عملية بيع أو شراء أو تبادل المنتجات والخدمات والمعلومات من خلال شبكات كمبيوترية ومن ضمنها الانترنت. هناك عدة وجهات نظر من أجل تعريف هذه الكلمة</a:t>
            </a:r>
            <a:r>
              <a:rPr lang="en-US" sz="4000" b="1" dirty="0" smtClean="0">
                <a:solidFill>
                  <a:srgbClr val="FFFF00"/>
                </a:solidFill>
              </a:rPr>
              <a:t>:</a:t>
            </a:r>
            <a:r>
              <a:rPr lang="en-US" sz="4000" b="1" u="sng" dirty="0" smtClean="0">
                <a:solidFill>
                  <a:srgbClr val="FFFF00"/>
                </a:solidFill>
              </a:rPr>
              <a:t/>
            </a:r>
            <a:br>
              <a:rPr lang="en-US" sz="4000" b="1" u="sng" dirty="0" smtClean="0">
                <a:solidFill>
                  <a:srgbClr val="FFFF00"/>
                </a:solidFill>
              </a:rPr>
            </a:br>
            <a:r>
              <a:rPr lang="en-US" sz="4000" b="1" dirty="0" smtClean="0">
                <a:solidFill>
                  <a:srgbClr val="FFFF00"/>
                </a:solidFill>
              </a:rPr>
              <a:t>- </a:t>
            </a:r>
            <a:r>
              <a:rPr lang="ar-SA" sz="4000" b="1" dirty="0" smtClean="0">
                <a:solidFill>
                  <a:srgbClr val="FF0000"/>
                </a:solidFill>
              </a:rPr>
              <a:t>عالم الاتصالات </a:t>
            </a:r>
            <a:r>
              <a:rPr lang="ar-SA" sz="4000" b="1" dirty="0" smtClean="0">
                <a:solidFill>
                  <a:srgbClr val="FFFF00"/>
                </a:solidFill>
              </a:rPr>
              <a:t>يعرف التجارة الالكترونية بأنه وسيلة من أجل إيصال المعلومات أو الخدمات أو المنتجات عبر خطوط الهاتف أو عبر الشبكات الكمبيوترية أو عبر أي وسيلة تقنية</a:t>
            </a:r>
            <a:r>
              <a:rPr lang="en-US" sz="4000" b="1" dirty="0" smtClean="0">
                <a:solidFill>
                  <a:srgbClr val="FFFF00"/>
                </a:solidFill>
              </a:rPr>
              <a:t>.</a:t>
            </a:r>
            <a:br>
              <a:rPr lang="en-US" sz="4000" b="1" dirty="0" smtClean="0">
                <a:solidFill>
                  <a:srgbClr val="FFFF00"/>
                </a:solidFill>
              </a:rPr>
            </a:br>
            <a:r>
              <a:rPr lang="en-US" sz="4000" b="1" dirty="0" smtClean="0">
                <a:solidFill>
                  <a:srgbClr val="FFFF00"/>
                </a:solidFill>
              </a:rPr>
              <a:t> - </a:t>
            </a:r>
            <a:r>
              <a:rPr lang="ar-SA" sz="4000" b="1" dirty="0" smtClean="0">
                <a:solidFill>
                  <a:srgbClr val="FFFF00"/>
                </a:solidFill>
              </a:rPr>
              <a:t>ومن وجهة نظر </a:t>
            </a:r>
            <a:r>
              <a:rPr lang="ar-SA" sz="4000" b="1" dirty="0" smtClean="0">
                <a:solidFill>
                  <a:srgbClr val="FF0000"/>
                </a:solidFill>
              </a:rPr>
              <a:t>الأعمال التجارية </a:t>
            </a:r>
            <a:r>
              <a:rPr lang="ar-SA" sz="4000" b="1" dirty="0" smtClean="0">
                <a:solidFill>
                  <a:srgbClr val="FFFF00"/>
                </a:solidFill>
              </a:rPr>
              <a:t>فهي عملية تطبيق التقنية من أجل جعل المعاملات التجارية تجري بصورة تلقائية وسريعة</a:t>
            </a:r>
            <a:r>
              <a:rPr lang="en-US" sz="4000" b="1" dirty="0" smtClean="0">
                <a:solidFill>
                  <a:srgbClr val="FFFF00"/>
                </a:solidFill>
              </a:rPr>
              <a:t>.</a:t>
            </a:r>
            <a:br>
              <a:rPr lang="en-US" sz="4000" b="1" dirty="0" smtClean="0">
                <a:solidFill>
                  <a:srgbClr val="FFFF00"/>
                </a:solidFill>
              </a:rPr>
            </a:br>
            <a:r>
              <a:rPr lang="en-US" sz="4000" b="1" dirty="0" smtClean="0">
                <a:solidFill>
                  <a:srgbClr val="FFFF00"/>
                </a:solidFill>
              </a:rPr>
              <a:t> - </a:t>
            </a:r>
            <a:r>
              <a:rPr lang="ar-SA" sz="4000" b="1" dirty="0" smtClean="0">
                <a:solidFill>
                  <a:srgbClr val="FFFF00"/>
                </a:solidFill>
              </a:rPr>
              <a:t>في حين أن </a:t>
            </a:r>
            <a:r>
              <a:rPr lang="ar-SA" sz="4000" b="1" dirty="0" smtClean="0">
                <a:solidFill>
                  <a:srgbClr val="FF0000"/>
                </a:solidFill>
              </a:rPr>
              <a:t>الخدمات</a:t>
            </a:r>
            <a:r>
              <a:rPr lang="ar-SA" sz="4000" b="1" dirty="0" smtClean="0">
                <a:solidFill>
                  <a:srgbClr val="FFFF00"/>
                </a:solidFill>
              </a:rPr>
              <a:t> تعرف التجارة الالكترونية بأنها أداة من أجل تلبية رغبات الشركات والمستهلكين والمدراء في خفض كلفة الخدمة والرفع من كفائتها والعمل على تسريع إيصال الخدمة</a:t>
            </a:r>
            <a:r>
              <a:rPr lang="en-US" sz="4000" b="1" dirty="0" smtClean="0">
                <a:solidFill>
                  <a:srgbClr val="FFFF00"/>
                </a:solidFill>
              </a:rPr>
              <a:t>.</a:t>
            </a:r>
            <a:br>
              <a:rPr lang="en-US" sz="4000" b="1" dirty="0" smtClean="0">
                <a:solidFill>
                  <a:srgbClr val="FFFF00"/>
                </a:solidFill>
              </a:rPr>
            </a:br>
            <a:r>
              <a:rPr lang="en-US" sz="4000" b="1" dirty="0" smtClean="0">
                <a:solidFill>
                  <a:srgbClr val="FFFF00"/>
                </a:solidFill>
              </a:rPr>
              <a:t>- </a:t>
            </a:r>
            <a:r>
              <a:rPr lang="ar-SA" sz="4000" b="1" dirty="0" smtClean="0">
                <a:solidFill>
                  <a:srgbClr val="FFFF00"/>
                </a:solidFill>
              </a:rPr>
              <a:t>وأخيرا، فإن </a:t>
            </a:r>
            <a:r>
              <a:rPr lang="ar-SA" sz="4000" b="1" dirty="0" smtClean="0">
                <a:solidFill>
                  <a:srgbClr val="FF0000"/>
                </a:solidFill>
              </a:rPr>
              <a:t>عالم الانترنت </a:t>
            </a:r>
            <a:r>
              <a:rPr lang="ar-SA" sz="4000" b="1" dirty="0" smtClean="0">
                <a:solidFill>
                  <a:srgbClr val="FFFF00"/>
                </a:solidFill>
              </a:rPr>
              <a:t>يعرفها بالتجارة التي تفتح المجال من أجل بيع وشراء المنتجات والخدمات والمعلومات عبر الانترنت</a:t>
            </a:r>
            <a:r>
              <a:rPr lang="en-US" sz="4000" b="1" dirty="0" smtClean="0">
                <a:solidFill>
                  <a:srgbClr val="FFFF00"/>
                </a:solidFill>
              </a:rPr>
              <a:t>.</a:t>
            </a:r>
          </a:p>
          <a:p>
            <a:endParaRPr lang="ar-SA" sz="4000" b="1" dirty="0" smtClean="0">
              <a:solidFill>
                <a:srgbClr val="FFFF00"/>
              </a:solidFill>
            </a:endParaRPr>
          </a:p>
          <a:p>
            <a:pPr algn="just" rtl="1">
              <a:buNone/>
            </a:pPr>
            <a:endParaRPr lang="ar-SA" sz="3900" b="1" dirty="0" smtClean="0">
              <a:solidFill>
                <a:srgbClr val="FFFF00"/>
              </a:solidFill>
            </a:endParaRPr>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867400"/>
          </a:xfrm>
        </p:spPr>
        <p:txBody>
          <a:bodyPr>
            <a:noAutofit/>
          </a:bodyPr>
          <a:lstStyle/>
          <a:p>
            <a:r>
              <a:rPr lang="ar-SA" sz="2800" b="1" u="sng" dirty="0" smtClean="0">
                <a:solidFill>
                  <a:srgbClr val="FFFF00"/>
                </a:solidFill>
              </a:rPr>
              <a:t>مجال التجارة الالكترونية </a:t>
            </a:r>
            <a:r>
              <a:rPr lang="en-US" sz="2800" b="1" dirty="0" smtClean="0">
                <a:solidFill>
                  <a:srgbClr val="FFFF00"/>
                </a:solidFill>
              </a:rPr>
              <a:t>:</a:t>
            </a:r>
            <a:r>
              <a:rPr lang="ar-SA" sz="2800" b="1" dirty="0" smtClean="0">
                <a:solidFill>
                  <a:srgbClr val="FFFF00"/>
                </a:solidFill>
              </a:rPr>
              <a:t>هيكل التجارة </a:t>
            </a:r>
            <a:r>
              <a:rPr lang="ar-SA" sz="2800" b="1" dirty="0" smtClean="0">
                <a:solidFill>
                  <a:srgbClr val="FFFF00"/>
                </a:solidFill>
              </a:rPr>
              <a:t>الالكترونية:</a:t>
            </a:r>
            <a:endParaRPr lang="en-US" sz="2800" b="1" dirty="0" smtClean="0">
              <a:solidFill>
                <a:srgbClr val="FFFF00"/>
              </a:solidFill>
            </a:endParaRPr>
          </a:p>
          <a:p>
            <a:endParaRPr lang="en-US" sz="2800" b="1" dirty="0" smtClean="0"/>
          </a:p>
          <a:p>
            <a:r>
              <a:rPr lang="ar-SA" sz="2800" b="1" dirty="0" smtClean="0">
                <a:solidFill>
                  <a:srgbClr val="FF0000"/>
                </a:solidFill>
              </a:rPr>
              <a:t>الكثير </a:t>
            </a:r>
            <a:r>
              <a:rPr lang="ar-SA" sz="2800" b="1" dirty="0" smtClean="0">
                <a:solidFill>
                  <a:srgbClr val="FF0000"/>
                </a:solidFill>
              </a:rPr>
              <a:t>من الناس يظن بأن التجارة الالكترونية هي مجرد الحصول على موقع على الانترنت، ولكنها أكبر من ذلك بكثير. هناك الكثير من تطبيقات التجارة الالكترونية من مثل البنوك والتسوق في المجمعات التجارية الموجودة على الانترنت وشراء الأسهم والبحث عن عمل والقيام بمزادات والتعاون مع بقية الأفراد في عمل بحث ما. ومن أجل تنفيذ هذه التطبيقات، يستلزم الحصول على معلومات داعمة وأنظمة وبنية تحتية</a:t>
            </a:r>
            <a:r>
              <a:rPr lang="en-US" sz="2800" b="1" dirty="0" smtClean="0">
                <a:solidFill>
                  <a:srgbClr val="FF0000"/>
                </a:solidFill>
              </a:rPr>
              <a:t>.</a:t>
            </a:r>
            <a:br>
              <a:rPr lang="en-US" sz="2800" b="1" dirty="0" smtClean="0">
                <a:solidFill>
                  <a:srgbClr val="FF0000"/>
                </a:solidFill>
              </a:rPr>
            </a:br>
            <a:r>
              <a:rPr lang="ar-SA" sz="2800" b="1" u="sng" dirty="0" smtClean="0">
                <a:solidFill>
                  <a:srgbClr val="FF0000"/>
                </a:solidFill>
              </a:rPr>
              <a:t>أن تأدية عمل هذه التطبيقات يستلزم الاعتماد على أربعة محاور مهمة</a:t>
            </a:r>
            <a:r>
              <a:rPr lang="en-US" sz="2800" b="1" u="sng" dirty="0" smtClean="0">
                <a:solidFill>
                  <a:srgbClr val="FF0000"/>
                </a:solidFill>
              </a:rPr>
              <a:t>:</a:t>
            </a:r>
            <a:br>
              <a:rPr lang="en-US" sz="2800" b="1" u="sng" dirty="0" smtClean="0">
                <a:solidFill>
                  <a:srgbClr val="FF0000"/>
                </a:solidFill>
              </a:rPr>
            </a:br>
            <a:r>
              <a:rPr lang="ar-SA" sz="2800" b="1" dirty="0" smtClean="0">
                <a:solidFill>
                  <a:srgbClr val="FF0000"/>
                </a:solidFill>
              </a:rPr>
              <a:t>1-  الناس.    2 - السياسة العامة.  3 - المعايير والبروتوكولات التقنية.4 - شركات أخرى.</a:t>
            </a:r>
            <a:r>
              <a:rPr lang="en-US" sz="2800" b="1" dirty="0" smtClean="0">
                <a:solidFill>
                  <a:srgbClr val="FF0000"/>
                </a:solidFill>
              </a:rPr>
              <a:t/>
            </a:r>
            <a:br>
              <a:rPr lang="en-US" sz="2800" b="1" dirty="0" smtClean="0">
                <a:solidFill>
                  <a:srgbClr val="FF0000"/>
                </a:solidFill>
              </a:rPr>
            </a:br>
            <a:endParaRPr lang="en-US" sz="2800" b="1" dirty="0" smtClean="0">
              <a:solidFill>
                <a:srgbClr val="FF0000"/>
              </a:solidFill>
            </a:endParaRPr>
          </a:p>
          <a:p>
            <a:endParaRPr lang="ar-SA" sz="2800" b="1" dirty="0"/>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04800"/>
            <a:ext cx="8686800" cy="6324600"/>
          </a:xfrm>
        </p:spPr>
        <p:txBody>
          <a:bodyPr>
            <a:normAutofit/>
          </a:bodyPr>
          <a:lstStyle/>
          <a:p>
            <a:r>
              <a:rPr lang="ar-SA" sz="3200" b="1" u="sng" dirty="0" smtClean="0">
                <a:solidFill>
                  <a:srgbClr val="FF0000"/>
                </a:solidFill>
              </a:rPr>
              <a:t>قسام </a:t>
            </a:r>
            <a:r>
              <a:rPr lang="ar-SA" sz="3200" b="1" u="sng" dirty="0" smtClean="0">
                <a:solidFill>
                  <a:srgbClr val="FF0000"/>
                </a:solidFill>
              </a:rPr>
              <a:t>تطبيقات التجارة الالكترونية</a:t>
            </a:r>
            <a:r>
              <a:rPr lang="en-US" sz="3200" b="1" u="sng" dirty="0" smtClean="0">
                <a:solidFill>
                  <a:srgbClr val="FF0000"/>
                </a:solidFill>
              </a:rPr>
              <a:t/>
            </a:r>
            <a:br>
              <a:rPr lang="en-US" sz="3200" b="1" u="sng" dirty="0" smtClean="0">
                <a:solidFill>
                  <a:srgbClr val="FF0000"/>
                </a:solidFill>
              </a:rPr>
            </a:br>
            <a:r>
              <a:rPr lang="ar-SA" sz="3200" b="1" dirty="0" smtClean="0">
                <a:solidFill>
                  <a:srgbClr val="FF0000"/>
                </a:solidFill>
              </a:rPr>
              <a:t> تطبيقات التجارة الالكترونية تنقسم إلى ثلاثة أجزاء</a:t>
            </a:r>
            <a:r>
              <a:rPr lang="en-US" sz="3200" b="1" dirty="0" smtClean="0">
                <a:solidFill>
                  <a:srgbClr val="FF0000"/>
                </a:solidFill>
              </a:rPr>
              <a:t>:</a:t>
            </a:r>
            <a:br>
              <a:rPr lang="en-US" sz="3200" b="1" dirty="0" smtClean="0">
                <a:solidFill>
                  <a:srgbClr val="FF0000"/>
                </a:solidFill>
              </a:rPr>
            </a:br>
            <a:r>
              <a:rPr lang="ar-SA" sz="3200" b="1" dirty="0" smtClean="0">
                <a:solidFill>
                  <a:srgbClr val="FF0000"/>
                </a:solidFill>
              </a:rPr>
              <a:t>1 - شراء وبيع المنتجات والخدمات وهو ما يسمى بالسوق الالكتروني</a:t>
            </a:r>
            <a:r>
              <a:rPr lang="en-US" sz="3200" b="1" dirty="0" smtClean="0">
                <a:solidFill>
                  <a:srgbClr val="FF0000"/>
                </a:solidFill>
              </a:rPr>
              <a:t>.</a:t>
            </a:r>
            <a:br>
              <a:rPr lang="en-US" sz="3200" b="1" dirty="0" smtClean="0">
                <a:solidFill>
                  <a:srgbClr val="FF0000"/>
                </a:solidFill>
              </a:rPr>
            </a:br>
            <a:r>
              <a:rPr lang="ar-SA" sz="3200" b="1" dirty="0" smtClean="0">
                <a:solidFill>
                  <a:srgbClr val="FF0000"/>
                </a:solidFill>
              </a:rPr>
              <a:t>2 - تسهيل وتسيير تدفق المعلومات والاتصالات والتعاون ما بين الشركات وما بين الأجزاء المختلفة لشركة واحدة</a:t>
            </a:r>
            <a:endParaRPr lang="en-US" sz="3200" b="1" dirty="0" smtClean="0">
              <a:solidFill>
                <a:srgbClr val="FF0000"/>
              </a:solidFill>
            </a:endParaRPr>
          </a:p>
          <a:p>
            <a:r>
              <a:rPr lang="ar-SA" sz="3200" b="1" dirty="0" smtClean="0">
                <a:solidFill>
                  <a:srgbClr val="FF0000"/>
                </a:solidFill>
              </a:rPr>
              <a:t>3- توفير خدمة الزبائن</a:t>
            </a:r>
            <a:r>
              <a:rPr lang="en-US" sz="3200" b="1" dirty="0" smtClean="0">
                <a:solidFill>
                  <a:srgbClr val="FF0000"/>
                </a:solidFill>
              </a:rPr>
              <a:t/>
            </a:r>
            <a:br>
              <a:rPr lang="en-US" sz="3200" b="1" dirty="0" smtClean="0">
                <a:solidFill>
                  <a:srgbClr val="FF0000"/>
                </a:solidFill>
              </a:rPr>
            </a:br>
            <a:r>
              <a:rPr lang="ar-SA" sz="3200" b="1" dirty="0" smtClean="0">
                <a:solidFill>
                  <a:srgbClr val="FF0000"/>
                </a:solidFill>
              </a:rPr>
              <a:t>تطبيقات التجارة الالكترونية بدأت في أوائل السبعينات من القرن الماضي وأكثرها شهرة هو تطبيق </a:t>
            </a:r>
          </a:p>
          <a:p>
            <a:r>
              <a:rPr lang="ar-SA" sz="3200" b="1" dirty="0" smtClean="0">
                <a:solidFill>
                  <a:srgbClr val="FF0000"/>
                </a:solidFill>
              </a:rPr>
              <a:t>التحويلات الالكترونية للأموال</a:t>
            </a:r>
            <a:r>
              <a:rPr lang="en-US" sz="3200" b="1" dirty="0" smtClean="0">
                <a:solidFill>
                  <a:srgbClr val="FF0000"/>
                </a:solidFill>
              </a:rPr>
              <a:t> Electronic fund Transfers.</a:t>
            </a:r>
          </a:p>
          <a:p>
            <a:endParaRPr lang="ar-SA" sz="3200" b="1" dirty="0">
              <a:solidFill>
                <a:srgbClr val="FF000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6019800"/>
          </a:xfrm>
        </p:spPr>
        <p:txBody>
          <a:bodyPr>
            <a:normAutofit fontScale="85000" lnSpcReduction="20000"/>
          </a:bodyPr>
          <a:lstStyle/>
          <a:p>
            <a:r>
              <a:rPr lang="en-US" sz="2800" b="1" dirty="0" smtClean="0">
                <a:solidFill>
                  <a:srgbClr val="FF0000"/>
                </a:solidFill>
              </a:rPr>
              <a:t>6 </a:t>
            </a:r>
            <a:r>
              <a:rPr lang="ar-SA" sz="2800" b="1" dirty="0" smtClean="0">
                <a:solidFill>
                  <a:srgbClr val="FF0000"/>
                </a:solidFill>
              </a:rPr>
              <a:t>- </a:t>
            </a:r>
            <a:r>
              <a:rPr lang="ar-SA" sz="2800" b="1" dirty="0" smtClean="0">
                <a:solidFill>
                  <a:srgbClr val="FFFF00"/>
                </a:solidFill>
              </a:rPr>
              <a:t>إدارة أنظمة المعلومات</a:t>
            </a:r>
            <a:r>
              <a:rPr lang="ar-SA" sz="2800" b="1" dirty="0" smtClean="0">
                <a:solidFill>
                  <a:srgbClr val="FF0000"/>
                </a:solidFill>
              </a:rPr>
              <a:t>: قسم أنظمة المعلومات هو القسم المسؤول عن استعمال وإدارة التجارة الالكترونية. هذا العلم يغطي الكثير من الأمور من مثل تحليل الأنظمة إلى تكامل النظام بالإضافة إلى أنظمة التخطيط والأمن والتنفيذ وأخرى</a:t>
            </a:r>
            <a:r>
              <a:rPr lang="en-US" sz="2800" b="1" dirty="0" smtClean="0">
                <a:solidFill>
                  <a:srgbClr val="FF0000"/>
                </a:solidFill>
              </a:rPr>
              <a:t>.</a:t>
            </a:r>
            <a:br>
              <a:rPr lang="en-US" sz="2800" b="1" dirty="0" smtClean="0">
                <a:solidFill>
                  <a:srgbClr val="FF0000"/>
                </a:solidFill>
              </a:rPr>
            </a:br>
            <a:r>
              <a:rPr lang="en-US" sz="2800" b="1" dirty="0" smtClean="0">
                <a:solidFill>
                  <a:srgbClr val="FF0000"/>
                </a:solidFill>
              </a:rPr>
              <a:t>7</a:t>
            </a:r>
            <a:r>
              <a:rPr lang="ar-SA" sz="2800" b="1" dirty="0" smtClean="0">
                <a:solidFill>
                  <a:srgbClr val="FF0000"/>
                </a:solidFill>
              </a:rPr>
              <a:t> - </a:t>
            </a:r>
            <a:r>
              <a:rPr lang="ar-SA" sz="2800" b="1" dirty="0" smtClean="0">
                <a:solidFill>
                  <a:srgbClr val="FFFF00"/>
                </a:solidFill>
              </a:rPr>
              <a:t>المحاسبة والتدقيق الرسمي للحسابات التجارية</a:t>
            </a:r>
            <a:r>
              <a:rPr lang="ar-SA" sz="2800" b="1" dirty="0" smtClean="0">
                <a:solidFill>
                  <a:srgbClr val="FF0000"/>
                </a:solidFill>
              </a:rPr>
              <a:t>: العمليات التي تجري خلف المكاتب للمعاملات الالكترونية لا تختلف كثيرا عن المعاملات الاعتيادية. أمثلة على الاختلاف: التدقيق في الحسابات التجارية للمعاملات الالكترونية هي عملية صعبة</a:t>
            </a:r>
            <a:r>
              <a:rPr lang="en-US" sz="2800" b="1" dirty="0" smtClean="0">
                <a:solidFill>
                  <a:srgbClr val="FF0000"/>
                </a:solidFill>
              </a:rPr>
              <a:t>.</a:t>
            </a:r>
            <a:br>
              <a:rPr lang="en-US" sz="2800" b="1" dirty="0" smtClean="0">
                <a:solidFill>
                  <a:srgbClr val="FF0000"/>
                </a:solidFill>
              </a:rPr>
            </a:br>
            <a:r>
              <a:rPr lang="en-US" sz="2800" b="1" dirty="0" smtClean="0">
                <a:solidFill>
                  <a:srgbClr val="FF0000"/>
                </a:solidFill>
              </a:rPr>
              <a:t>8</a:t>
            </a:r>
            <a:r>
              <a:rPr lang="ar-SA" sz="2800" b="1" dirty="0" smtClean="0">
                <a:solidFill>
                  <a:srgbClr val="FF0000"/>
                </a:solidFill>
              </a:rPr>
              <a:t> - </a:t>
            </a:r>
            <a:r>
              <a:rPr lang="ar-SA" sz="2800" b="1" dirty="0" smtClean="0">
                <a:solidFill>
                  <a:srgbClr val="FFFF00"/>
                </a:solidFill>
              </a:rPr>
              <a:t>الإدارة: </a:t>
            </a:r>
            <a:r>
              <a:rPr lang="ar-SA" sz="2800" b="1" dirty="0" smtClean="0">
                <a:solidFill>
                  <a:srgbClr val="FF0000"/>
                </a:solidFill>
              </a:rPr>
              <a:t>يجب أن تدار التجارة الالكترونية بصورة جيدة وبسبب تداخل الكثير من العلوم في علم التجارة الالكترونية فإن المدير قد يضطر إلى تطوير واكتشاف نظريات جديدة في علم الإدارة</a:t>
            </a:r>
            <a:r>
              <a:rPr lang="en-US" sz="2800" b="1" dirty="0" smtClean="0">
                <a:solidFill>
                  <a:srgbClr val="FF0000"/>
                </a:solidFill>
              </a:rPr>
              <a:t>.</a:t>
            </a:r>
            <a:br>
              <a:rPr lang="en-US" sz="2800" b="1" dirty="0" smtClean="0">
                <a:solidFill>
                  <a:srgbClr val="FF0000"/>
                </a:solidFill>
              </a:rPr>
            </a:br>
            <a:r>
              <a:rPr lang="en-US" sz="2800" b="1" dirty="0" smtClean="0">
                <a:solidFill>
                  <a:srgbClr val="FF0000"/>
                </a:solidFill>
              </a:rPr>
              <a:t>9 </a:t>
            </a:r>
            <a:r>
              <a:rPr lang="ar-SA" sz="2800" b="1" dirty="0" smtClean="0">
                <a:solidFill>
                  <a:srgbClr val="FF0000"/>
                </a:solidFill>
              </a:rPr>
              <a:t>- </a:t>
            </a:r>
            <a:r>
              <a:rPr lang="ar-SA" sz="2800" b="1" dirty="0" smtClean="0">
                <a:solidFill>
                  <a:srgbClr val="FFFF00"/>
                </a:solidFill>
              </a:rPr>
              <a:t>القوانين التجارية والأخلاق</a:t>
            </a:r>
            <a:r>
              <a:rPr lang="ar-SA" sz="2800" b="1" dirty="0" smtClean="0">
                <a:solidFill>
                  <a:srgbClr val="FF0000"/>
                </a:solidFill>
              </a:rPr>
              <a:t>: الأمور القانونية والأخلاقية مهمة جدا في عالم التجارة الالكترونية خصوصا في الأسواق العالمية. من الأمور القانونية كيفية تسيير الانترنت وكيفية التعامل مع القرصنة</a:t>
            </a:r>
            <a:r>
              <a:rPr lang="en-US" sz="2800" b="1" dirty="0" smtClean="0">
                <a:solidFill>
                  <a:srgbClr val="FF0000"/>
                </a:solidFill>
              </a:rPr>
              <a:t>.</a:t>
            </a:r>
            <a:br>
              <a:rPr lang="en-US" sz="2800" b="1" dirty="0" smtClean="0">
                <a:solidFill>
                  <a:srgbClr val="FF0000"/>
                </a:solidFill>
              </a:rPr>
            </a:br>
            <a:r>
              <a:rPr lang="en-US" sz="2800" b="1" dirty="0" smtClean="0">
                <a:solidFill>
                  <a:srgbClr val="FF0000"/>
                </a:solidFill>
              </a:rPr>
              <a:t>10 </a:t>
            </a:r>
            <a:r>
              <a:rPr lang="ar-SA" sz="2800" b="1" dirty="0" smtClean="0">
                <a:solidFill>
                  <a:srgbClr val="FF0000"/>
                </a:solidFill>
              </a:rPr>
              <a:t>-</a:t>
            </a:r>
            <a:r>
              <a:rPr lang="ar-SA" sz="2800" b="1" dirty="0" smtClean="0">
                <a:solidFill>
                  <a:srgbClr val="FFFF00"/>
                </a:solidFill>
              </a:rPr>
              <a:t> أخرى</a:t>
            </a:r>
            <a:r>
              <a:rPr lang="ar-SA" sz="2800" b="1" dirty="0" smtClean="0">
                <a:solidFill>
                  <a:srgbClr val="FF0000"/>
                </a:solidFill>
              </a:rPr>
              <a:t>: وتوجد علوم أخرى ترتبط بالتجارة الالكترونية من مثل علم اللغويات والروبوتات والأنظمة الحساسة والإحصاء والسياسة العامة. كما أن التجارة الالكترونية مهمة بالنسبة لعلوم الهندسة والصحة والاتصالات ونشر الكتب والموسيقى</a:t>
            </a:r>
            <a:r>
              <a:rPr lang="en-US" sz="2800" b="1" dirty="0" smtClean="0">
                <a:solidFill>
                  <a:srgbClr val="FF0000"/>
                </a:solidFill>
              </a:rPr>
              <a:t>. </a:t>
            </a:r>
            <a:br>
              <a:rPr lang="en-US" sz="2800" b="1" dirty="0" smtClean="0">
                <a:solidFill>
                  <a:srgbClr val="FF0000"/>
                </a:solidFill>
              </a:rPr>
            </a:br>
            <a:endParaRPr lang="en-US" sz="2800" b="1" dirty="0" smtClean="0">
              <a:solidFill>
                <a:srgbClr val="FF0000"/>
              </a:solidFill>
            </a:endParaRPr>
          </a:p>
          <a:p>
            <a:endParaRPr lang="ar-SA" sz="28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idx="1"/>
          </p:nvPr>
        </p:nvSpPr>
        <p:spPr>
          <a:xfrm>
            <a:off x="0" y="685800"/>
            <a:ext cx="8991600" cy="6172200"/>
          </a:xfrm>
        </p:spPr>
        <p:txBody>
          <a:bodyPr/>
          <a:lstStyle/>
          <a:p>
            <a:pPr algn="r" rtl="1"/>
            <a:r>
              <a:rPr lang="ar-SA" u="sng" dirty="0" smtClean="0"/>
              <a:t>الطبيعة العلمية المتعددة للتجارة الالكترونية</a:t>
            </a:r>
            <a:r>
              <a:rPr lang="en-US" u="sng" dirty="0" smtClean="0"/>
              <a:t>:</a:t>
            </a:r>
            <a:r>
              <a:rPr lang="en-US" dirty="0" smtClean="0"/>
              <a:t/>
            </a:r>
            <a:br>
              <a:rPr lang="en-US" dirty="0" smtClean="0"/>
            </a:br>
            <a:endParaRPr lang="en-US" dirty="0" smtClean="0"/>
          </a:p>
        </p:txBody>
      </p:sp>
      <p:sp>
        <p:nvSpPr>
          <p:cNvPr id="5" name="Rectangle 4"/>
          <p:cNvSpPr/>
          <p:nvPr/>
        </p:nvSpPr>
        <p:spPr>
          <a:xfrm>
            <a:off x="228600" y="1295400"/>
            <a:ext cx="8534400" cy="5262979"/>
          </a:xfrm>
          <a:prstGeom prst="rect">
            <a:avLst/>
          </a:prstGeom>
        </p:spPr>
        <p:txBody>
          <a:bodyPr wrap="square">
            <a:spAutoFit/>
          </a:bodyPr>
          <a:lstStyle/>
          <a:p>
            <a:pPr algn="r" rtl="1"/>
            <a:r>
              <a:rPr lang="ar-SA" sz="2400" b="1" dirty="0" smtClean="0">
                <a:solidFill>
                  <a:srgbClr val="FF0000"/>
                </a:solidFill>
              </a:rPr>
              <a:t>ولأن التجارة الالكترونية تعتبر علم جديد في مجال جديد، فإنها مازالت تطور مبادئها العلمية والنظرية.</a:t>
            </a:r>
            <a:endParaRPr lang="en-US" sz="2400" b="1" dirty="0" smtClean="0">
              <a:solidFill>
                <a:srgbClr val="FF0000"/>
              </a:solidFill>
            </a:endParaRPr>
          </a:p>
          <a:p>
            <a:pPr algn="r" rtl="1"/>
            <a:r>
              <a:rPr lang="ar-SA" sz="2400" b="1" dirty="0" smtClean="0">
                <a:solidFill>
                  <a:srgbClr val="FF0000"/>
                </a:solidFill>
              </a:rPr>
              <a:t> فهو واضح للعيان بأن التجارة الالكترونية تعتمد على بعض من العلوم المختلفة</a:t>
            </a:r>
            <a:r>
              <a:rPr lang="en-US" sz="2400" b="1" dirty="0" smtClean="0">
                <a:solidFill>
                  <a:srgbClr val="FF0000"/>
                </a:solidFill>
              </a:rPr>
              <a:t>:</a:t>
            </a:r>
            <a:br>
              <a:rPr lang="en-US" sz="2400" b="1" dirty="0" smtClean="0">
                <a:solidFill>
                  <a:srgbClr val="FF0000"/>
                </a:solidFill>
              </a:rPr>
            </a:br>
            <a:r>
              <a:rPr lang="en-US" sz="2400" b="1" dirty="0" smtClean="0">
                <a:solidFill>
                  <a:srgbClr val="FF0000"/>
                </a:solidFill>
              </a:rPr>
              <a:t>1</a:t>
            </a:r>
            <a:r>
              <a:rPr lang="ar-SA" sz="2400" b="1" dirty="0" smtClean="0">
                <a:solidFill>
                  <a:srgbClr val="FF0000"/>
                </a:solidFill>
              </a:rPr>
              <a:t>- </a:t>
            </a:r>
            <a:r>
              <a:rPr lang="ar-SA" sz="2400" b="1" dirty="0" smtClean="0">
                <a:solidFill>
                  <a:srgbClr val="FFFF00"/>
                </a:solidFill>
              </a:rPr>
              <a:t>التسويق</a:t>
            </a:r>
            <a:r>
              <a:rPr lang="ar-SA" sz="2400" b="1" dirty="0" smtClean="0">
                <a:solidFill>
                  <a:srgbClr val="FF0000"/>
                </a:solidFill>
              </a:rPr>
              <a:t>: الكثير من الأمور التي لها علاقة بالتسويق في العالم الطبيعي نجد له علاقة في عالم الانترنت من مثل الإعلانات</a:t>
            </a:r>
            <a:r>
              <a:rPr lang="en-US" sz="2400" b="1" dirty="0" smtClean="0">
                <a:solidFill>
                  <a:srgbClr val="FF0000"/>
                </a:solidFill>
              </a:rPr>
              <a:t>.</a:t>
            </a:r>
            <a:br>
              <a:rPr lang="en-US" sz="2400" b="1" dirty="0" smtClean="0">
                <a:solidFill>
                  <a:srgbClr val="FF0000"/>
                </a:solidFill>
              </a:rPr>
            </a:br>
            <a:r>
              <a:rPr lang="en-US" sz="2400" b="1" dirty="0" smtClean="0">
                <a:solidFill>
                  <a:srgbClr val="FF0000"/>
                </a:solidFill>
              </a:rPr>
              <a:t>2</a:t>
            </a:r>
            <a:r>
              <a:rPr lang="ar-SA" sz="2400" b="1" dirty="0" smtClean="0">
                <a:solidFill>
                  <a:srgbClr val="FF0000"/>
                </a:solidFill>
              </a:rPr>
              <a:t>- </a:t>
            </a:r>
            <a:r>
              <a:rPr lang="ar-SA" sz="2400" b="1" dirty="0" smtClean="0">
                <a:solidFill>
                  <a:srgbClr val="FFFF00"/>
                </a:solidFill>
              </a:rPr>
              <a:t>علوم الكمبيوتر</a:t>
            </a:r>
            <a:r>
              <a:rPr lang="ar-SA" sz="2400" b="1" dirty="0" smtClean="0">
                <a:solidFill>
                  <a:srgbClr val="FF0000"/>
                </a:solidFill>
              </a:rPr>
              <a:t>: يتحتم أحيانا التمكن من لغات البرمجة والشبكات من أجل تطوير واستخدام مواقع وإنشاء السوق الالكترونية</a:t>
            </a:r>
            <a:r>
              <a:rPr lang="en-US" sz="2400" b="1" dirty="0" smtClean="0">
                <a:solidFill>
                  <a:srgbClr val="FF0000"/>
                </a:solidFill>
              </a:rPr>
              <a:t>.</a:t>
            </a:r>
            <a:br>
              <a:rPr lang="en-US" sz="2400" b="1" dirty="0" smtClean="0">
                <a:solidFill>
                  <a:srgbClr val="FF0000"/>
                </a:solidFill>
              </a:rPr>
            </a:br>
            <a:r>
              <a:rPr lang="en-US" sz="2400" b="1" dirty="0" smtClean="0">
                <a:solidFill>
                  <a:srgbClr val="FF0000"/>
                </a:solidFill>
              </a:rPr>
              <a:t>3 </a:t>
            </a:r>
            <a:r>
              <a:rPr lang="ar-SA" sz="2400" b="1" dirty="0" smtClean="0">
                <a:solidFill>
                  <a:srgbClr val="FF0000"/>
                </a:solidFill>
              </a:rPr>
              <a:t>- </a:t>
            </a:r>
            <a:r>
              <a:rPr lang="ar-SA" sz="2400" b="1" dirty="0" smtClean="0">
                <a:solidFill>
                  <a:srgbClr val="FFFF00"/>
                </a:solidFill>
              </a:rPr>
              <a:t>نفسية وسلوك المستهلك</a:t>
            </a:r>
            <a:r>
              <a:rPr lang="ar-SA" sz="2400" b="1" dirty="0" smtClean="0">
                <a:solidFill>
                  <a:srgbClr val="FF0000"/>
                </a:solidFill>
              </a:rPr>
              <a:t>: سلوك المستهلك هو مفتاح النجاح في تجارة الشركة للمستهلك. وأيضا سلوك المشتري له أهمية</a:t>
            </a:r>
            <a:r>
              <a:rPr lang="en-US" sz="2400" b="1" dirty="0" smtClean="0">
                <a:solidFill>
                  <a:srgbClr val="FF0000"/>
                </a:solidFill>
              </a:rPr>
              <a:t>. </a:t>
            </a:r>
            <a:br>
              <a:rPr lang="en-US" sz="2400" b="1" dirty="0" smtClean="0">
                <a:solidFill>
                  <a:srgbClr val="FF0000"/>
                </a:solidFill>
              </a:rPr>
            </a:br>
            <a:r>
              <a:rPr lang="en-US" sz="2400" b="1" dirty="0" smtClean="0">
                <a:solidFill>
                  <a:srgbClr val="FF0000"/>
                </a:solidFill>
              </a:rPr>
              <a:t>4 </a:t>
            </a:r>
            <a:r>
              <a:rPr lang="ar-SA" sz="2400" b="1" dirty="0" smtClean="0">
                <a:solidFill>
                  <a:srgbClr val="FF0000"/>
                </a:solidFill>
              </a:rPr>
              <a:t> - </a:t>
            </a:r>
            <a:r>
              <a:rPr lang="ar-SA" sz="2400" b="1" dirty="0" smtClean="0">
                <a:solidFill>
                  <a:srgbClr val="FFFF00"/>
                </a:solidFill>
              </a:rPr>
              <a:t>علم الموارد المالية</a:t>
            </a:r>
            <a:r>
              <a:rPr lang="ar-SA" sz="2400" b="1" dirty="0" smtClean="0">
                <a:solidFill>
                  <a:srgbClr val="FF0000"/>
                </a:solidFill>
              </a:rPr>
              <a:t>: تعتبر البنوك والأسواق المالية من أهم مستخدمي التجارة الالكترونية. كما أن الاتفاقات المالية تأخذ حيزا كبيرا في عالم ألنت</a:t>
            </a:r>
            <a:r>
              <a:rPr lang="en-US" sz="2400" b="1" dirty="0" smtClean="0">
                <a:solidFill>
                  <a:srgbClr val="FF0000"/>
                </a:solidFill>
              </a:rPr>
              <a:t>. </a:t>
            </a:r>
            <a:br>
              <a:rPr lang="en-US" sz="2400" b="1" dirty="0" smtClean="0">
                <a:solidFill>
                  <a:srgbClr val="FF0000"/>
                </a:solidFill>
              </a:rPr>
            </a:br>
            <a:r>
              <a:rPr lang="en-US" sz="2400" b="1" dirty="0" smtClean="0">
                <a:solidFill>
                  <a:srgbClr val="FF0000"/>
                </a:solidFill>
              </a:rPr>
              <a:t>5 </a:t>
            </a:r>
            <a:r>
              <a:rPr lang="ar-SA" sz="2400" b="1" dirty="0" smtClean="0">
                <a:solidFill>
                  <a:srgbClr val="FF0000"/>
                </a:solidFill>
              </a:rPr>
              <a:t> - </a:t>
            </a:r>
            <a:r>
              <a:rPr lang="ar-SA" sz="2400" b="1" dirty="0" smtClean="0">
                <a:solidFill>
                  <a:srgbClr val="FFFF00"/>
                </a:solidFill>
              </a:rPr>
              <a:t>علم الاقتصاد</a:t>
            </a:r>
            <a:r>
              <a:rPr lang="ar-SA" sz="2400" b="1" dirty="0" smtClean="0">
                <a:solidFill>
                  <a:srgbClr val="FF0000"/>
                </a:solidFill>
              </a:rPr>
              <a:t>: تتأثر التجارة الالكترونية بالقوى الاقتصادية ولها تأثير قوي على اقتصاديات العالم واقتصاديات الدول</a:t>
            </a:r>
            <a:r>
              <a:rPr lang="en-US" sz="2400" b="1" dirty="0" smtClean="0">
                <a:solidFill>
                  <a:srgbClr val="FF0000"/>
                </a:solidFill>
              </a:rPr>
              <a:t>.</a:t>
            </a:r>
            <a:br>
              <a:rPr lang="en-US" sz="2400" b="1" dirty="0" smtClean="0">
                <a:solidFill>
                  <a:srgbClr val="FF0000"/>
                </a:solidFill>
              </a:rPr>
            </a:br>
            <a:endParaRPr lang="en-US" sz="2400" b="1" dirty="0" smtClean="0">
              <a:solidFill>
                <a:srgbClr val="FF0000"/>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88" name="Picture 12" descr="markafoni_logo1"/>
          <p:cNvPicPr>
            <a:picLocks noChangeAspect="1" noChangeArrowheads="1"/>
          </p:cNvPicPr>
          <p:nvPr/>
        </p:nvPicPr>
        <p:blipFill>
          <a:blip r:embed="rId2"/>
          <a:srcRect/>
          <a:stretch>
            <a:fillRect/>
          </a:stretch>
        </p:blipFill>
        <p:spPr bwMode="auto">
          <a:xfrm>
            <a:off x="395288" y="1628775"/>
            <a:ext cx="3455987" cy="1800225"/>
          </a:xfrm>
          <a:prstGeom prst="rect">
            <a:avLst/>
          </a:prstGeom>
          <a:noFill/>
        </p:spPr>
      </p:pic>
      <p:pic>
        <p:nvPicPr>
          <p:cNvPr id="24589" name="Picture 13" descr="amazon_logo11"/>
          <p:cNvPicPr>
            <a:picLocks noChangeAspect="1" noChangeArrowheads="1"/>
          </p:cNvPicPr>
          <p:nvPr/>
        </p:nvPicPr>
        <p:blipFill>
          <a:blip r:embed="rId3"/>
          <a:srcRect/>
          <a:stretch>
            <a:fillRect/>
          </a:stretch>
        </p:blipFill>
        <p:spPr bwMode="auto">
          <a:xfrm>
            <a:off x="4643438" y="0"/>
            <a:ext cx="3960812" cy="2828925"/>
          </a:xfrm>
          <a:prstGeom prst="rect">
            <a:avLst/>
          </a:prstGeom>
          <a:noFill/>
        </p:spPr>
      </p:pic>
      <p:pic>
        <p:nvPicPr>
          <p:cNvPr id="24590" name="Picture 14" descr="gittigidiyor"/>
          <p:cNvPicPr>
            <a:picLocks noChangeAspect="1" noChangeArrowheads="1"/>
          </p:cNvPicPr>
          <p:nvPr/>
        </p:nvPicPr>
        <p:blipFill>
          <a:blip r:embed="rId4"/>
          <a:srcRect/>
          <a:stretch>
            <a:fillRect/>
          </a:stretch>
        </p:blipFill>
        <p:spPr bwMode="auto">
          <a:xfrm>
            <a:off x="611188" y="4076700"/>
            <a:ext cx="4219575" cy="1406525"/>
          </a:xfrm>
          <a:prstGeom prst="rect">
            <a:avLst/>
          </a:prstGeom>
          <a:noFill/>
        </p:spPr>
      </p:pic>
      <p:pic>
        <p:nvPicPr>
          <p:cNvPr id="24591" name="Picture 15" descr="eda_taspinar_markafoni"/>
          <p:cNvPicPr>
            <a:picLocks noChangeAspect="1" noChangeArrowheads="1"/>
          </p:cNvPicPr>
          <p:nvPr/>
        </p:nvPicPr>
        <p:blipFill>
          <a:blip r:embed="rId5" cstate="print"/>
          <a:srcRect/>
          <a:stretch>
            <a:fillRect/>
          </a:stretch>
        </p:blipFill>
        <p:spPr bwMode="auto">
          <a:xfrm>
            <a:off x="5651500" y="4005263"/>
            <a:ext cx="3121025" cy="2341562"/>
          </a:xfrm>
          <a:prstGeom prst="rect">
            <a:avLst/>
          </a:prstGeom>
          <a:noFill/>
        </p:spPr>
      </p:pic>
      <p:pic>
        <p:nvPicPr>
          <p:cNvPr id="24592" name="Picture 16" descr="sahibinden-alışveriş-ikinci-el-eşya"/>
          <p:cNvPicPr>
            <a:picLocks noChangeAspect="1" noChangeArrowheads="1"/>
          </p:cNvPicPr>
          <p:nvPr/>
        </p:nvPicPr>
        <p:blipFill>
          <a:blip r:embed="rId6" cstate="print"/>
          <a:srcRect/>
          <a:stretch>
            <a:fillRect/>
          </a:stretch>
        </p:blipFill>
        <p:spPr bwMode="auto">
          <a:xfrm>
            <a:off x="3851275" y="3141663"/>
            <a:ext cx="2663825" cy="1065212"/>
          </a:xfrm>
          <a:prstGeom prst="rect">
            <a:avLst/>
          </a:prstGeom>
          <a:noFill/>
        </p:spPr>
      </p:pic>
      <p:pic>
        <p:nvPicPr>
          <p:cNvPr id="24593" name="Picture 17" descr="kitapyurdu-com-logo-poster-afis"/>
          <p:cNvPicPr>
            <a:picLocks noChangeAspect="1" noChangeArrowheads="1"/>
          </p:cNvPicPr>
          <p:nvPr/>
        </p:nvPicPr>
        <p:blipFill>
          <a:blip r:embed="rId7"/>
          <a:srcRect/>
          <a:stretch>
            <a:fillRect/>
          </a:stretch>
        </p:blipFill>
        <p:spPr bwMode="auto">
          <a:xfrm>
            <a:off x="2771775" y="333375"/>
            <a:ext cx="2005013" cy="1503363"/>
          </a:xfrm>
          <a:prstGeom prst="rect">
            <a:avLst/>
          </a:prstGeom>
          <a:noFill/>
        </p:spPr>
      </p:pic>
      <p:pic>
        <p:nvPicPr>
          <p:cNvPr id="24594" name="Picture 18" descr="strawberryLogo"/>
          <p:cNvPicPr>
            <a:picLocks noChangeAspect="1" noChangeArrowheads="1"/>
          </p:cNvPicPr>
          <p:nvPr/>
        </p:nvPicPr>
        <p:blipFill>
          <a:blip r:embed="rId8"/>
          <a:srcRect/>
          <a:stretch>
            <a:fillRect/>
          </a:stretch>
        </p:blipFill>
        <p:spPr bwMode="auto">
          <a:xfrm>
            <a:off x="5003800" y="5084763"/>
            <a:ext cx="1657350" cy="1533525"/>
          </a:xfrm>
          <a:prstGeom prst="rect">
            <a:avLst/>
          </a:prstGeom>
          <a:noFill/>
        </p:spPr>
      </p:pic>
      <p:pic>
        <p:nvPicPr>
          <p:cNvPr id="24595" name="Picture 19" descr="trendyol_logo"/>
          <p:cNvPicPr>
            <a:picLocks noChangeAspect="1" noChangeArrowheads="1"/>
          </p:cNvPicPr>
          <p:nvPr/>
        </p:nvPicPr>
        <p:blipFill>
          <a:blip r:embed="rId9"/>
          <a:srcRect/>
          <a:stretch>
            <a:fillRect/>
          </a:stretch>
        </p:blipFill>
        <p:spPr bwMode="auto">
          <a:xfrm>
            <a:off x="395288" y="5516563"/>
            <a:ext cx="2808287" cy="1123950"/>
          </a:xfrm>
          <a:prstGeom prst="rect">
            <a:avLst/>
          </a:prstGeom>
          <a:noFill/>
        </p:spPr>
      </p:pic>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4588"/>
                                        </p:tgtEl>
                                        <p:attrNameLst>
                                          <p:attrName>style.visibility</p:attrName>
                                        </p:attrNameLst>
                                      </p:cBhvr>
                                      <p:to>
                                        <p:strVal val="visible"/>
                                      </p:to>
                                    </p:set>
                                    <p:animEffect transition="in" filter="blinds(horizontal)">
                                      <p:cBhvr>
                                        <p:cTn id="7" dur="1000"/>
                                        <p:tgtEl>
                                          <p:spTgt spid="24588"/>
                                        </p:tgtEl>
                                      </p:cBhvr>
                                    </p:animEffect>
                                  </p:childTnLst>
                                </p:cTn>
                              </p:par>
                            </p:childTnLst>
                          </p:cTn>
                        </p:par>
                        <p:par>
                          <p:cTn id="8" fill="hold">
                            <p:stCondLst>
                              <p:cond delay="1000"/>
                            </p:stCondLst>
                            <p:childTnLst>
                              <p:par>
                                <p:cTn id="9" presetID="3" presetClass="entr" presetSubtype="10" fill="hold" nodeType="afterEffect">
                                  <p:stCondLst>
                                    <p:cond delay="0"/>
                                  </p:stCondLst>
                                  <p:childTnLst>
                                    <p:set>
                                      <p:cBhvr>
                                        <p:cTn id="10" dur="1" fill="hold">
                                          <p:stCondLst>
                                            <p:cond delay="0"/>
                                          </p:stCondLst>
                                        </p:cTn>
                                        <p:tgtEl>
                                          <p:spTgt spid="24589"/>
                                        </p:tgtEl>
                                        <p:attrNameLst>
                                          <p:attrName>style.visibility</p:attrName>
                                        </p:attrNameLst>
                                      </p:cBhvr>
                                      <p:to>
                                        <p:strVal val="visible"/>
                                      </p:to>
                                    </p:set>
                                    <p:animEffect transition="in" filter="blinds(horizontal)">
                                      <p:cBhvr>
                                        <p:cTn id="11" dur="1000"/>
                                        <p:tgtEl>
                                          <p:spTgt spid="24589"/>
                                        </p:tgtEl>
                                      </p:cBhvr>
                                    </p:animEffect>
                                  </p:childTnLst>
                                </p:cTn>
                              </p:par>
                            </p:childTnLst>
                          </p:cTn>
                        </p:par>
                        <p:par>
                          <p:cTn id="12" fill="hold">
                            <p:stCondLst>
                              <p:cond delay="2000"/>
                            </p:stCondLst>
                            <p:childTnLst>
                              <p:par>
                                <p:cTn id="13" presetID="3" presetClass="entr" presetSubtype="10" fill="hold" nodeType="afterEffect">
                                  <p:stCondLst>
                                    <p:cond delay="0"/>
                                  </p:stCondLst>
                                  <p:childTnLst>
                                    <p:set>
                                      <p:cBhvr>
                                        <p:cTn id="14" dur="1" fill="hold">
                                          <p:stCondLst>
                                            <p:cond delay="0"/>
                                          </p:stCondLst>
                                        </p:cTn>
                                        <p:tgtEl>
                                          <p:spTgt spid="24592"/>
                                        </p:tgtEl>
                                        <p:attrNameLst>
                                          <p:attrName>style.visibility</p:attrName>
                                        </p:attrNameLst>
                                      </p:cBhvr>
                                      <p:to>
                                        <p:strVal val="visible"/>
                                      </p:to>
                                    </p:set>
                                    <p:animEffect transition="in" filter="blinds(horizontal)">
                                      <p:cBhvr>
                                        <p:cTn id="15" dur="1000"/>
                                        <p:tgtEl>
                                          <p:spTgt spid="24592"/>
                                        </p:tgtEl>
                                      </p:cBhvr>
                                    </p:animEffect>
                                  </p:childTnLst>
                                </p:cTn>
                              </p:par>
                            </p:childTnLst>
                          </p:cTn>
                        </p:par>
                        <p:par>
                          <p:cTn id="16" fill="hold">
                            <p:stCondLst>
                              <p:cond delay="3000"/>
                            </p:stCondLst>
                            <p:childTnLst>
                              <p:par>
                                <p:cTn id="17" presetID="3" presetClass="entr" presetSubtype="10" fill="hold" nodeType="afterEffect">
                                  <p:stCondLst>
                                    <p:cond delay="0"/>
                                  </p:stCondLst>
                                  <p:childTnLst>
                                    <p:set>
                                      <p:cBhvr>
                                        <p:cTn id="18" dur="1" fill="hold">
                                          <p:stCondLst>
                                            <p:cond delay="0"/>
                                          </p:stCondLst>
                                        </p:cTn>
                                        <p:tgtEl>
                                          <p:spTgt spid="24591"/>
                                        </p:tgtEl>
                                        <p:attrNameLst>
                                          <p:attrName>style.visibility</p:attrName>
                                        </p:attrNameLst>
                                      </p:cBhvr>
                                      <p:to>
                                        <p:strVal val="visible"/>
                                      </p:to>
                                    </p:set>
                                    <p:animEffect transition="in" filter="blinds(horizontal)">
                                      <p:cBhvr>
                                        <p:cTn id="19" dur="1000"/>
                                        <p:tgtEl>
                                          <p:spTgt spid="24591"/>
                                        </p:tgtEl>
                                      </p:cBhvr>
                                    </p:animEffect>
                                  </p:childTnLst>
                                </p:cTn>
                              </p:par>
                            </p:childTnLst>
                          </p:cTn>
                        </p:par>
                        <p:par>
                          <p:cTn id="20" fill="hold">
                            <p:stCondLst>
                              <p:cond delay="4000"/>
                            </p:stCondLst>
                            <p:childTnLst>
                              <p:par>
                                <p:cTn id="21" presetID="3" presetClass="entr" presetSubtype="10" fill="hold" nodeType="afterEffect">
                                  <p:stCondLst>
                                    <p:cond delay="0"/>
                                  </p:stCondLst>
                                  <p:childTnLst>
                                    <p:set>
                                      <p:cBhvr>
                                        <p:cTn id="22" dur="1" fill="hold">
                                          <p:stCondLst>
                                            <p:cond delay="0"/>
                                          </p:stCondLst>
                                        </p:cTn>
                                        <p:tgtEl>
                                          <p:spTgt spid="24590"/>
                                        </p:tgtEl>
                                        <p:attrNameLst>
                                          <p:attrName>style.visibility</p:attrName>
                                        </p:attrNameLst>
                                      </p:cBhvr>
                                      <p:to>
                                        <p:strVal val="visible"/>
                                      </p:to>
                                    </p:set>
                                    <p:animEffect transition="in" filter="blinds(horizontal)">
                                      <p:cBhvr>
                                        <p:cTn id="23" dur="1000"/>
                                        <p:tgtEl>
                                          <p:spTgt spid="24590"/>
                                        </p:tgtEl>
                                      </p:cBhvr>
                                    </p:animEffect>
                                  </p:childTnLst>
                                </p:cTn>
                              </p:par>
                            </p:childTnLst>
                          </p:cTn>
                        </p:par>
                        <p:par>
                          <p:cTn id="24" fill="hold">
                            <p:stCondLst>
                              <p:cond delay="5000"/>
                            </p:stCondLst>
                            <p:childTnLst>
                              <p:par>
                                <p:cTn id="25" presetID="3" presetClass="entr" presetSubtype="10" fill="hold" nodeType="afterEffect">
                                  <p:stCondLst>
                                    <p:cond delay="0"/>
                                  </p:stCondLst>
                                  <p:childTnLst>
                                    <p:set>
                                      <p:cBhvr>
                                        <p:cTn id="26" dur="1" fill="hold">
                                          <p:stCondLst>
                                            <p:cond delay="0"/>
                                          </p:stCondLst>
                                        </p:cTn>
                                        <p:tgtEl>
                                          <p:spTgt spid="24595"/>
                                        </p:tgtEl>
                                        <p:attrNameLst>
                                          <p:attrName>style.visibility</p:attrName>
                                        </p:attrNameLst>
                                      </p:cBhvr>
                                      <p:to>
                                        <p:strVal val="visible"/>
                                      </p:to>
                                    </p:set>
                                    <p:animEffect transition="in" filter="blinds(horizontal)">
                                      <p:cBhvr>
                                        <p:cTn id="27" dur="1000"/>
                                        <p:tgtEl>
                                          <p:spTgt spid="24595"/>
                                        </p:tgtEl>
                                      </p:cBhvr>
                                    </p:animEffect>
                                  </p:childTnLst>
                                </p:cTn>
                              </p:par>
                            </p:childTnLst>
                          </p:cTn>
                        </p:par>
                        <p:par>
                          <p:cTn id="28" fill="hold">
                            <p:stCondLst>
                              <p:cond delay="6000"/>
                            </p:stCondLst>
                            <p:childTnLst>
                              <p:par>
                                <p:cTn id="29" presetID="3" presetClass="entr" presetSubtype="10" fill="hold" nodeType="afterEffect">
                                  <p:stCondLst>
                                    <p:cond delay="0"/>
                                  </p:stCondLst>
                                  <p:childTnLst>
                                    <p:set>
                                      <p:cBhvr>
                                        <p:cTn id="30" dur="1" fill="hold">
                                          <p:stCondLst>
                                            <p:cond delay="0"/>
                                          </p:stCondLst>
                                        </p:cTn>
                                        <p:tgtEl>
                                          <p:spTgt spid="24594"/>
                                        </p:tgtEl>
                                        <p:attrNameLst>
                                          <p:attrName>style.visibility</p:attrName>
                                        </p:attrNameLst>
                                      </p:cBhvr>
                                      <p:to>
                                        <p:strVal val="visible"/>
                                      </p:to>
                                    </p:set>
                                    <p:animEffect transition="in" filter="blinds(horizontal)">
                                      <p:cBhvr>
                                        <p:cTn id="31" dur="1000"/>
                                        <p:tgtEl>
                                          <p:spTgt spid="24594"/>
                                        </p:tgtEl>
                                      </p:cBhvr>
                                    </p:animEffect>
                                  </p:childTnLst>
                                </p:cTn>
                              </p:par>
                            </p:childTnLst>
                          </p:cTn>
                        </p:par>
                        <p:par>
                          <p:cTn id="32" fill="hold">
                            <p:stCondLst>
                              <p:cond delay="7000"/>
                            </p:stCondLst>
                            <p:childTnLst>
                              <p:par>
                                <p:cTn id="33" presetID="3" presetClass="entr" presetSubtype="10" fill="hold" nodeType="afterEffect">
                                  <p:stCondLst>
                                    <p:cond delay="0"/>
                                  </p:stCondLst>
                                  <p:childTnLst>
                                    <p:set>
                                      <p:cBhvr>
                                        <p:cTn id="34" dur="1" fill="hold">
                                          <p:stCondLst>
                                            <p:cond delay="0"/>
                                          </p:stCondLst>
                                        </p:cTn>
                                        <p:tgtEl>
                                          <p:spTgt spid="24593"/>
                                        </p:tgtEl>
                                        <p:attrNameLst>
                                          <p:attrName>style.visibility</p:attrName>
                                        </p:attrNameLst>
                                      </p:cBhvr>
                                      <p:to>
                                        <p:strVal val="visible"/>
                                      </p:to>
                                    </p:set>
                                    <p:animEffect transition="in" filter="blinds(horizontal)">
                                      <p:cBhvr>
                                        <p:cTn id="35" dur="1000"/>
                                        <p:tgtEl>
                                          <p:spTgt spid="245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b="1" dirty="0" smtClean="0">
                <a:solidFill>
                  <a:srgbClr val="FFC000"/>
                </a:solidFill>
              </a:rPr>
              <a:t>واجب رقم (1)</a:t>
            </a:r>
            <a:endParaRPr lang="en-US" b="1" dirty="0">
              <a:solidFill>
                <a:srgbClr val="FFC000"/>
              </a:solidFill>
            </a:endParaRPr>
          </a:p>
        </p:txBody>
      </p:sp>
      <p:sp>
        <p:nvSpPr>
          <p:cNvPr id="3" name="Content Placeholder 2"/>
          <p:cNvSpPr>
            <a:spLocks noGrp="1"/>
          </p:cNvSpPr>
          <p:nvPr>
            <p:ph idx="1"/>
          </p:nvPr>
        </p:nvSpPr>
        <p:spPr/>
        <p:txBody>
          <a:bodyPr/>
          <a:lstStyle/>
          <a:p>
            <a:pPr algn="r" rtl="1"/>
            <a:r>
              <a:rPr lang="ar-SA" b="1" dirty="0" smtClean="0"/>
              <a:t> </a:t>
            </a:r>
          </a:p>
          <a:p>
            <a:pPr algn="r" rtl="1"/>
            <a:endParaRPr lang="ar-SA" b="1" dirty="0" smtClean="0"/>
          </a:p>
          <a:p>
            <a:pPr algn="r" rtl="1"/>
            <a:endParaRPr lang="ar-SA" b="1" dirty="0" smtClean="0"/>
          </a:p>
          <a:p>
            <a:pPr algn="r" rtl="1"/>
            <a:r>
              <a:rPr lang="ar-SA" b="1" dirty="0" smtClean="0"/>
              <a:t>       </a:t>
            </a:r>
            <a:r>
              <a:rPr lang="ar-SA" sz="3200" b="1" dirty="0" smtClean="0">
                <a:solidFill>
                  <a:srgbClr val="FF0000"/>
                </a:solidFill>
              </a:rPr>
              <a:t>الفرق بين التجارة الإلكترونية والأعمال إلالكترونية</a:t>
            </a:r>
            <a:endParaRPr lang="en-US" sz="3200" b="1" dirty="0">
              <a:solidFill>
                <a:srgbClr val="FF0000"/>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116</TotalTime>
  <Pages>13</Pages>
  <Words>221</Words>
  <Characters>0</Characters>
  <Application>Microsoft Office PowerPoint</Application>
  <DocSecurity>0</DocSecurity>
  <PresentationFormat>On-screen Show (4:3)</PresentationFormat>
  <Lines>0</Lines>
  <Paragraphs>20</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Flow</vt:lpstr>
      <vt:lpstr>                 كلية النبلاء للعلوم والتكنولوجيا                     المادة: التجارة الإلكترونية</vt:lpstr>
      <vt:lpstr>Slide 2</vt:lpstr>
      <vt:lpstr>Slide 3</vt:lpstr>
      <vt:lpstr>Slide 4</vt:lpstr>
      <vt:lpstr>Slide 5</vt:lpstr>
      <vt:lpstr>Slide 6</vt:lpstr>
      <vt:lpstr>Slide 7</vt:lpstr>
      <vt:lpstr>Slide 8</vt:lpstr>
      <vt:lpstr>واجب رقم (1)</vt:lpstr>
    </vt:vector>
  </TitlesOfParts>
  <LinksUpToDate>false</LinksUpToDate>
  <CharactersWithSpaces>0</CharactersWithSpaces>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نظم التجارة الالكترونية</dc:title>
  <dc:creator>faiza</dc:creator>
  <cp:lastModifiedBy>user 111</cp:lastModifiedBy>
  <cp:revision>45</cp:revision>
  <dcterms:modified xsi:type="dcterms:W3CDTF">2021-12-30T05:27:43Z</dcterms:modified>
</cp:coreProperties>
</file>