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82" r:id="rId2"/>
    <p:sldMasterId id="2147483900" r:id="rId3"/>
    <p:sldMasterId id="2147483918" r:id="rId4"/>
    <p:sldMasterId id="2147483996" r:id="rId5"/>
  </p:sldMasterIdLst>
  <p:notesMasterIdLst>
    <p:notesMasterId r:id="rId21"/>
  </p:notesMasterIdLst>
  <p:sldIdLst>
    <p:sldId id="256" r:id="rId6"/>
    <p:sldId id="258" r:id="rId7"/>
    <p:sldId id="280" r:id="rId8"/>
    <p:sldId id="259" r:id="rId9"/>
    <p:sldId id="290" r:id="rId10"/>
    <p:sldId id="291" r:id="rId11"/>
    <p:sldId id="292" r:id="rId12"/>
    <p:sldId id="283" r:id="rId13"/>
    <p:sldId id="284" r:id="rId14"/>
    <p:sldId id="285" r:id="rId15"/>
    <p:sldId id="286" r:id="rId16"/>
    <p:sldId id="260" r:id="rId17"/>
    <p:sldId id="261" r:id="rId18"/>
    <p:sldId id="268" r:id="rId19"/>
    <p:sldId id="25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90B92A-0933-4A0E-ABEB-E79141F60F8F}" type="doc">
      <dgm:prSet loTypeId="urn:microsoft.com/office/officeart/2009/layout/CircleArrow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2665EB87-0281-45D5-ADB0-B45E47EFF2E9}">
      <dgm:prSet custT="1"/>
      <dgm:spPr/>
      <dgm:t>
        <a:bodyPr/>
        <a:lstStyle/>
        <a:p>
          <a:pPr rtl="1"/>
          <a:r>
            <a:rPr lang="ar-SA" sz="2400" b="1" baseline="0" dirty="0" smtClean="0"/>
            <a:t>السلعة أو الخدمة </a:t>
          </a:r>
          <a:endParaRPr lang="ar-SA" sz="2400" b="1" dirty="0"/>
        </a:p>
      </dgm:t>
    </dgm:pt>
    <dgm:pt modelId="{49BD7DD8-AAD6-4297-8EC4-ECFB099FD8AA}" type="parTrans" cxnId="{A0D350BD-883D-45DA-88A2-240AA2039087}">
      <dgm:prSet/>
      <dgm:spPr/>
      <dgm:t>
        <a:bodyPr/>
        <a:lstStyle/>
        <a:p>
          <a:pPr rtl="1"/>
          <a:endParaRPr lang="ar-SA"/>
        </a:p>
      </dgm:t>
    </dgm:pt>
    <dgm:pt modelId="{76011E83-739E-4758-8C45-AE6402B9637D}" type="sibTrans" cxnId="{A0D350BD-883D-45DA-88A2-240AA2039087}">
      <dgm:prSet/>
      <dgm:spPr/>
      <dgm:t>
        <a:bodyPr/>
        <a:lstStyle/>
        <a:p>
          <a:pPr rtl="1"/>
          <a:endParaRPr lang="ar-SA"/>
        </a:p>
      </dgm:t>
    </dgm:pt>
    <dgm:pt modelId="{874800DB-3CA0-4585-8BCE-B89DC2A45738}">
      <dgm:prSet custT="1"/>
      <dgm:spPr/>
      <dgm:t>
        <a:bodyPr/>
        <a:lstStyle/>
        <a:p>
          <a:pPr rtl="1"/>
          <a:r>
            <a:rPr lang="ar-SA" sz="2400" b="1" baseline="0" dirty="0" smtClean="0"/>
            <a:t>السوق</a:t>
          </a:r>
          <a:endParaRPr lang="ar-SA" sz="2400" b="1" dirty="0"/>
        </a:p>
      </dgm:t>
    </dgm:pt>
    <dgm:pt modelId="{7CA39A83-2146-4E14-9C61-22D7C2CE3A8E}" type="parTrans" cxnId="{AF57B91A-8840-4EFB-93DC-FE6C2ACBA83D}">
      <dgm:prSet/>
      <dgm:spPr/>
      <dgm:t>
        <a:bodyPr/>
        <a:lstStyle/>
        <a:p>
          <a:pPr rtl="1"/>
          <a:endParaRPr lang="ar-SA"/>
        </a:p>
      </dgm:t>
    </dgm:pt>
    <dgm:pt modelId="{2DB03326-271B-4452-912E-35FA353AFAE0}" type="sibTrans" cxnId="{AF57B91A-8840-4EFB-93DC-FE6C2ACBA83D}">
      <dgm:prSet/>
      <dgm:spPr/>
      <dgm:t>
        <a:bodyPr/>
        <a:lstStyle/>
        <a:p>
          <a:pPr rtl="1"/>
          <a:endParaRPr lang="ar-SA"/>
        </a:p>
      </dgm:t>
    </dgm:pt>
    <dgm:pt modelId="{7518A4BA-0694-4500-AF8E-00E74386788A}">
      <dgm:prSet custT="1"/>
      <dgm:spPr/>
      <dgm:t>
        <a:bodyPr/>
        <a:lstStyle/>
        <a:p>
          <a:pPr rtl="1"/>
          <a:r>
            <a:rPr lang="ar-SA" sz="2400" b="1" baseline="0" dirty="0" smtClean="0"/>
            <a:t>رأس المال</a:t>
          </a:r>
          <a:endParaRPr lang="ar-SA" sz="2400" b="1" dirty="0"/>
        </a:p>
      </dgm:t>
    </dgm:pt>
    <dgm:pt modelId="{DEE9F9A4-1740-4138-A8AE-F57E40C8906A}" type="parTrans" cxnId="{255583CF-5718-4C1E-B406-73F9C1607ED4}">
      <dgm:prSet/>
      <dgm:spPr/>
      <dgm:t>
        <a:bodyPr/>
        <a:lstStyle/>
        <a:p>
          <a:pPr rtl="1"/>
          <a:endParaRPr lang="ar-SA"/>
        </a:p>
      </dgm:t>
    </dgm:pt>
    <dgm:pt modelId="{22D0EC80-750D-4413-BB47-1E99ECF34FC8}" type="sibTrans" cxnId="{255583CF-5718-4C1E-B406-73F9C1607ED4}">
      <dgm:prSet/>
      <dgm:spPr/>
      <dgm:t>
        <a:bodyPr/>
        <a:lstStyle/>
        <a:p>
          <a:pPr rtl="1"/>
          <a:endParaRPr lang="ar-SA"/>
        </a:p>
      </dgm:t>
    </dgm:pt>
    <dgm:pt modelId="{8961E0C5-9E76-4784-9A23-7DF0067C1317}">
      <dgm:prSet custT="1"/>
      <dgm:spPr/>
      <dgm:t>
        <a:bodyPr/>
        <a:lstStyle/>
        <a:p>
          <a:pPr rtl="1"/>
          <a:r>
            <a:rPr lang="ar-SA" sz="2400" b="1" baseline="0" dirty="0" smtClean="0"/>
            <a:t>العمالة</a:t>
          </a:r>
          <a:endParaRPr lang="ar-SA" sz="2400" b="1" dirty="0"/>
        </a:p>
      </dgm:t>
    </dgm:pt>
    <dgm:pt modelId="{D2BD58C6-C296-401D-91F1-892E9D9316B4}" type="parTrans" cxnId="{02D39FAF-45FC-446D-92FF-5A7F1DC101D4}">
      <dgm:prSet/>
      <dgm:spPr/>
      <dgm:t>
        <a:bodyPr/>
        <a:lstStyle/>
        <a:p>
          <a:pPr rtl="1"/>
          <a:endParaRPr lang="ar-SA"/>
        </a:p>
      </dgm:t>
    </dgm:pt>
    <dgm:pt modelId="{16B15E19-E497-4354-B6CB-095CBFB05403}" type="sibTrans" cxnId="{02D39FAF-45FC-446D-92FF-5A7F1DC101D4}">
      <dgm:prSet/>
      <dgm:spPr/>
      <dgm:t>
        <a:bodyPr/>
        <a:lstStyle/>
        <a:p>
          <a:pPr rtl="1"/>
          <a:endParaRPr lang="ar-SA"/>
        </a:p>
      </dgm:t>
    </dgm:pt>
    <dgm:pt modelId="{099EA235-CC10-43FD-B799-3619846B5981}" type="pres">
      <dgm:prSet presAssocID="{FD90B92A-0933-4A0E-ABEB-E79141F60F8F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BB21A692-B03C-410C-AB13-D5B0A2FD7A0E}" type="pres">
      <dgm:prSet presAssocID="{2665EB87-0281-45D5-ADB0-B45E47EFF2E9}" presName="Accent1" presStyleCnt="0"/>
      <dgm:spPr/>
    </dgm:pt>
    <dgm:pt modelId="{40F08EFF-9DCD-4D32-95DE-5B3A22B49151}" type="pres">
      <dgm:prSet presAssocID="{2665EB87-0281-45D5-ADB0-B45E47EFF2E9}" presName="Accent" presStyleLbl="node1" presStyleIdx="0" presStyleCnt="4" custScaleX="156154"/>
      <dgm:spPr/>
    </dgm:pt>
    <dgm:pt modelId="{54E3C8CC-229B-462C-98CD-908BDD71CB97}" type="pres">
      <dgm:prSet presAssocID="{2665EB87-0281-45D5-ADB0-B45E47EFF2E9}" presName="Parent1" presStyleLbl="revTx" presStyleIdx="0" presStyleCnt="4" custScaleX="200172">
        <dgm:presLayoutVars>
          <dgm:chMax val="1"/>
          <dgm:chPref val="1"/>
          <dgm:bulletEnabled val="1"/>
        </dgm:presLayoutVars>
      </dgm:prSet>
      <dgm:spPr/>
    </dgm:pt>
    <dgm:pt modelId="{A72494ED-E186-47DF-B83B-6DDF3ABF954A}" type="pres">
      <dgm:prSet presAssocID="{874800DB-3CA0-4585-8BCE-B89DC2A45738}" presName="Accent2" presStyleCnt="0"/>
      <dgm:spPr/>
    </dgm:pt>
    <dgm:pt modelId="{EC509BFF-04BC-49B5-87B1-819D302D9B61}" type="pres">
      <dgm:prSet presAssocID="{874800DB-3CA0-4585-8BCE-B89DC2A45738}" presName="Accent" presStyleLbl="node1" presStyleIdx="1" presStyleCnt="4" custScaleX="154038"/>
      <dgm:spPr/>
    </dgm:pt>
    <dgm:pt modelId="{87460031-2CD8-47BC-94A2-B817C7889CB0}" type="pres">
      <dgm:prSet presAssocID="{874800DB-3CA0-4585-8BCE-B89DC2A45738}" presName="Parent2" presStyleLbl="revTx" presStyleIdx="1" presStyleCnt="4" custScaleX="154182" custLinFactNeighborX="-34333" custLinFactNeighborY="1177">
        <dgm:presLayoutVars>
          <dgm:chMax val="1"/>
          <dgm:chPref val="1"/>
          <dgm:bulletEnabled val="1"/>
        </dgm:presLayoutVars>
      </dgm:prSet>
      <dgm:spPr/>
    </dgm:pt>
    <dgm:pt modelId="{8F899BE1-DF55-4A6C-A003-7955A3907655}" type="pres">
      <dgm:prSet presAssocID="{7518A4BA-0694-4500-AF8E-00E74386788A}" presName="Accent3" presStyleCnt="0"/>
      <dgm:spPr/>
    </dgm:pt>
    <dgm:pt modelId="{35BE3B16-B3ED-4CE5-8C1D-0DB1D9B02476}" type="pres">
      <dgm:prSet presAssocID="{7518A4BA-0694-4500-AF8E-00E74386788A}" presName="Accent" presStyleLbl="node1" presStyleIdx="2" presStyleCnt="4" custScaleX="165767"/>
      <dgm:spPr/>
    </dgm:pt>
    <dgm:pt modelId="{65FE4DBF-48E5-4190-B7D9-4B8C49204683}" type="pres">
      <dgm:prSet presAssocID="{7518A4BA-0694-4500-AF8E-00E74386788A}" presName="Parent3" presStyleLbl="revTx" presStyleIdx="2" presStyleCnt="4" custScaleX="154182" custLinFactNeighborX="22995" custLinFactNeighborY="9454">
        <dgm:presLayoutVars>
          <dgm:chMax val="1"/>
          <dgm:chPref val="1"/>
          <dgm:bulletEnabled val="1"/>
        </dgm:presLayoutVars>
      </dgm:prSet>
      <dgm:spPr/>
    </dgm:pt>
    <dgm:pt modelId="{B55586F9-4F19-4505-B8AD-35F9F3A413ED}" type="pres">
      <dgm:prSet presAssocID="{8961E0C5-9E76-4784-9A23-7DF0067C1317}" presName="Accent4" presStyleCnt="0"/>
      <dgm:spPr/>
    </dgm:pt>
    <dgm:pt modelId="{0F35D334-D11E-47F9-AE04-60B7A2DA6D7D}" type="pres">
      <dgm:prSet presAssocID="{8961E0C5-9E76-4784-9A23-7DF0067C1317}" presName="Accent" presStyleLbl="node1" presStyleIdx="3" presStyleCnt="4" custScaleX="155214"/>
      <dgm:spPr/>
    </dgm:pt>
    <dgm:pt modelId="{BB453A5E-644A-4DFB-8347-306148ADB613}" type="pres">
      <dgm:prSet presAssocID="{8961E0C5-9E76-4784-9A23-7DF0067C1317}" presName="Parent4" presStyleLbl="revTx" presStyleIdx="3" presStyleCnt="4" custScaleX="154182" custLinFactNeighborX="-19003" custLinFactNeighborY="17730">
        <dgm:presLayoutVars>
          <dgm:chMax val="1"/>
          <dgm:chPref val="1"/>
          <dgm:bulletEnabled val="1"/>
        </dgm:presLayoutVars>
      </dgm:prSet>
      <dgm:spPr/>
    </dgm:pt>
  </dgm:ptLst>
  <dgm:cxnLst>
    <dgm:cxn modelId="{946F42B9-3E3B-4805-B8FF-15F9C44BB47D}" type="presOf" srcId="{874800DB-3CA0-4585-8BCE-B89DC2A45738}" destId="{87460031-2CD8-47BC-94A2-B817C7889CB0}" srcOrd="0" destOrd="0" presId="urn:microsoft.com/office/officeart/2009/layout/CircleArrowProcess"/>
    <dgm:cxn modelId="{D0FDEA5B-2832-419C-9939-457B1836E2C9}" type="presOf" srcId="{2665EB87-0281-45D5-ADB0-B45E47EFF2E9}" destId="{54E3C8CC-229B-462C-98CD-908BDD71CB97}" srcOrd="0" destOrd="0" presId="urn:microsoft.com/office/officeart/2009/layout/CircleArrowProcess"/>
    <dgm:cxn modelId="{B29258DD-76F0-45C6-BEAF-5713FCF7A218}" type="presOf" srcId="{FD90B92A-0933-4A0E-ABEB-E79141F60F8F}" destId="{099EA235-CC10-43FD-B799-3619846B5981}" srcOrd="0" destOrd="0" presId="urn:microsoft.com/office/officeart/2009/layout/CircleArrowProcess"/>
    <dgm:cxn modelId="{AF57B91A-8840-4EFB-93DC-FE6C2ACBA83D}" srcId="{FD90B92A-0933-4A0E-ABEB-E79141F60F8F}" destId="{874800DB-3CA0-4585-8BCE-B89DC2A45738}" srcOrd="1" destOrd="0" parTransId="{7CA39A83-2146-4E14-9C61-22D7C2CE3A8E}" sibTransId="{2DB03326-271B-4452-912E-35FA353AFAE0}"/>
    <dgm:cxn modelId="{A0D350BD-883D-45DA-88A2-240AA2039087}" srcId="{FD90B92A-0933-4A0E-ABEB-E79141F60F8F}" destId="{2665EB87-0281-45D5-ADB0-B45E47EFF2E9}" srcOrd="0" destOrd="0" parTransId="{49BD7DD8-AAD6-4297-8EC4-ECFB099FD8AA}" sibTransId="{76011E83-739E-4758-8C45-AE6402B9637D}"/>
    <dgm:cxn modelId="{255583CF-5718-4C1E-B406-73F9C1607ED4}" srcId="{FD90B92A-0933-4A0E-ABEB-E79141F60F8F}" destId="{7518A4BA-0694-4500-AF8E-00E74386788A}" srcOrd="2" destOrd="0" parTransId="{DEE9F9A4-1740-4138-A8AE-F57E40C8906A}" sibTransId="{22D0EC80-750D-4413-BB47-1E99ECF34FC8}"/>
    <dgm:cxn modelId="{83EBD431-9060-4E2F-9FA0-D60177C7BEA8}" type="presOf" srcId="{8961E0C5-9E76-4784-9A23-7DF0067C1317}" destId="{BB453A5E-644A-4DFB-8347-306148ADB613}" srcOrd="0" destOrd="0" presId="urn:microsoft.com/office/officeart/2009/layout/CircleArrowProcess"/>
    <dgm:cxn modelId="{E080E309-B279-48B1-B340-0C3D5F8712BF}" type="presOf" srcId="{7518A4BA-0694-4500-AF8E-00E74386788A}" destId="{65FE4DBF-48E5-4190-B7D9-4B8C49204683}" srcOrd="0" destOrd="0" presId="urn:microsoft.com/office/officeart/2009/layout/CircleArrowProcess"/>
    <dgm:cxn modelId="{02D39FAF-45FC-446D-92FF-5A7F1DC101D4}" srcId="{FD90B92A-0933-4A0E-ABEB-E79141F60F8F}" destId="{8961E0C5-9E76-4784-9A23-7DF0067C1317}" srcOrd="3" destOrd="0" parTransId="{D2BD58C6-C296-401D-91F1-892E9D9316B4}" sibTransId="{16B15E19-E497-4354-B6CB-095CBFB05403}"/>
    <dgm:cxn modelId="{30CE0946-7F56-46F4-B5F6-BFD246AA8EA7}" type="presParOf" srcId="{099EA235-CC10-43FD-B799-3619846B5981}" destId="{BB21A692-B03C-410C-AB13-D5B0A2FD7A0E}" srcOrd="0" destOrd="0" presId="urn:microsoft.com/office/officeart/2009/layout/CircleArrowProcess"/>
    <dgm:cxn modelId="{C79B023C-67FC-4FE3-BD55-CFB521E93C51}" type="presParOf" srcId="{BB21A692-B03C-410C-AB13-D5B0A2FD7A0E}" destId="{40F08EFF-9DCD-4D32-95DE-5B3A22B49151}" srcOrd="0" destOrd="0" presId="urn:microsoft.com/office/officeart/2009/layout/CircleArrowProcess"/>
    <dgm:cxn modelId="{E9121C99-E601-4ED5-8620-11AF39708457}" type="presParOf" srcId="{099EA235-CC10-43FD-B799-3619846B5981}" destId="{54E3C8CC-229B-462C-98CD-908BDD71CB97}" srcOrd="1" destOrd="0" presId="urn:microsoft.com/office/officeart/2009/layout/CircleArrowProcess"/>
    <dgm:cxn modelId="{6B9D704C-58E4-4A35-B9CF-09DEB497A8D4}" type="presParOf" srcId="{099EA235-CC10-43FD-B799-3619846B5981}" destId="{A72494ED-E186-47DF-B83B-6DDF3ABF954A}" srcOrd="2" destOrd="0" presId="urn:microsoft.com/office/officeart/2009/layout/CircleArrowProcess"/>
    <dgm:cxn modelId="{B45D582C-8929-4C0A-AD39-D74CD1287A0E}" type="presParOf" srcId="{A72494ED-E186-47DF-B83B-6DDF3ABF954A}" destId="{EC509BFF-04BC-49B5-87B1-819D302D9B61}" srcOrd="0" destOrd="0" presId="urn:microsoft.com/office/officeart/2009/layout/CircleArrowProcess"/>
    <dgm:cxn modelId="{EEF5F1F0-C9E3-41E7-A957-36B27D884F38}" type="presParOf" srcId="{099EA235-CC10-43FD-B799-3619846B5981}" destId="{87460031-2CD8-47BC-94A2-B817C7889CB0}" srcOrd="3" destOrd="0" presId="urn:microsoft.com/office/officeart/2009/layout/CircleArrowProcess"/>
    <dgm:cxn modelId="{19B82D2E-ECCA-4389-A5DB-FBF259D71523}" type="presParOf" srcId="{099EA235-CC10-43FD-B799-3619846B5981}" destId="{8F899BE1-DF55-4A6C-A003-7955A3907655}" srcOrd="4" destOrd="0" presId="urn:microsoft.com/office/officeart/2009/layout/CircleArrowProcess"/>
    <dgm:cxn modelId="{EF8CF29A-8C1C-4F9A-93F5-9F5AE6329E07}" type="presParOf" srcId="{8F899BE1-DF55-4A6C-A003-7955A3907655}" destId="{35BE3B16-B3ED-4CE5-8C1D-0DB1D9B02476}" srcOrd="0" destOrd="0" presId="urn:microsoft.com/office/officeart/2009/layout/CircleArrowProcess"/>
    <dgm:cxn modelId="{AC0D2F19-4D96-4CAA-880C-8E37CC2ECFD8}" type="presParOf" srcId="{099EA235-CC10-43FD-B799-3619846B5981}" destId="{65FE4DBF-48E5-4190-B7D9-4B8C49204683}" srcOrd="5" destOrd="0" presId="urn:microsoft.com/office/officeart/2009/layout/CircleArrowProcess"/>
    <dgm:cxn modelId="{F3197840-F94D-4274-B60F-0F75429E95B5}" type="presParOf" srcId="{099EA235-CC10-43FD-B799-3619846B5981}" destId="{B55586F9-4F19-4505-B8AD-35F9F3A413ED}" srcOrd="6" destOrd="0" presId="urn:microsoft.com/office/officeart/2009/layout/CircleArrowProcess"/>
    <dgm:cxn modelId="{D4B83FE9-8A22-4C11-B3C9-A86E8DA6B2C9}" type="presParOf" srcId="{B55586F9-4F19-4505-B8AD-35F9F3A413ED}" destId="{0F35D334-D11E-47F9-AE04-60B7A2DA6D7D}" srcOrd="0" destOrd="0" presId="urn:microsoft.com/office/officeart/2009/layout/CircleArrowProcess"/>
    <dgm:cxn modelId="{F9FD77F7-DE1F-4D53-85A3-8953C322E7D3}" type="presParOf" srcId="{099EA235-CC10-43FD-B799-3619846B5981}" destId="{BB453A5E-644A-4DFB-8347-306148ADB613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CAB9FC-1C27-4976-B194-595425F5EB46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/>
      <dgm:spPr/>
      <dgm:t>
        <a:bodyPr/>
        <a:lstStyle/>
        <a:p>
          <a:pPr rtl="1"/>
          <a:endParaRPr lang="ar-SA"/>
        </a:p>
      </dgm:t>
    </dgm:pt>
    <dgm:pt modelId="{6494F467-7A51-498B-801E-66C52BDD5C7C}">
      <dgm:prSet/>
      <dgm:spPr/>
      <dgm:t>
        <a:bodyPr/>
        <a:lstStyle/>
        <a:p>
          <a:pPr rtl="1"/>
          <a:r>
            <a:rPr lang="ar-SA" b="1" baseline="0" smtClean="0"/>
            <a:t>المنطقة/ المحافظة</a:t>
          </a:r>
          <a:endParaRPr lang="ar-SA"/>
        </a:p>
      </dgm:t>
    </dgm:pt>
    <dgm:pt modelId="{F58E9825-C89C-45F9-9E57-2EE1B7C31F43}" type="parTrans" cxnId="{300805BD-60FD-475F-8D0C-BA07E3F34A40}">
      <dgm:prSet/>
      <dgm:spPr/>
      <dgm:t>
        <a:bodyPr/>
        <a:lstStyle/>
        <a:p>
          <a:pPr rtl="1"/>
          <a:endParaRPr lang="ar-SA"/>
        </a:p>
      </dgm:t>
    </dgm:pt>
    <dgm:pt modelId="{602C0D3A-2E74-4900-977B-7C71929D92F0}" type="sibTrans" cxnId="{300805BD-60FD-475F-8D0C-BA07E3F34A40}">
      <dgm:prSet/>
      <dgm:spPr/>
      <dgm:t>
        <a:bodyPr/>
        <a:lstStyle/>
        <a:p>
          <a:pPr rtl="1"/>
          <a:endParaRPr lang="ar-SA"/>
        </a:p>
      </dgm:t>
    </dgm:pt>
    <dgm:pt modelId="{96408EFF-65E3-4702-905A-164A484AB109}">
      <dgm:prSet/>
      <dgm:spPr/>
      <dgm:t>
        <a:bodyPr/>
        <a:lstStyle/>
        <a:p>
          <a:pPr rtl="1"/>
          <a:r>
            <a:rPr lang="ar-SA" b="1" baseline="0" smtClean="0"/>
            <a:t>المدينة</a:t>
          </a:r>
          <a:endParaRPr lang="ar-SA"/>
        </a:p>
      </dgm:t>
    </dgm:pt>
    <dgm:pt modelId="{883AB739-083B-4610-9F31-DEAD07234AD3}" type="parTrans" cxnId="{DE79418B-BD5E-4448-A7C4-94F940F764A0}">
      <dgm:prSet/>
      <dgm:spPr/>
      <dgm:t>
        <a:bodyPr/>
        <a:lstStyle/>
        <a:p>
          <a:pPr rtl="1"/>
          <a:endParaRPr lang="ar-SA"/>
        </a:p>
      </dgm:t>
    </dgm:pt>
    <dgm:pt modelId="{E97DD9EE-CCE0-4D7A-A73F-C63AEBAD1A53}" type="sibTrans" cxnId="{DE79418B-BD5E-4448-A7C4-94F940F764A0}">
      <dgm:prSet/>
      <dgm:spPr/>
      <dgm:t>
        <a:bodyPr/>
        <a:lstStyle/>
        <a:p>
          <a:pPr rtl="1"/>
          <a:endParaRPr lang="ar-SA"/>
        </a:p>
      </dgm:t>
    </dgm:pt>
    <dgm:pt modelId="{22ADD1A9-CF77-48F6-B863-7C54569A70DE}">
      <dgm:prSet/>
      <dgm:spPr/>
      <dgm:t>
        <a:bodyPr/>
        <a:lstStyle/>
        <a:p>
          <a:pPr rtl="1"/>
          <a:r>
            <a:rPr lang="ar-SA" b="1" baseline="0" smtClean="0"/>
            <a:t>الحي</a:t>
          </a:r>
          <a:endParaRPr lang="ar-SA"/>
        </a:p>
      </dgm:t>
    </dgm:pt>
    <dgm:pt modelId="{B100348A-52F5-4C38-B424-24F64382CC8A}" type="parTrans" cxnId="{BB6D3D92-7D8C-4470-BA04-896DD6092F46}">
      <dgm:prSet/>
      <dgm:spPr/>
      <dgm:t>
        <a:bodyPr/>
        <a:lstStyle/>
        <a:p>
          <a:pPr rtl="1"/>
          <a:endParaRPr lang="ar-SA"/>
        </a:p>
      </dgm:t>
    </dgm:pt>
    <dgm:pt modelId="{04C030B8-5B50-4F5D-9C4A-112F25AE430B}" type="sibTrans" cxnId="{BB6D3D92-7D8C-4470-BA04-896DD6092F46}">
      <dgm:prSet/>
      <dgm:spPr/>
      <dgm:t>
        <a:bodyPr/>
        <a:lstStyle/>
        <a:p>
          <a:pPr rtl="1"/>
          <a:endParaRPr lang="ar-SA"/>
        </a:p>
      </dgm:t>
    </dgm:pt>
    <dgm:pt modelId="{9D702245-9950-4AA1-8A29-328D67EDE16E}">
      <dgm:prSet/>
      <dgm:spPr/>
      <dgm:t>
        <a:bodyPr/>
        <a:lstStyle/>
        <a:p>
          <a:pPr rtl="1"/>
          <a:r>
            <a:rPr lang="ar-SA" b="1" baseline="0" smtClean="0"/>
            <a:t>الموقع داخل الحي</a:t>
          </a:r>
          <a:endParaRPr lang="ar-SA"/>
        </a:p>
      </dgm:t>
    </dgm:pt>
    <dgm:pt modelId="{F221F98F-7B27-4BE4-9AAA-B0541F3F560E}" type="parTrans" cxnId="{2F14277F-4B70-43A6-B717-E65910918D71}">
      <dgm:prSet/>
      <dgm:spPr/>
      <dgm:t>
        <a:bodyPr/>
        <a:lstStyle/>
        <a:p>
          <a:pPr rtl="1"/>
          <a:endParaRPr lang="ar-SA"/>
        </a:p>
      </dgm:t>
    </dgm:pt>
    <dgm:pt modelId="{C1529102-0D56-4624-B3C4-40673186F504}" type="sibTrans" cxnId="{2F14277F-4B70-43A6-B717-E65910918D71}">
      <dgm:prSet/>
      <dgm:spPr/>
      <dgm:t>
        <a:bodyPr/>
        <a:lstStyle/>
        <a:p>
          <a:pPr rtl="1"/>
          <a:endParaRPr lang="ar-SA"/>
        </a:p>
      </dgm:t>
    </dgm:pt>
    <dgm:pt modelId="{7F7E86CD-2A61-413D-A89C-26C05A5C7106}" type="pres">
      <dgm:prSet presAssocID="{3CCAB9FC-1C27-4976-B194-595425F5EB46}" presName="cycle" presStyleCnt="0">
        <dgm:presLayoutVars>
          <dgm:dir/>
          <dgm:resizeHandles val="exact"/>
        </dgm:presLayoutVars>
      </dgm:prSet>
      <dgm:spPr/>
    </dgm:pt>
    <dgm:pt modelId="{D7EA86D7-7FB2-44DF-A106-70023AE16732}" type="pres">
      <dgm:prSet presAssocID="{6494F467-7A51-498B-801E-66C52BDD5C7C}" presName="node" presStyleLbl="node1" presStyleIdx="0" presStyleCnt="4">
        <dgm:presLayoutVars>
          <dgm:bulletEnabled val="1"/>
        </dgm:presLayoutVars>
      </dgm:prSet>
      <dgm:spPr/>
    </dgm:pt>
    <dgm:pt modelId="{E5C6C82E-D0EC-497E-9B09-A7EAAEC42361}" type="pres">
      <dgm:prSet presAssocID="{602C0D3A-2E74-4900-977B-7C71929D92F0}" presName="sibTrans" presStyleLbl="sibTrans2D1" presStyleIdx="0" presStyleCnt="4"/>
      <dgm:spPr/>
    </dgm:pt>
    <dgm:pt modelId="{0B805D54-7D55-44A8-977C-C5ABF05789BB}" type="pres">
      <dgm:prSet presAssocID="{602C0D3A-2E74-4900-977B-7C71929D92F0}" presName="connectorText" presStyleLbl="sibTrans2D1" presStyleIdx="0" presStyleCnt="4"/>
      <dgm:spPr/>
    </dgm:pt>
    <dgm:pt modelId="{BFD655CE-35A1-4C9F-AAB5-3203E7E84351}" type="pres">
      <dgm:prSet presAssocID="{96408EFF-65E3-4702-905A-164A484AB109}" presName="node" presStyleLbl="node1" presStyleIdx="1" presStyleCnt="4">
        <dgm:presLayoutVars>
          <dgm:bulletEnabled val="1"/>
        </dgm:presLayoutVars>
      </dgm:prSet>
      <dgm:spPr/>
    </dgm:pt>
    <dgm:pt modelId="{A9254BE2-EDB8-4C4B-AD0E-3F7154967C8D}" type="pres">
      <dgm:prSet presAssocID="{E97DD9EE-CCE0-4D7A-A73F-C63AEBAD1A53}" presName="sibTrans" presStyleLbl="sibTrans2D1" presStyleIdx="1" presStyleCnt="4"/>
      <dgm:spPr/>
    </dgm:pt>
    <dgm:pt modelId="{F5471175-1A44-4334-81E8-B2B5B7327393}" type="pres">
      <dgm:prSet presAssocID="{E97DD9EE-CCE0-4D7A-A73F-C63AEBAD1A53}" presName="connectorText" presStyleLbl="sibTrans2D1" presStyleIdx="1" presStyleCnt="4"/>
      <dgm:spPr/>
    </dgm:pt>
    <dgm:pt modelId="{F7A8552A-978E-498D-8C51-BBD8A19BF22A}" type="pres">
      <dgm:prSet presAssocID="{22ADD1A9-CF77-48F6-B863-7C54569A70DE}" presName="node" presStyleLbl="node1" presStyleIdx="2" presStyleCnt="4">
        <dgm:presLayoutVars>
          <dgm:bulletEnabled val="1"/>
        </dgm:presLayoutVars>
      </dgm:prSet>
      <dgm:spPr/>
    </dgm:pt>
    <dgm:pt modelId="{41B4DD3E-83E2-4EC2-ACF5-470B9F265060}" type="pres">
      <dgm:prSet presAssocID="{04C030B8-5B50-4F5D-9C4A-112F25AE430B}" presName="sibTrans" presStyleLbl="sibTrans2D1" presStyleIdx="2" presStyleCnt="4"/>
      <dgm:spPr/>
    </dgm:pt>
    <dgm:pt modelId="{009640BE-6A55-4393-A6FE-996C7B5F7D95}" type="pres">
      <dgm:prSet presAssocID="{04C030B8-5B50-4F5D-9C4A-112F25AE430B}" presName="connectorText" presStyleLbl="sibTrans2D1" presStyleIdx="2" presStyleCnt="4"/>
      <dgm:spPr/>
    </dgm:pt>
    <dgm:pt modelId="{435C3646-4AC6-4DF6-BEF1-ABA868E64B15}" type="pres">
      <dgm:prSet presAssocID="{9D702245-9950-4AA1-8A29-328D67EDE16E}" presName="node" presStyleLbl="node1" presStyleIdx="3" presStyleCnt="4">
        <dgm:presLayoutVars>
          <dgm:bulletEnabled val="1"/>
        </dgm:presLayoutVars>
      </dgm:prSet>
      <dgm:spPr/>
    </dgm:pt>
    <dgm:pt modelId="{B9EDF9DD-F778-459D-B5F6-EB40564C1743}" type="pres">
      <dgm:prSet presAssocID="{C1529102-0D56-4624-B3C4-40673186F504}" presName="sibTrans" presStyleLbl="sibTrans2D1" presStyleIdx="3" presStyleCnt="4"/>
      <dgm:spPr/>
    </dgm:pt>
    <dgm:pt modelId="{AAB78A7D-CB22-4675-B351-5E86D9BF39B8}" type="pres">
      <dgm:prSet presAssocID="{C1529102-0D56-4624-B3C4-40673186F504}" presName="connectorText" presStyleLbl="sibTrans2D1" presStyleIdx="3" presStyleCnt="4"/>
      <dgm:spPr/>
    </dgm:pt>
  </dgm:ptLst>
  <dgm:cxnLst>
    <dgm:cxn modelId="{8DDD6A45-BF74-4120-A56E-B76BA9554934}" type="presOf" srcId="{22ADD1A9-CF77-48F6-B863-7C54569A70DE}" destId="{F7A8552A-978E-498D-8C51-BBD8A19BF22A}" srcOrd="0" destOrd="0" presId="urn:microsoft.com/office/officeart/2005/8/layout/cycle2"/>
    <dgm:cxn modelId="{B90F34C0-933C-4FAB-BB38-40B3B34720F4}" type="presOf" srcId="{9D702245-9950-4AA1-8A29-328D67EDE16E}" destId="{435C3646-4AC6-4DF6-BEF1-ABA868E64B15}" srcOrd="0" destOrd="0" presId="urn:microsoft.com/office/officeart/2005/8/layout/cycle2"/>
    <dgm:cxn modelId="{04EA1CBA-ED1D-47C7-B732-ED04CEA201AC}" type="presOf" srcId="{04C030B8-5B50-4F5D-9C4A-112F25AE430B}" destId="{41B4DD3E-83E2-4EC2-ACF5-470B9F265060}" srcOrd="0" destOrd="0" presId="urn:microsoft.com/office/officeart/2005/8/layout/cycle2"/>
    <dgm:cxn modelId="{FDF941D7-27C7-4379-ABC1-89F8E92D701C}" type="presOf" srcId="{04C030B8-5B50-4F5D-9C4A-112F25AE430B}" destId="{009640BE-6A55-4393-A6FE-996C7B5F7D95}" srcOrd="1" destOrd="0" presId="urn:microsoft.com/office/officeart/2005/8/layout/cycle2"/>
    <dgm:cxn modelId="{585C83D8-51C6-41E4-BC5C-C2DBE57202E7}" type="presOf" srcId="{E97DD9EE-CCE0-4D7A-A73F-C63AEBAD1A53}" destId="{F5471175-1A44-4334-81E8-B2B5B7327393}" srcOrd="1" destOrd="0" presId="urn:microsoft.com/office/officeart/2005/8/layout/cycle2"/>
    <dgm:cxn modelId="{DE79418B-BD5E-4448-A7C4-94F940F764A0}" srcId="{3CCAB9FC-1C27-4976-B194-595425F5EB46}" destId="{96408EFF-65E3-4702-905A-164A484AB109}" srcOrd="1" destOrd="0" parTransId="{883AB739-083B-4610-9F31-DEAD07234AD3}" sibTransId="{E97DD9EE-CCE0-4D7A-A73F-C63AEBAD1A53}"/>
    <dgm:cxn modelId="{6D7D681C-39F4-44ED-A34D-5AEE351A4DFA}" type="presOf" srcId="{C1529102-0D56-4624-B3C4-40673186F504}" destId="{AAB78A7D-CB22-4675-B351-5E86D9BF39B8}" srcOrd="1" destOrd="0" presId="urn:microsoft.com/office/officeart/2005/8/layout/cycle2"/>
    <dgm:cxn modelId="{2F14277F-4B70-43A6-B717-E65910918D71}" srcId="{3CCAB9FC-1C27-4976-B194-595425F5EB46}" destId="{9D702245-9950-4AA1-8A29-328D67EDE16E}" srcOrd="3" destOrd="0" parTransId="{F221F98F-7B27-4BE4-9AAA-B0541F3F560E}" sibTransId="{C1529102-0D56-4624-B3C4-40673186F504}"/>
    <dgm:cxn modelId="{16F83EBB-4AA1-40B7-9A0F-A03A38E67D92}" type="presOf" srcId="{C1529102-0D56-4624-B3C4-40673186F504}" destId="{B9EDF9DD-F778-459D-B5F6-EB40564C1743}" srcOrd="0" destOrd="0" presId="urn:microsoft.com/office/officeart/2005/8/layout/cycle2"/>
    <dgm:cxn modelId="{2FF5D18A-CD96-413B-B83A-C176363CFA22}" type="presOf" srcId="{602C0D3A-2E74-4900-977B-7C71929D92F0}" destId="{0B805D54-7D55-44A8-977C-C5ABF05789BB}" srcOrd="1" destOrd="0" presId="urn:microsoft.com/office/officeart/2005/8/layout/cycle2"/>
    <dgm:cxn modelId="{0563CE7B-EDFD-4B1D-8637-E6942E956C4A}" type="presOf" srcId="{96408EFF-65E3-4702-905A-164A484AB109}" destId="{BFD655CE-35A1-4C9F-AAB5-3203E7E84351}" srcOrd="0" destOrd="0" presId="urn:microsoft.com/office/officeart/2005/8/layout/cycle2"/>
    <dgm:cxn modelId="{54CE93A7-B655-4695-B0A3-C3D25D1F4945}" type="presOf" srcId="{602C0D3A-2E74-4900-977B-7C71929D92F0}" destId="{E5C6C82E-D0EC-497E-9B09-A7EAAEC42361}" srcOrd="0" destOrd="0" presId="urn:microsoft.com/office/officeart/2005/8/layout/cycle2"/>
    <dgm:cxn modelId="{88CCD326-0A07-4C89-A666-A2B50BCC45A7}" type="presOf" srcId="{E97DD9EE-CCE0-4D7A-A73F-C63AEBAD1A53}" destId="{A9254BE2-EDB8-4C4B-AD0E-3F7154967C8D}" srcOrd="0" destOrd="0" presId="urn:microsoft.com/office/officeart/2005/8/layout/cycle2"/>
    <dgm:cxn modelId="{63009B3C-263D-425F-B7B8-E20318897935}" type="presOf" srcId="{3CCAB9FC-1C27-4976-B194-595425F5EB46}" destId="{7F7E86CD-2A61-413D-A89C-26C05A5C7106}" srcOrd="0" destOrd="0" presId="urn:microsoft.com/office/officeart/2005/8/layout/cycle2"/>
    <dgm:cxn modelId="{AE289DF8-20D5-41C7-9EB3-785F801ECE3E}" type="presOf" srcId="{6494F467-7A51-498B-801E-66C52BDD5C7C}" destId="{D7EA86D7-7FB2-44DF-A106-70023AE16732}" srcOrd="0" destOrd="0" presId="urn:microsoft.com/office/officeart/2005/8/layout/cycle2"/>
    <dgm:cxn modelId="{BB6D3D92-7D8C-4470-BA04-896DD6092F46}" srcId="{3CCAB9FC-1C27-4976-B194-595425F5EB46}" destId="{22ADD1A9-CF77-48F6-B863-7C54569A70DE}" srcOrd="2" destOrd="0" parTransId="{B100348A-52F5-4C38-B424-24F64382CC8A}" sibTransId="{04C030B8-5B50-4F5D-9C4A-112F25AE430B}"/>
    <dgm:cxn modelId="{300805BD-60FD-475F-8D0C-BA07E3F34A40}" srcId="{3CCAB9FC-1C27-4976-B194-595425F5EB46}" destId="{6494F467-7A51-498B-801E-66C52BDD5C7C}" srcOrd="0" destOrd="0" parTransId="{F58E9825-C89C-45F9-9E57-2EE1B7C31F43}" sibTransId="{602C0D3A-2E74-4900-977B-7C71929D92F0}"/>
    <dgm:cxn modelId="{0FF2A6AE-56A4-41C1-8A45-AB9FE186C73F}" type="presParOf" srcId="{7F7E86CD-2A61-413D-A89C-26C05A5C7106}" destId="{D7EA86D7-7FB2-44DF-A106-70023AE16732}" srcOrd="0" destOrd="0" presId="urn:microsoft.com/office/officeart/2005/8/layout/cycle2"/>
    <dgm:cxn modelId="{27603738-477B-4C45-A867-2B1D8FA44503}" type="presParOf" srcId="{7F7E86CD-2A61-413D-A89C-26C05A5C7106}" destId="{E5C6C82E-D0EC-497E-9B09-A7EAAEC42361}" srcOrd="1" destOrd="0" presId="urn:microsoft.com/office/officeart/2005/8/layout/cycle2"/>
    <dgm:cxn modelId="{9B07C8E4-E5F7-42B2-9982-4ABB241DC692}" type="presParOf" srcId="{E5C6C82E-D0EC-497E-9B09-A7EAAEC42361}" destId="{0B805D54-7D55-44A8-977C-C5ABF05789BB}" srcOrd="0" destOrd="0" presId="urn:microsoft.com/office/officeart/2005/8/layout/cycle2"/>
    <dgm:cxn modelId="{8063C0FA-CEF1-4531-BC1E-253B67626118}" type="presParOf" srcId="{7F7E86CD-2A61-413D-A89C-26C05A5C7106}" destId="{BFD655CE-35A1-4C9F-AAB5-3203E7E84351}" srcOrd="2" destOrd="0" presId="urn:microsoft.com/office/officeart/2005/8/layout/cycle2"/>
    <dgm:cxn modelId="{46BFFAC2-B0DE-4D71-9D6B-2F5499A6212F}" type="presParOf" srcId="{7F7E86CD-2A61-413D-A89C-26C05A5C7106}" destId="{A9254BE2-EDB8-4C4B-AD0E-3F7154967C8D}" srcOrd="3" destOrd="0" presId="urn:microsoft.com/office/officeart/2005/8/layout/cycle2"/>
    <dgm:cxn modelId="{58F4907D-37E2-4BDC-95CB-190B90FCA0A4}" type="presParOf" srcId="{A9254BE2-EDB8-4C4B-AD0E-3F7154967C8D}" destId="{F5471175-1A44-4334-81E8-B2B5B7327393}" srcOrd="0" destOrd="0" presId="urn:microsoft.com/office/officeart/2005/8/layout/cycle2"/>
    <dgm:cxn modelId="{D2E997ED-73AE-4776-A35F-932CA283A141}" type="presParOf" srcId="{7F7E86CD-2A61-413D-A89C-26C05A5C7106}" destId="{F7A8552A-978E-498D-8C51-BBD8A19BF22A}" srcOrd="4" destOrd="0" presId="urn:microsoft.com/office/officeart/2005/8/layout/cycle2"/>
    <dgm:cxn modelId="{0CBFFFDF-3587-4CC8-B0CA-4729307D33EB}" type="presParOf" srcId="{7F7E86CD-2A61-413D-A89C-26C05A5C7106}" destId="{41B4DD3E-83E2-4EC2-ACF5-470B9F265060}" srcOrd="5" destOrd="0" presId="urn:microsoft.com/office/officeart/2005/8/layout/cycle2"/>
    <dgm:cxn modelId="{4E48D9CE-0699-48EB-8C74-50EB714C5193}" type="presParOf" srcId="{41B4DD3E-83E2-4EC2-ACF5-470B9F265060}" destId="{009640BE-6A55-4393-A6FE-996C7B5F7D95}" srcOrd="0" destOrd="0" presId="urn:microsoft.com/office/officeart/2005/8/layout/cycle2"/>
    <dgm:cxn modelId="{46B8FEE1-EDCC-4715-AEFB-712210D2E320}" type="presParOf" srcId="{7F7E86CD-2A61-413D-A89C-26C05A5C7106}" destId="{435C3646-4AC6-4DF6-BEF1-ABA868E64B15}" srcOrd="6" destOrd="0" presId="urn:microsoft.com/office/officeart/2005/8/layout/cycle2"/>
    <dgm:cxn modelId="{5DE61BEB-7A8A-458A-A770-D7019AA3A787}" type="presParOf" srcId="{7F7E86CD-2A61-413D-A89C-26C05A5C7106}" destId="{B9EDF9DD-F778-459D-B5F6-EB40564C1743}" srcOrd="7" destOrd="0" presId="urn:microsoft.com/office/officeart/2005/8/layout/cycle2"/>
    <dgm:cxn modelId="{3C5622C3-5A19-4FCC-9F34-CFC1496B5A5D}" type="presParOf" srcId="{B9EDF9DD-F778-459D-B5F6-EB40564C1743}" destId="{AAB78A7D-CB22-4675-B351-5E86D9BF39B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F08EFF-9DCD-4D32-95DE-5B3A22B49151}">
      <dsp:nvSpPr>
        <dsp:cNvPr id="0" name=""/>
        <dsp:cNvSpPr/>
      </dsp:nvSpPr>
      <dsp:spPr>
        <a:xfrm>
          <a:off x="2728652" y="0"/>
          <a:ext cx="2781712" cy="178157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E3C8CC-229B-462C-98CD-908BDD71CB97}">
      <dsp:nvSpPr>
        <dsp:cNvPr id="0" name=""/>
        <dsp:cNvSpPr/>
      </dsp:nvSpPr>
      <dsp:spPr>
        <a:xfrm>
          <a:off x="3124202" y="644880"/>
          <a:ext cx="1989943" cy="497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السلعة أو الخدمة </a:t>
          </a:r>
          <a:endParaRPr lang="ar-SA" sz="2400" b="1" kern="1200" dirty="0"/>
        </a:p>
      </dsp:txBody>
      <dsp:txXfrm>
        <a:off x="3124202" y="644880"/>
        <a:ext cx="1989943" cy="497006"/>
      </dsp:txXfrm>
    </dsp:sp>
    <dsp:sp modelId="{EC509BFF-04BC-49B5-87B1-819D302D9B61}">
      <dsp:nvSpPr>
        <dsp:cNvPr id="0" name=""/>
        <dsp:cNvSpPr/>
      </dsp:nvSpPr>
      <dsp:spPr>
        <a:xfrm>
          <a:off x="2252612" y="1023777"/>
          <a:ext cx="2744018" cy="178157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460031-2CD8-47BC-94A2-B817C7889CB0}">
      <dsp:nvSpPr>
        <dsp:cNvPr id="0" name=""/>
        <dsp:cNvSpPr/>
      </dsp:nvSpPr>
      <dsp:spPr>
        <a:xfrm>
          <a:off x="2514598" y="1676397"/>
          <a:ext cx="1532749" cy="497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السوق</a:t>
          </a:r>
          <a:endParaRPr lang="ar-SA" sz="2400" b="1" kern="1200" dirty="0"/>
        </a:p>
      </dsp:txBody>
      <dsp:txXfrm>
        <a:off x="2514598" y="1676397"/>
        <a:ext cx="1532749" cy="497006"/>
      </dsp:txXfrm>
    </dsp:sp>
    <dsp:sp modelId="{35BE3B16-B3ED-4CE5-8C1D-0DB1D9B02476}">
      <dsp:nvSpPr>
        <dsp:cNvPr id="0" name=""/>
        <dsp:cNvSpPr/>
      </dsp:nvSpPr>
      <dsp:spPr>
        <a:xfrm>
          <a:off x="2643029" y="2051334"/>
          <a:ext cx="2952957" cy="178157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FE4DBF-48E5-4190-B7D9-4B8C49204683}">
      <dsp:nvSpPr>
        <dsp:cNvPr id="0" name=""/>
        <dsp:cNvSpPr/>
      </dsp:nvSpPr>
      <dsp:spPr>
        <a:xfrm>
          <a:off x="3581396" y="2743202"/>
          <a:ext cx="1532749" cy="497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رأس المال</a:t>
          </a:r>
          <a:endParaRPr lang="ar-SA" sz="2400" b="1" kern="1200" dirty="0"/>
        </a:p>
      </dsp:txBody>
      <dsp:txXfrm>
        <a:off x="3581396" y="2743202"/>
        <a:ext cx="1532749" cy="497006"/>
      </dsp:txXfrm>
    </dsp:sp>
    <dsp:sp modelId="{0F35D334-D11E-47F9-AE04-60B7A2DA6D7D}">
      <dsp:nvSpPr>
        <dsp:cNvPr id="0" name=""/>
        <dsp:cNvSpPr/>
      </dsp:nvSpPr>
      <dsp:spPr>
        <a:xfrm>
          <a:off x="2438398" y="3193222"/>
          <a:ext cx="2375454" cy="1531178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453A5E-644A-4DFB-8347-306148ADB613}">
      <dsp:nvSpPr>
        <dsp:cNvPr id="0" name=""/>
        <dsp:cNvSpPr/>
      </dsp:nvSpPr>
      <dsp:spPr>
        <a:xfrm>
          <a:off x="2666996" y="3810002"/>
          <a:ext cx="1532749" cy="497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العمالة</a:t>
          </a:r>
          <a:endParaRPr lang="ar-SA" sz="2400" b="1" kern="1200" dirty="0"/>
        </a:p>
      </dsp:txBody>
      <dsp:txXfrm>
        <a:off x="2666996" y="3810002"/>
        <a:ext cx="1532749" cy="4970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A86D7-7FB2-44DF-A106-70023AE16732}">
      <dsp:nvSpPr>
        <dsp:cNvPr id="0" name=""/>
        <dsp:cNvSpPr/>
      </dsp:nvSpPr>
      <dsp:spPr>
        <a:xfrm>
          <a:off x="3256457" y="212"/>
          <a:ext cx="1488554" cy="148855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smtClean="0"/>
            <a:t>المنطقة/ المحافظة</a:t>
          </a:r>
          <a:endParaRPr lang="ar-SA" sz="2500" kern="1200"/>
        </a:p>
      </dsp:txBody>
      <dsp:txXfrm>
        <a:off x="3474451" y="218206"/>
        <a:ext cx="1052566" cy="1052566"/>
      </dsp:txXfrm>
    </dsp:sp>
    <dsp:sp modelId="{E5C6C82E-D0EC-497E-9B09-A7EAAEC42361}">
      <dsp:nvSpPr>
        <dsp:cNvPr id="0" name=""/>
        <dsp:cNvSpPr/>
      </dsp:nvSpPr>
      <dsp:spPr>
        <a:xfrm rot="2700000">
          <a:off x="4585116" y="1275195"/>
          <a:ext cx="395035" cy="5023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4602471" y="1333772"/>
        <a:ext cx="276525" cy="301433"/>
      </dsp:txXfrm>
    </dsp:sp>
    <dsp:sp modelId="{BFD655CE-35A1-4C9F-AAB5-3203E7E84351}">
      <dsp:nvSpPr>
        <dsp:cNvPr id="0" name=""/>
        <dsp:cNvSpPr/>
      </dsp:nvSpPr>
      <dsp:spPr>
        <a:xfrm>
          <a:off x="4836067" y="1579822"/>
          <a:ext cx="1488554" cy="148855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smtClean="0"/>
            <a:t>المدينة</a:t>
          </a:r>
          <a:endParaRPr lang="ar-SA" sz="2500" kern="1200"/>
        </a:p>
      </dsp:txBody>
      <dsp:txXfrm>
        <a:off x="5054061" y="1797816"/>
        <a:ext cx="1052566" cy="1052566"/>
      </dsp:txXfrm>
    </dsp:sp>
    <dsp:sp modelId="{A9254BE2-EDB8-4C4B-AD0E-3F7154967C8D}">
      <dsp:nvSpPr>
        <dsp:cNvPr id="0" name=""/>
        <dsp:cNvSpPr/>
      </dsp:nvSpPr>
      <dsp:spPr>
        <a:xfrm rot="8100000">
          <a:off x="4600927" y="2854805"/>
          <a:ext cx="395035" cy="5023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4702082" y="2913382"/>
        <a:ext cx="276525" cy="301433"/>
      </dsp:txXfrm>
    </dsp:sp>
    <dsp:sp modelId="{F7A8552A-978E-498D-8C51-BBD8A19BF22A}">
      <dsp:nvSpPr>
        <dsp:cNvPr id="0" name=""/>
        <dsp:cNvSpPr/>
      </dsp:nvSpPr>
      <dsp:spPr>
        <a:xfrm>
          <a:off x="3256457" y="3159432"/>
          <a:ext cx="1488554" cy="148855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smtClean="0"/>
            <a:t>الحي</a:t>
          </a:r>
          <a:endParaRPr lang="ar-SA" sz="2500" kern="1200"/>
        </a:p>
      </dsp:txBody>
      <dsp:txXfrm>
        <a:off x="3474451" y="3377426"/>
        <a:ext cx="1052566" cy="1052566"/>
      </dsp:txXfrm>
    </dsp:sp>
    <dsp:sp modelId="{41B4DD3E-83E2-4EC2-ACF5-470B9F265060}">
      <dsp:nvSpPr>
        <dsp:cNvPr id="0" name=""/>
        <dsp:cNvSpPr/>
      </dsp:nvSpPr>
      <dsp:spPr>
        <a:xfrm rot="13500000">
          <a:off x="3021317" y="2870616"/>
          <a:ext cx="395035" cy="5023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 rot="10800000">
        <a:off x="3122472" y="3012993"/>
        <a:ext cx="276525" cy="301433"/>
      </dsp:txXfrm>
    </dsp:sp>
    <dsp:sp modelId="{435C3646-4AC6-4DF6-BEF1-ABA868E64B15}">
      <dsp:nvSpPr>
        <dsp:cNvPr id="0" name=""/>
        <dsp:cNvSpPr/>
      </dsp:nvSpPr>
      <dsp:spPr>
        <a:xfrm>
          <a:off x="1676847" y="1579822"/>
          <a:ext cx="1488554" cy="148855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smtClean="0"/>
            <a:t>الموقع داخل الحي</a:t>
          </a:r>
          <a:endParaRPr lang="ar-SA" sz="2500" kern="1200"/>
        </a:p>
      </dsp:txBody>
      <dsp:txXfrm>
        <a:off x="1894841" y="1797816"/>
        <a:ext cx="1052566" cy="1052566"/>
      </dsp:txXfrm>
    </dsp:sp>
    <dsp:sp modelId="{B9EDF9DD-F778-459D-B5F6-EB40564C1743}">
      <dsp:nvSpPr>
        <dsp:cNvPr id="0" name=""/>
        <dsp:cNvSpPr/>
      </dsp:nvSpPr>
      <dsp:spPr>
        <a:xfrm rot="18900000">
          <a:off x="3005506" y="1291007"/>
          <a:ext cx="395035" cy="5023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/>
        </a:p>
      </dsp:txBody>
      <dsp:txXfrm>
        <a:off x="3022861" y="1433384"/>
        <a:ext cx="276525" cy="301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9/13/1442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7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17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0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63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50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21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9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4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715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7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13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516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79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8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98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568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464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362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132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8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300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986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399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335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92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82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3010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448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8816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508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128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170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946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084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538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379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32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750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3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4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9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69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70590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243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192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231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386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266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1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6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0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457200"/>
            <a:ext cx="7772400" cy="1470025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solidFill>
                  <a:srgbClr val="00B050"/>
                </a:solidFill>
              </a:rPr>
              <a:t>الدراسة الفنية</a:t>
            </a:r>
            <a:endParaRPr lang="ar-SA" sz="54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Rihab\Desktop\Screenshot_٢٠٢١-٠٤-٠٦-١٣-٢٨-٥٠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0"/>
            <a:ext cx="67818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خطوات اختيار موقع مناسب لمشروعك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371600"/>
            <a:ext cx="8077200" cy="4724400"/>
          </a:xfrm>
        </p:spPr>
        <p:txBody>
          <a:bodyPr>
            <a:normAutofit/>
          </a:bodyPr>
          <a:lstStyle/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2400" b="1" dirty="0" smtClean="0"/>
              <a:t>تجميع بيانات عن المواقع البديلة وامكانية توفير احتياجات المشروع.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2400" b="1" dirty="0" smtClean="0"/>
              <a:t>تحليل التكلفة الاستثمارية المطلوبة لتنفيذ المشروع.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2400" b="1" dirty="0" smtClean="0"/>
              <a:t>حساب معدل العائد على الاستثمار لكل موقع.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2400" b="1" dirty="0" smtClean="0"/>
              <a:t>اتخاذ القرار في ضوء حساب معدل العائد على الاستثمار في المواقع البديلة.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تخطيط الطاقة الإنتاجية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219200"/>
            <a:ext cx="8001470" cy="495300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200000"/>
              </a:lnSpc>
              <a:buClr>
                <a:srgbClr val="7030A0"/>
              </a:buClr>
              <a:buNone/>
            </a:pPr>
            <a:r>
              <a:rPr lang="ar-SA" sz="2800" b="1" dirty="0" smtClean="0"/>
              <a:t>أولاً: حجم المشروع ومستوى الطاقة الإنتاجية:</a:t>
            </a:r>
          </a:p>
          <a:p>
            <a:pPr algn="r" rtl="1">
              <a:lnSpc>
                <a:spcPct val="200000"/>
              </a:lnSpc>
              <a:buClr>
                <a:srgbClr val="0070C0"/>
              </a:buClr>
              <a:buFont typeface="Wingdings" pitchFamily="2" charset="2"/>
              <a:buChar char="v"/>
            </a:pPr>
            <a:r>
              <a:rPr lang="ar-SA" sz="2800" b="1" dirty="0" smtClean="0"/>
              <a:t> حجم الطلب المتوقع على منتجات المشروع.</a:t>
            </a:r>
          </a:p>
          <a:p>
            <a:pPr algn="r" rtl="1">
              <a:lnSpc>
                <a:spcPct val="200000"/>
              </a:lnSpc>
              <a:buClr>
                <a:srgbClr val="0070C0"/>
              </a:buClr>
              <a:buFont typeface="Wingdings" pitchFamily="2" charset="2"/>
              <a:buChar char="v"/>
            </a:pPr>
            <a:r>
              <a:rPr lang="ar-SA" sz="2800" b="1" dirty="0" smtClean="0"/>
              <a:t> احتمالات التوسع في المستقبل.</a:t>
            </a:r>
          </a:p>
          <a:p>
            <a:pPr algn="r" rtl="1">
              <a:lnSpc>
                <a:spcPct val="200000"/>
              </a:lnSpc>
              <a:buClr>
                <a:srgbClr val="0070C0"/>
              </a:buClr>
              <a:buFont typeface="Wingdings" pitchFamily="2" charset="2"/>
              <a:buChar char="v"/>
            </a:pPr>
            <a:r>
              <a:rPr lang="ar-SA" sz="2800" b="1" dirty="0" smtClean="0"/>
              <a:t> اقتصاديات حجم التشغيل لكل بديل من بدائل حجم المشروع.</a:t>
            </a:r>
          </a:p>
          <a:p>
            <a:pPr algn="r" rtl="1">
              <a:lnSpc>
                <a:spcPct val="200000"/>
              </a:lnSpc>
              <a:buClr>
                <a:srgbClr val="0070C0"/>
              </a:buClr>
              <a:buFont typeface="Wingdings" pitchFamily="2" charset="2"/>
              <a:buChar char="v"/>
            </a:pPr>
            <a:r>
              <a:rPr lang="ar-SA" sz="2800" b="1" dirty="0" smtClean="0"/>
              <a:t> إمكانيات التمويل المتوافرة لصاحب المشروع.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2192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ثانياً: تخطيط التسهيلات الإنتاجية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48400" y="1676400"/>
            <a:ext cx="2590800" cy="449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>
              <a:lnSpc>
                <a:spcPct val="200000"/>
              </a:lnSpc>
            </a:pPr>
            <a:r>
              <a:rPr lang="ar-SA" sz="2400" b="1" dirty="0" smtClean="0">
                <a:solidFill>
                  <a:srgbClr val="C00000"/>
                </a:solidFill>
              </a:rPr>
              <a:t>المدخلات:</a:t>
            </a:r>
          </a:p>
          <a:p>
            <a:pPr marL="342900" indent="-342900" algn="r" rtl="1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000" b="1" dirty="0" smtClean="0"/>
              <a:t>منتجات</a:t>
            </a:r>
          </a:p>
          <a:p>
            <a:pPr marL="342900" indent="-342900" algn="r" rtl="1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000" b="1" dirty="0" smtClean="0"/>
              <a:t>حجم الطلب المتوقع</a:t>
            </a:r>
          </a:p>
          <a:p>
            <a:pPr marL="342900" indent="-342900" algn="r" rtl="1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000" b="1" dirty="0" smtClean="0"/>
              <a:t>تصميم المنتج</a:t>
            </a:r>
          </a:p>
          <a:p>
            <a:pPr marL="342900" indent="-342900" algn="r" rtl="1">
              <a:lnSpc>
                <a:spcPct val="200000"/>
              </a:lnSpc>
              <a:buFont typeface="Wingdings" pitchFamily="2" charset="2"/>
              <a:buChar char="ü"/>
            </a:pPr>
            <a:r>
              <a:rPr lang="ar-SA" sz="2000" b="1" dirty="0" smtClean="0"/>
              <a:t>الرسومات</a:t>
            </a:r>
          </a:p>
          <a:p>
            <a:pPr marL="342900" indent="-342900" algn="r" rtl="1">
              <a:lnSpc>
                <a:spcPct val="200000"/>
              </a:lnSpc>
              <a:buFont typeface="Wingdings" pitchFamily="2" charset="2"/>
              <a:buChar char="ü"/>
            </a:pPr>
            <a:r>
              <a:rPr lang="ar-SA" b="1" dirty="0" smtClean="0"/>
              <a:t>البيانات التسويقية والفنية</a:t>
            </a:r>
            <a:endParaRPr lang="ar-SA" b="1" dirty="0"/>
          </a:p>
        </p:txBody>
      </p:sp>
      <p:sp>
        <p:nvSpPr>
          <p:cNvPr id="5" name="Rectangle 4"/>
          <p:cNvSpPr/>
          <p:nvPr/>
        </p:nvSpPr>
        <p:spPr>
          <a:xfrm>
            <a:off x="3124200" y="1676400"/>
            <a:ext cx="2743200" cy="449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>
              <a:lnSpc>
                <a:spcPct val="250000"/>
              </a:lnSpc>
            </a:pPr>
            <a:r>
              <a:rPr lang="ar-SA" sz="2400" b="1" dirty="0">
                <a:solidFill>
                  <a:srgbClr val="C00000"/>
                </a:solidFill>
              </a:rPr>
              <a:t>ا</a:t>
            </a:r>
            <a:r>
              <a:rPr lang="ar-SA" sz="2400" b="1" dirty="0" smtClean="0">
                <a:solidFill>
                  <a:srgbClr val="C00000"/>
                </a:solidFill>
              </a:rPr>
              <a:t>لعمليات:</a:t>
            </a:r>
          </a:p>
          <a:p>
            <a:pPr marL="285750" indent="-285750" algn="r" rtl="1">
              <a:lnSpc>
                <a:spcPct val="250000"/>
              </a:lnSpc>
              <a:buFont typeface="Wingdings" pitchFamily="2" charset="2"/>
              <a:buChar char="ü"/>
            </a:pPr>
            <a:r>
              <a:rPr lang="ar-SA" b="1" dirty="0" smtClean="0"/>
              <a:t>تخطيط العمليات</a:t>
            </a:r>
          </a:p>
          <a:p>
            <a:pPr marL="285750" indent="-285750" algn="r" rtl="1">
              <a:lnSpc>
                <a:spcPct val="250000"/>
              </a:lnSpc>
              <a:buFont typeface="Wingdings" pitchFamily="2" charset="2"/>
              <a:buChar char="ü"/>
            </a:pPr>
            <a:r>
              <a:rPr lang="ar-SA" b="1" dirty="0" smtClean="0"/>
              <a:t>تخطيط الأعمال الإنتاجية</a:t>
            </a:r>
          </a:p>
          <a:p>
            <a:pPr marL="285750" indent="-285750" algn="r" rtl="1">
              <a:lnSpc>
                <a:spcPct val="250000"/>
              </a:lnSpc>
              <a:buFont typeface="Wingdings" pitchFamily="2" charset="2"/>
              <a:buChar char="ü"/>
            </a:pPr>
            <a:r>
              <a:rPr lang="ar-SA" b="1" dirty="0" smtClean="0"/>
              <a:t>تخطيط بطاقات الآلات</a:t>
            </a:r>
          </a:p>
          <a:p>
            <a:pPr marL="285750" indent="-285750" algn="r" rtl="1">
              <a:lnSpc>
                <a:spcPct val="250000"/>
              </a:lnSpc>
              <a:buFont typeface="Wingdings" pitchFamily="2" charset="2"/>
              <a:buChar char="ü"/>
            </a:pPr>
            <a:r>
              <a:rPr lang="ar-SA" b="1" dirty="0" smtClean="0"/>
              <a:t>تخطيط الاحتياجات من العمالة</a:t>
            </a:r>
          </a:p>
          <a:p>
            <a:pPr marL="285750" indent="-285750" algn="r" rtl="1">
              <a:lnSpc>
                <a:spcPct val="250000"/>
              </a:lnSpc>
              <a:buFont typeface="Wingdings" pitchFamily="2" charset="2"/>
              <a:buChar char="ü"/>
            </a:pPr>
            <a:r>
              <a:rPr lang="ar-SA" b="1" dirty="0" smtClean="0"/>
              <a:t>المواد والتسهيلات</a:t>
            </a:r>
            <a:endParaRPr lang="ar-SA" b="1" dirty="0"/>
          </a:p>
        </p:txBody>
      </p:sp>
      <p:sp>
        <p:nvSpPr>
          <p:cNvPr id="6" name="Rectangle 5"/>
          <p:cNvSpPr/>
          <p:nvPr/>
        </p:nvSpPr>
        <p:spPr>
          <a:xfrm>
            <a:off x="228600" y="1676400"/>
            <a:ext cx="2590800" cy="4495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>
              <a:lnSpc>
                <a:spcPct val="250000"/>
              </a:lnSpc>
            </a:pPr>
            <a:r>
              <a:rPr lang="ar-SA" sz="2400" b="1" dirty="0" smtClean="0">
                <a:solidFill>
                  <a:srgbClr val="C00000"/>
                </a:solidFill>
              </a:rPr>
              <a:t>المخرجات:</a:t>
            </a:r>
          </a:p>
          <a:p>
            <a:pPr marL="342900" indent="-342900" algn="r" rtl="1">
              <a:lnSpc>
                <a:spcPct val="250000"/>
              </a:lnSpc>
              <a:buFont typeface="Wingdings" pitchFamily="2" charset="2"/>
              <a:buChar char="ü"/>
            </a:pPr>
            <a:r>
              <a:rPr lang="ar-SA" sz="2000" b="1" dirty="0" smtClean="0"/>
              <a:t>الطاقة الآلية المطلوبة</a:t>
            </a:r>
          </a:p>
          <a:p>
            <a:pPr marL="342900" indent="-342900" algn="r" rtl="1">
              <a:lnSpc>
                <a:spcPct val="250000"/>
              </a:lnSpc>
              <a:buFont typeface="Wingdings" pitchFamily="2" charset="2"/>
              <a:buChar char="ü"/>
            </a:pPr>
            <a:r>
              <a:rPr lang="ar-SA" sz="2000" b="1" dirty="0" smtClean="0"/>
              <a:t>العمالة</a:t>
            </a:r>
          </a:p>
          <a:p>
            <a:pPr marL="342900" indent="-342900" algn="r" rtl="1">
              <a:lnSpc>
                <a:spcPct val="250000"/>
              </a:lnSpc>
              <a:buFont typeface="Wingdings" pitchFamily="2" charset="2"/>
              <a:buChar char="ü"/>
            </a:pPr>
            <a:r>
              <a:rPr lang="ar-SA" sz="2000" b="1" dirty="0" smtClean="0"/>
              <a:t>المواد</a:t>
            </a:r>
          </a:p>
          <a:p>
            <a:pPr marL="342900" indent="-342900" algn="r" rtl="1">
              <a:lnSpc>
                <a:spcPct val="250000"/>
              </a:lnSpc>
              <a:buFont typeface="Wingdings" pitchFamily="2" charset="2"/>
              <a:buChar char="ü"/>
            </a:pPr>
            <a:r>
              <a:rPr lang="ar-SA" sz="2000" b="1" dirty="0" smtClean="0"/>
              <a:t>التسهيلات الإنتاجية</a:t>
            </a:r>
          </a:p>
        </p:txBody>
      </p:sp>
    </p:spTree>
    <p:extLst>
      <p:ext uri="{BB962C8B-B14F-4D97-AF65-F5344CB8AC3E}">
        <p14:creationId xmlns:p14="http://schemas.microsoft.com/office/powerpoint/2010/main" val="194119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6680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تقديرات التكلفة الاستثمارية للمشروع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447800"/>
            <a:ext cx="7772400" cy="4495800"/>
          </a:xfrm>
        </p:spPr>
        <p:txBody>
          <a:bodyPr>
            <a:noAutofit/>
          </a:bodyPr>
          <a:lstStyle/>
          <a:p>
            <a:pPr algn="r" rtl="1">
              <a:lnSpc>
                <a:spcPct val="25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 تكاليف الإنشاء والتجهيزات.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مصاريف التأسيس.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مصاريف التشغيل للدورة الأولى.</a:t>
            </a:r>
            <a:endParaRPr lang="ar-SA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81059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التنظيم الداخلي للتسهيلات الإنتاجية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dirty="0" smtClean="0"/>
              <a:t> </a:t>
            </a:r>
            <a:r>
              <a:rPr lang="ar-SA" b="1" dirty="0" smtClean="0"/>
              <a:t>خطوط الإنتاج.</a:t>
            </a:r>
          </a:p>
          <a:p>
            <a:pPr>
              <a:lnSpc>
                <a:spcPct val="20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b="1" dirty="0"/>
              <a:t> </a:t>
            </a:r>
            <a:r>
              <a:rPr lang="ar-SA" b="1" dirty="0" smtClean="0"/>
              <a:t>الأقسام الوظيفية.</a:t>
            </a:r>
          </a:p>
          <a:p>
            <a:pPr>
              <a:lnSpc>
                <a:spcPct val="20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b="1" dirty="0"/>
              <a:t> </a:t>
            </a:r>
            <a:r>
              <a:rPr lang="ar-SA" b="1" dirty="0" smtClean="0"/>
              <a:t>أماكن الإنتاج الثابتة.</a:t>
            </a:r>
          </a:p>
          <a:p>
            <a:pPr>
              <a:lnSpc>
                <a:spcPct val="20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b="1" dirty="0"/>
              <a:t> </a:t>
            </a:r>
            <a:r>
              <a:rPr lang="ar-SA" b="1" dirty="0" smtClean="0"/>
              <a:t>نظام المجموعات الآلية.</a:t>
            </a:r>
            <a:endParaRPr lang="ar-SA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831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المعلومات التي لا بد من توافرها قبل القيام بالتحليل الفني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83881248"/>
              </p:ext>
            </p:extLst>
          </p:nvPr>
        </p:nvGraphicFramePr>
        <p:xfrm>
          <a:off x="685800" y="1524000"/>
          <a:ext cx="7848600" cy="4724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المعلومات المطلوبة للقيام بالدراسة الفنية للمشروع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371600"/>
            <a:ext cx="7848600" cy="4876801"/>
          </a:xfrm>
        </p:spPr>
        <p:txBody>
          <a:bodyPr>
            <a:normAutofit/>
          </a:bodyPr>
          <a:lstStyle/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Courier New" pitchFamily="49" charset="0"/>
              <a:buChar char="o"/>
            </a:pPr>
            <a:r>
              <a:rPr lang="ar-SA" sz="3200" b="1" dirty="0" smtClean="0"/>
              <a:t> السوق والطلب والمنتجات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Courier New" pitchFamily="49" charset="0"/>
              <a:buChar char="o"/>
            </a:pPr>
            <a:r>
              <a:rPr lang="ar-SA" sz="3200" b="1" dirty="0" smtClean="0"/>
              <a:t> طرق الإنتاج البديلة والتكنولوجيا الملائمة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Courier New" pitchFamily="49" charset="0"/>
              <a:buChar char="o"/>
            </a:pPr>
            <a:r>
              <a:rPr lang="ar-SA" sz="3200" b="1" dirty="0" smtClean="0"/>
              <a:t> مدخلات الإنتاج المختلفة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Courier New" pitchFamily="49" charset="0"/>
              <a:buChar char="o"/>
            </a:pPr>
            <a:r>
              <a:rPr lang="ar-SA" sz="3200" b="1" dirty="0" smtClean="0"/>
              <a:t> حجم المشروع</a:t>
            </a:r>
            <a:endParaRPr lang="ar-MA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845651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الجوانب التي تؤثر في حجم المشروع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295401"/>
            <a:ext cx="7772870" cy="4495800"/>
          </a:xfrm>
        </p:spPr>
        <p:txBody>
          <a:bodyPr>
            <a:normAutofit fontScale="85000" lnSpcReduction="20000"/>
          </a:bodyPr>
          <a:lstStyle/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dirty="0" smtClean="0"/>
              <a:t> </a:t>
            </a:r>
            <a:r>
              <a:rPr lang="ar-SA" sz="3200" b="1" dirty="0" smtClean="0"/>
              <a:t>حجم السوق.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الأساليب الإنتاجية – ومقدار الاستثمار.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أثر الموقع على تحديد حجم المشروع.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العلاقة بين القدرة على التمويل وحجم المشروع.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3200" b="1" dirty="0"/>
              <a:t> </a:t>
            </a:r>
            <a:r>
              <a:rPr lang="ar-SA" sz="3200" b="1" dirty="0" smtClean="0"/>
              <a:t>العاملة الماهرة واختيار حجم المشروع.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2465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خطوات التحليل الفني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371600"/>
            <a:ext cx="8686800" cy="5105400"/>
          </a:xfrm>
        </p:spPr>
        <p:txBody>
          <a:bodyPr>
            <a:normAutofit/>
          </a:bodyPr>
          <a:lstStyle/>
          <a:p>
            <a:pPr marL="457200" indent="-457200" algn="r" rtl="1">
              <a:lnSpc>
                <a:spcPct val="16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ar-SA" sz="2400" b="1" dirty="0" smtClean="0"/>
              <a:t>تحديد البدائل المتوفرة لإنتاج السلعة.</a:t>
            </a:r>
          </a:p>
          <a:p>
            <a:pPr marL="457200" indent="-457200" algn="r" rtl="1">
              <a:lnSpc>
                <a:spcPct val="16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ar-SA" sz="2400" b="1" dirty="0" smtClean="0"/>
              <a:t>إذا تم اختيار بديل من البدائل يجب معرفة هل تتمشي الآثار الجانبية لكل بديل مع السياسات والأهداف القانونية.</a:t>
            </a:r>
          </a:p>
          <a:p>
            <a:pPr marL="457200" indent="-457200" algn="r" rtl="1">
              <a:lnSpc>
                <a:spcPct val="16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ar-SA" sz="2400" b="1" dirty="0" smtClean="0"/>
              <a:t>من المفضل فحص التقديرات العامة لتكلفة استبعاد تلك البدائل.</a:t>
            </a:r>
          </a:p>
          <a:p>
            <a:pPr marL="457200" indent="-457200" algn="r" rtl="1">
              <a:lnSpc>
                <a:spcPct val="16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ar-SA" sz="2400" b="1" dirty="0" smtClean="0"/>
              <a:t>يتم القيام بالبحوث وإجراء الاختبارات للتأكد من إمكانية تنفيذ المشروع.</a:t>
            </a:r>
          </a:p>
          <a:p>
            <a:pPr marL="457200" indent="-457200" algn="r" rtl="1">
              <a:lnSpc>
                <a:spcPct val="16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ar-SA" sz="2400" b="1" dirty="0" smtClean="0"/>
              <a:t>معرفة ما إذا كانت تقديرات الاستثمار الثابت وتكلفة المصروفات والمصنع متوافرة.</a:t>
            </a:r>
          </a:p>
        </p:txBody>
      </p:sp>
    </p:spTree>
    <p:extLst>
      <p:ext uri="{BB962C8B-B14F-4D97-AF65-F5344CB8AC3E}">
        <p14:creationId xmlns:p14="http://schemas.microsoft.com/office/powerpoint/2010/main" val="417046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457200"/>
            <a:ext cx="7772870" cy="5943600"/>
          </a:xfrm>
        </p:spPr>
        <p:txBody>
          <a:bodyPr>
            <a:normAutofit lnSpcReduction="10000"/>
          </a:bodyPr>
          <a:lstStyle/>
          <a:p>
            <a:pPr marL="0" lvl="0" indent="0" algn="r" rtl="1">
              <a:lnSpc>
                <a:spcPct val="160000"/>
              </a:lnSpc>
              <a:buClr>
                <a:srgbClr val="C00000"/>
              </a:buClr>
              <a:buNone/>
            </a:pPr>
            <a:r>
              <a:rPr lang="ar-SA" sz="2800" b="1" dirty="0">
                <a:solidFill>
                  <a:srgbClr val="C00000"/>
                </a:solidFill>
              </a:rPr>
              <a:t>6</a:t>
            </a:r>
            <a:r>
              <a:rPr lang="ar-SA" sz="2800" b="1" dirty="0" smtClean="0">
                <a:solidFill>
                  <a:srgbClr val="C00000"/>
                </a:solidFill>
              </a:rPr>
              <a:t>. </a:t>
            </a:r>
            <a:r>
              <a:rPr lang="ar-SA" sz="2800" b="1" dirty="0">
                <a:solidFill>
                  <a:prstClr val="black"/>
                </a:solidFill>
              </a:rPr>
              <a:t>تقدير احتياجات المخزون</a:t>
            </a:r>
            <a:r>
              <a:rPr lang="ar-SA" sz="2800" b="1" dirty="0" smtClean="0">
                <a:solidFill>
                  <a:prstClr val="black"/>
                </a:solidFill>
              </a:rPr>
              <a:t>.</a:t>
            </a: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7. </a:t>
            </a:r>
            <a:r>
              <a:rPr lang="ar-SA" sz="2800" b="1" dirty="0" smtClean="0"/>
              <a:t>تحديد جدول الإنتاج.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8. </a:t>
            </a:r>
            <a:r>
              <a:rPr lang="ar-SA" sz="2800" b="1" dirty="0" smtClean="0"/>
              <a:t>اختيار المعدات والأدوات.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9. </a:t>
            </a:r>
            <a:r>
              <a:rPr lang="ar-SA" sz="2800" b="1" dirty="0" smtClean="0"/>
              <a:t>اختيار أساليب ومعدات مناولة المواد.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10. </a:t>
            </a:r>
            <a:r>
              <a:rPr lang="ar-SA" sz="2800" b="1" dirty="0" smtClean="0"/>
              <a:t>تقدير احتياجات عمالة الإنتاج.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11. </a:t>
            </a:r>
            <a:r>
              <a:rPr lang="ar-SA" sz="2800" b="1" dirty="0" smtClean="0"/>
              <a:t>تنظيم الإنتاج.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12. </a:t>
            </a:r>
            <a:r>
              <a:rPr lang="ar-SA" sz="2800" b="1" dirty="0" smtClean="0"/>
              <a:t>تقدير المساحة المطلوبة للإنتاج.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13. </a:t>
            </a:r>
            <a:r>
              <a:rPr lang="ar-SA" sz="2800" b="1" dirty="0" smtClean="0"/>
              <a:t>تقدير المساحة المطلوبة للمكاتب.</a:t>
            </a:r>
          </a:p>
        </p:txBody>
      </p:sp>
    </p:spTree>
    <p:extLst>
      <p:ext uri="{BB962C8B-B14F-4D97-AF65-F5344CB8AC3E}">
        <p14:creationId xmlns:p14="http://schemas.microsoft.com/office/powerpoint/2010/main" val="708275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457200"/>
            <a:ext cx="8305800" cy="5943600"/>
          </a:xfrm>
        </p:spPr>
        <p:txBody>
          <a:bodyPr>
            <a:noAutofit/>
          </a:bodyPr>
          <a:lstStyle/>
          <a:p>
            <a:pPr marL="0" lvl="0" indent="0" algn="r" rtl="1">
              <a:lnSpc>
                <a:spcPct val="150000"/>
              </a:lnSpc>
              <a:buClr>
                <a:prstClr val="black"/>
              </a:buClr>
              <a:buNone/>
            </a:pPr>
            <a:r>
              <a:rPr lang="ar-SA" sz="2800" b="1" dirty="0">
                <a:solidFill>
                  <a:srgbClr val="C00000"/>
                </a:solidFill>
              </a:rPr>
              <a:t>14. </a:t>
            </a:r>
            <a:r>
              <a:rPr lang="ar-SA" sz="2800" b="1" dirty="0">
                <a:solidFill>
                  <a:prstClr val="black"/>
                </a:solidFill>
              </a:rPr>
              <a:t>التصميم المبدئي للتسهيلات المادية.</a:t>
            </a:r>
          </a:p>
          <a:p>
            <a:pPr marL="0" lvl="0" indent="0" algn="r" rtl="1">
              <a:lnSpc>
                <a:spcPct val="150000"/>
              </a:lnSpc>
              <a:buClr>
                <a:prstClr val="black"/>
              </a:buClr>
              <a:buNone/>
            </a:pPr>
            <a:r>
              <a:rPr lang="ar-SA" sz="2800" b="1" dirty="0">
                <a:solidFill>
                  <a:srgbClr val="C00000"/>
                </a:solidFill>
              </a:rPr>
              <a:t>15. </a:t>
            </a:r>
            <a:r>
              <a:rPr lang="ar-SA" sz="2800" b="1" dirty="0">
                <a:solidFill>
                  <a:prstClr val="black"/>
                </a:solidFill>
              </a:rPr>
              <a:t>تحديد احتياجات المباني</a:t>
            </a:r>
            <a:r>
              <a:rPr lang="ar-SA" sz="2800" b="1" dirty="0" smtClean="0">
                <a:solidFill>
                  <a:prstClr val="black"/>
                </a:solidFill>
              </a:rPr>
              <a:t>.</a:t>
            </a: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16. </a:t>
            </a:r>
            <a:r>
              <a:rPr lang="ar-SA" sz="2800" b="1" dirty="0" smtClean="0"/>
              <a:t>اختيار الموقع العام للمشروع.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17. </a:t>
            </a:r>
            <a:r>
              <a:rPr lang="ar-SA" sz="2800" b="1" dirty="0" smtClean="0"/>
              <a:t>الاستئجار أم البناء.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18. </a:t>
            </a:r>
            <a:r>
              <a:rPr lang="ar-SA" sz="2800" b="1" dirty="0" smtClean="0"/>
              <a:t>قرار البناء تتحكم به اعتبارات الحجم والمكان.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19. </a:t>
            </a:r>
            <a:r>
              <a:rPr lang="ar-SA" sz="2800" b="1" dirty="0" smtClean="0"/>
              <a:t>قرار الاستئجار يجب معرفة تكلفة الاستثمار الثابت.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rgbClr val="C00000"/>
                </a:solidFill>
              </a:rPr>
              <a:t>20. </a:t>
            </a:r>
            <a:r>
              <a:rPr lang="ar-SA" sz="2800" b="1" dirty="0" smtClean="0"/>
              <a:t>البدء بالتحليل المالي إذا كانت الدراسة الفنية في صالح المشروع.</a:t>
            </a:r>
          </a:p>
        </p:txBody>
      </p:sp>
    </p:spTree>
    <p:extLst>
      <p:ext uri="{BB962C8B-B14F-4D97-AF65-F5344CB8AC3E}">
        <p14:creationId xmlns:p14="http://schemas.microsoft.com/office/powerpoint/2010/main" val="2428679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اختيار موقع المشروع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60433836"/>
              </p:ext>
            </p:extLst>
          </p:nvPr>
        </p:nvGraphicFramePr>
        <p:xfrm>
          <a:off x="723665" y="1600200"/>
          <a:ext cx="800147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8382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معايير اختيار موقع المشروع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143000"/>
            <a:ext cx="8001470" cy="5410200"/>
          </a:xfrm>
        </p:spPr>
        <p:txBody>
          <a:bodyPr>
            <a:normAutofit fontScale="92500" lnSpcReduction="20000"/>
          </a:bodyPr>
          <a:lstStyle/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 smtClean="0"/>
              <a:t> قرب المشروع من السوق.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سهولة المواصلات.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توافر العمالة.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توافر الطاقة.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التخلص من الفضلات بسهولة.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سهولة متطلبات شراء الأراضي.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الضرائب قليلة.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حجم المجتمع الذي يحتاج الى المشروع.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حالة الصناعة التي تسمح </a:t>
            </a:r>
            <a:r>
              <a:rPr lang="ar-SA" sz="2400" b="1" dirty="0" err="1" smtClean="0"/>
              <a:t>باقامة</a:t>
            </a:r>
            <a:r>
              <a:rPr lang="ar-SA" sz="2400" b="1" dirty="0" smtClean="0"/>
              <a:t> المشروع.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 smtClean="0"/>
              <a:t>امكانية التوسع في المستقبل.</a:t>
            </a:r>
          </a:p>
          <a:p>
            <a:pPr algn="r" rtl="1"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القرب من مصادر المواد الأولية.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2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3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765</TotalTime>
  <Words>501</Words>
  <Application>Microsoft Office PowerPoint</Application>
  <PresentationFormat>On-screen Show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Droplet</vt:lpstr>
      <vt:lpstr>1_Droplet</vt:lpstr>
      <vt:lpstr>2_Droplet</vt:lpstr>
      <vt:lpstr>3_Droplet</vt:lpstr>
      <vt:lpstr>Office Theme</vt:lpstr>
      <vt:lpstr>الدراسة الفنية</vt:lpstr>
      <vt:lpstr>المعلومات التي لا بد من توافرها قبل القيام بالتحليل الفني</vt:lpstr>
      <vt:lpstr>المعلومات المطلوبة للقيام بالدراسة الفنية للمشروع</vt:lpstr>
      <vt:lpstr>الجوانب التي تؤثر في حجم المشروع</vt:lpstr>
      <vt:lpstr>خطوات التحليل الفني</vt:lpstr>
      <vt:lpstr>PowerPoint Presentation</vt:lpstr>
      <vt:lpstr>PowerPoint Presentation</vt:lpstr>
      <vt:lpstr>اختيار موقع المشروع</vt:lpstr>
      <vt:lpstr>معايير اختيار موقع المشروع</vt:lpstr>
      <vt:lpstr>خطوات اختيار موقع مناسب لمشروعك</vt:lpstr>
      <vt:lpstr>تخطيط الطاقة الإنتاجية</vt:lpstr>
      <vt:lpstr>ثانياً: تخطيط التسهيلات الإنتاجية</vt:lpstr>
      <vt:lpstr>تقديرات التكلفة الاستثمارية للمشروع</vt:lpstr>
      <vt:lpstr>التنظيم الداخلي للتسهيلات الإنتاجية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51</cp:revision>
  <dcterms:created xsi:type="dcterms:W3CDTF">2006-08-16T00:00:00Z</dcterms:created>
  <dcterms:modified xsi:type="dcterms:W3CDTF">2021-04-24T14:53:10Z</dcterms:modified>
</cp:coreProperties>
</file>