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 id="2147483882" r:id="rId2"/>
    <p:sldMasterId id="2147483900" r:id="rId3"/>
    <p:sldMasterId id="2147483918" r:id="rId4"/>
    <p:sldMasterId id="2147483996" r:id="rId5"/>
  </p:sldMasterIdLst>
  <p:notesMasterIdLst>
    <p:notesMasterId r:id="rId35"/>
  </p:notesMasterIdLst>
  <p:sldIdLst>
    <p:sldId id="256" r:id="rId6"/>
    <p:sldId id="280" r:id="rId7"/>
    <p:sldId id="258" r:id="rId8"/>
    <p:sldId id="259" r:id="rId9"/>
    <p:sldId id="282" r:id="rId10"/>
    <p:sldId id="290" r:id="rId11"/>
    <p:sldId id="283" r:id="rId12"/>
    <p:sldId id="284" r:id="rId13"/>
    <p:sldId id="285" r:id="rId14"/>
    <p:sldId id="294" r:id="rId15"/>
    <p:sldId id="286" r:id="rId16"/>
    <p:sldId id="291" r:id="rId17"/>
    <p:sldId id="260" r:id="rId18"/>
    <p:sldId id="292" r:id="rId19"/>
    <p:sldId id="293" r:id="rId20"/>
    <p:sldId id="295" r:id="rId21"/>
    <p:sldId id="297" r:id="rId22"/>
    <p:sldId id="261" r:id="rId23"/>
    <p:sldId id="298" r:id="rId24"/>
    <p:sldId id="299" r:id="rId25"/>
    <p:sldId id="268" r:id="rId26"/>
    <p:sldId id="287" r:id="rId27"/>
    <p:sldId id="300" r:id="rId28"/>
    <p:sldId id="288" r:id="rId29"/>
    <p:sldId id="301" r:id="rId30"/>
    <p:sldId id="302" r:id="rId31"/>
    <p:sldId id="303" r:id="rId32"/>
    <p:sldId id="304" r:id="rId33"/>
    <p:sldId id="25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0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0471F8-ACD2-48A0-AC18-316C022A7B30}" type="doc">
      <dgm:prSet loTypeId="urn:microsoft.com/office/officeart/2005/8/layout/venn1" loCatId="relationship" qsTypeId="urn:microsoft.com/office/officeart/2005/8/quickstyle/3d1" qsCatId="3D" csTypeId="urn:microsoft.com/office/officeart/2005/8/colors/colorful1" csCatId="colorful" phldr="1"/>
      <dgm:spPr/>
      <dgm:t>
        <a:bodyPr/>
        <a:lstStyle/>
        <a:p>
          <a:pPr rtl="1"/>
          <a:endParaRPr lang="ar-SA"/>
        </a:p>
      </dgm:t>
    </dgm:pt>
    <dgm:pt modelId="{FA48280C-1488-48D1-9E6D-89DCFD136423}">
      <dgm:prSet custT="1"/>
      <dgm:spPr/>
      <dgm:t>
        <a:bodyPr/>
        <a:lstStyle/>
        <a:p>
          <a:pPr rtl="1"/>
          <a:r>
            <a:rPr lang="ar-SA" sz="2400" b="1" baseline="0" dirty="0" smtClean="0"/>
            <a:t>المنشأة الفردية</a:t>
          </a:r>
          <a:endParaRPr lang="ar-SA" sz="2400" dirty="0"/>
        </a:p>
      </dgm:t>
    </dgm:pt>
    <dgm:pt modelId="{DCBE4C0E-B679-495C-94B9-82597C264CF3}" type="parTrans" cxnId="{DFF87F75-2740-4A01-9027-25A58BB41FF4}">
      <dgm:prSet/>
      <dgm:spPr/>
      <dgm:t>
        <a:bodyPr/>
        <a:lstStyle/>
        <a:p>
          <a:pPr rtl="1"/>
          <a:endParaRPr lang="ar-SA"/>
        </a:p>
      </dgm:t>
    </dgm:pt>
    <dgm:pt modelId="{20F27165-80E8-4B4D-916A-E744357D06DC}" type="sibTrans" cxnId="{DFF87F75-2740-4A01-9027-25A58BB41FF4}">
      <dgm:prSet/>
      <dgm:spPr/>
      <dgm:t>
        <a:bodyPr/>
        <a:lstStyle/>
        <a:p>
          <a:pPr rtl="1"/>
          <a:endParaRPr lang="ar-SA"/>
        </a:p>
      </dgm:t>
    </dgm:pt>
    <dgm:pt modelId="{6A97BC16-E438-4CA9-BCAE-5E58D4C632D7}">
      <dgm:prSet custT="1"/>
      <dgm:spPr/>
      <dgm:t>
        <a:bodyPr/>
        <a:lstStyle/>
        <a:p>
          <a:pPr rtl="1"/>
          <a:r>
            <a:rPr lang="ar-SA" sz="2400" b="1" baseline="0" dirty="0" smtClean="0"/>
            <a:t>شركة التضامن</a:t>
          </a:r>
          <a:endParaRPr lang="ar-SA" sz="2400" dirty="0"/>
        </a:p>
      </dgm:t>
    </dgm:pt>
    <dgm:pt modelId="{17A0A822-E54B-47E8-BBBF-E65498D4AB37}" type="parTrans" cxnId="{EAB5B411-1B57-4925-BC48-2FAFC6215125}">
      <dgm:prSet/>
      <dgm:spPr/>
      <dgm:t>
        <a:bodyPr/>
        <a:lstStyle/>
        <a:p>
          <a:pPr rtl="1"/>
          <a:endParaRPr lang="ar-SA"/>
        </a:p>
      </dgm:t>
    </dgm:pt>
    <dgm:pt modelId="{2A6C8126-D26F-4DC5-823C-8480362266A8}" type="sibTrans" cxnId="{EAB5B411-1B57-4925-BC48-2FAFC6215125}">
      <dgm:prSet/>
      <dgm:spPr/>
      <dgm:t>
        <a:bodyPr/>
        <a:lstStyle/>
        <a:p>
          <a:pPr rtl="1"/>
          <a:endParaRPr lang="ar-SA"/>
        </a:p>
      </dgm:t>
    </dgm:pt>
    <dgm:pt modelId="{95B40D92-33DA-458B-A987-31FF308BA684}">
      <dgm:prSet custT="1"/>
      <dgm:spPr/>
      <dgm:t>
        <a:bodyPr/>
        <a:lstStyle/>
        <a:p>
          <a:pPr rtl="1"/>
          <a:r>
            <a:rPr lang="ar-SA" sz="2400" b="1" baseline="0" dirty="0" smtClean="0"/>
            <a:t>شركة التوصية البسيطة</a:t>
          </a:r>
          <a:endParaRPr lang="ar-SA" sz="2400" dirty="0"/>
        </a:p>
      </dgm:t>
    </dgm:pt>
    <dgm:pt modelId="{1F0AF49D-07E2-48F0-BFF7-2CE306863867}" type="parTrans" cxnId="{385FDE61-F30C-4C00-87D1-86C54FDFDECD}">
      <dgm:prSet/>
      <dgm:spPr/>
      <dgm:t>
        <a:bodyPr/>
        <a:lstStyle/>
        <a:p>
          <a:pPr rtl="1"/>
          <a:endParaRPr lang="ar-SA"/>
        </a:p>
      </dgm:t>
    </dgm:pt>
    <dgm:pt modelId="{58A76F4C-DE24-4C00-BCD7-49936E3ECB0F}" type="sibTrans" cxnId="{385FDE61-F30C-4C00-87D1-86C54FDFDECD}">
      <dgm:prSet/>
      <dgm:spPr/>
      <dgm:t>
        <a:bodyPr/>
        <a:lstStyle/>
        <a:p>
          <a:pPr rtl="1"/>
          <a:endParaRPr lang="ar-SA"/>
        </a:p>
      </dgm:t>
    </dgm:pt>
    <dgm:pt modelId="{333C1AD3-0963-4B85-97B9-BDC9EE79BA4F}">
      <dgm:prSet custT="1"/>
      <dgm:spPr/>
      <dgm:t>
        <a:bodyPr/>
        <a:lstStyle/>
        <a:p>
          <a:pPr rtl="1"/>
          <a:r>
            <a:rPr lang="ar-SA" sz="2400" b="1" baseline="0" dirty="0" smtClean="0"/>
            <a:t>شركة التوصية بالأسهم</a:t>
          </a:r>
          <a:endParaRPr lang="ar-SA" sz="2400" dirty="0"/>
        </a:p>
      </dgm:t>
    </dgm:pt>
    <dgm:pt modelId="{FC9911CE-1765-4516-ABB8-7FA976052FBE}" type="parTrans" cxnId="{3A1DC5E7-9029-42AB-A8AC-491C028E3CB0}">
      <dgm:prSet/>
      <dgm:spPr/>
      <dgm:t>
        <a:bodyPr/>
        <a:lstStyle/>
        <a:p>
          <a:pPr rtl="1"/>
          <a:endParaRPr lang="ar-SA"/>
        </a:p>
      </dgm:t>
    </dgm:pt>
    <dgm:pt modelId="{610FBA0C-CD5E-42D2-B3F5-A71907B1582A}" type="sibTrans" cxnId="{3A1DC5E7-9029-42AB-A8AC-491C028E3CB0}">
      <dgm:prSet/>
      <dgm:spPr/>
      <dgm:t>
        <a:bodyPr/>
        <a:lstStyle/>
        <a:p>
          <a:pPr rtl="1"/>
          <a:endParaRPr lang="ar-SA"/>
        </a:p>
      </dgm:t>
    </dgm:pt>
    <dgm:pt modelId="{1FD1FEF1-C775-4E35-920D-5B60123EB6EC}">
      <dgm:prSet custT="1"/>
      <dgm:spPr/>
      <dgm:t>
        <a:bodyPr/>
        <a:lstStyle/>
        <a:p>
          <a:pPr rtl="1"/>
          <a:r>
            <a:rPr lang="ar-SA" sz="2400" b="1" baseline="0" dirty="0" smtClean="0"/>
            <a:t>شركة المحاصة</a:t>
          </a:r>
          <a:endParaRPr lang="ar-SA" sz="2400" dirty="0"/>
        </a:p>
      </dgm:t>
    </dgm:pt>
    <dgm:pt modelId="{1CC05279-06C4-414A-8656-F73F3D96C367}" type="parTrans" cxnId="{C30E201D-89BE-48E1-8049-6CA785A693E1}">
      <dgm:prSet/>
      <dgm:spPr/>
      <dgm:t>
        <a:bodyPr/>
        <a:lstStyle/>
        <a:p>
          <a:pPr rtl="1"/>
          <a:endParaRPr lang="ar-SA"/>
        </a:p>
      </dgm:t>
    </dgm:pt>
    <dgm:pt modelId="{9B337C00-D901-4DF8-B847-8987E13E1E6E}" type="sibTrans" cxnId="{C30E201D-89BE-48E1-8049-6CA785A693E1}">
      <dgm:prSet/>
      <dgm:spPr/>
      <dgm:t>
        <a:bodyPr/>
        <a:lstStyle/>
        <a:p>
          <a:pPr rtl="1"/>
          <a:endParaRPr lang="ar-SA"/>
        </a:p>
      </dgm:t>
    </dgm:pt>
    <dgm:pt modelId="{54D09056-ADFA-4B6C-BF3A-DFB9684C989E}">
      <dgm:prSet custT="1"/>
      <dgm:spPr/>
      <dgm:t>
        <a:bodyPr/>
        <a:lstStyle/>
        <a:p>
          <a:pPr rtl="1"/>
          <a:r>
            <a:rPr lang="ar-SA" sz="2400" b="1" baseline="0" dirty="0" smtClean="0"/>
            <a:t>شركة المساهمة</a:t>
          </a:r>
          <a:endParaRPr lang="ar-SA" sz="2400" dirty="0"/>
        </a:p>
      </dgm:t>
    </dgm:pt>
    <dgm:pt modelId="{0A0F816A-B30C-4F03-A540-399C85CB577B}" type="parTrans" cxnId="{1F2D7639-3F6F-467E-81DE-C6A295A1E846}">
      <dgm:prSet/>
      <dgm:spPr/>
      <dgm:t>
        <a:bodyPr/>
        <a:lstStyle/>
        <a:p>
          <a:pPr rtl="1"/>
          <a:endParaRPr lang="ar-SA"/>
        </a:p>
      </dgm:t>
    </dgm:pt>
    <dgm:pt modelId="{2EEFF790-8721-461F-AD06-62BEBCF9C8B7}" type="sibTrans" cxnId="{1F2D7639-3F6F-467E-81DE-C6A295A1E846}">
      <dgm:prSet/>
      <dgm:spPr/>
      <dgm:t>
        <a:bodyPr/>
        <a:lstStyle/>
        <a:p>
          <a:pPr rtl="1"/>
          <a:endParaRPr lang="ar-SA"/>
        </a:p>
      </dgm:t>
    </dgm:pt>
    <dgm:pt modelId="{4710C0D3-9004-4359-96B7-89BB8EB5C40A}" type="pres">
      <dgm:prSet presAssocID="{BE0471F8-ACD2-48A0-AC18-316C022A7B30}" presName="compositeShape" presStyleCnt="0">
        <dgm:presLayoutVars>
          <dgm:chMax val="7"/>
          <dgm:dir/>
          <dgm:resizeHandles val="exact"/>
        </dgm:presLayoutVars>
      </dgm:prSet>
      <dgm:spPr/>
      <dgm:t>
        <a:bodyPr/>
        <a:lstStyle/>
        <a:p>
          <a:pPr rtl="1"/>
          <a:endParaRPr lang="ar-SA"/>
        </a:p>
      </dgm:t>
    </dgm:pt>
    <dgm:pt modelId="{A80CD8BD-7AB7-46B8-99D6-4E593B5F1D89}" type="pres">
      <dgm:prSet presAssocID="{FA48280C-1488-48D1-9E6D-89DCFD136423}" presName="circ1" presStyleLbl="vennNode1" presStyleIdx="0" presStyleCnt="6"/>
      <dgm:spPr/>
    </dgm:pt>
    <dgm:pt modelId="{9549CF8D-35F8-4C03-9EE8-470A23A28FC1}" type="pres">
      <dgm:prSet presAssocID="{FA48280C-1488-48D1-9E6D-89DCFD136423}" presName="circ1Tx" presStyleLbl="revTx" presStyleIdx="0" presStyleCnt="0" custScaleX="140659" custLinFactNeighborX="10444" custLinFactNeighborY="1774">
        <dgm:presLayoutVars>
          <dgm:chMax val="0"/>
          <dgm:chPref val="0"/>
          <dgm:bulletEnabled val="1"/>
        </dgm:presLayoutVars>
      </dgm:prSet>
      <dgm:spPr/>
      <dgm:t>
        <a:bodyPr/>
        <a:lstStyle/>
        <a:p>
          <a:pPr rtl="1"/>
          <a:endParaRPr lang="ar-SA"/>
        </a:p>
      </dgm:t>
    </dgm:pt>
    <dgm:pt modelId="{67C61E64-9278-4343-A94F-DC41F8B28C13}" type="pres">
      <dgm:prSet presAssocID="{6A97BC16-E438-4CA9-BCAE-5E58D4C632D7}" presName="circ2" presStyleLbl="vennNode1" presStyleIdx="1" presStyleCnt="6"/>
      <dgm:spPr/>
    </dgm:pt>
    <dgm:pt modelId="{F9C30CAB-ED46-44DE-B453-E15C69C065F9}" type="pres">
      <dgm:prSet presAssocID="{6A97BC16-E438-4CA9-BCAE-5E58D4C632D7}" presName="circ2Tx" presStyleLbl="revTx" presStyleIdx="0" presStyleCnt="0" custScaleX="140659" custLinFactNeighborX="11046" custLinFactNeighborY="1613">
        <dgm:presLayoutVars>
          <dgm:chMax val="0"/>
          <dgm:chPref val="0"/>
          <dgm:bulletEnabled val="1"/>
        </dgm:presLayoutVars>
      </dgm:prSet>
      <dgm:spPr/>
      <dgm:t>
        <a:bodyPr/>
        <a:lstStyle/>
        <a:p>
          <a:pPr rtl="1"/>
          <a:endParaRPr lang="ar-SA"/>
        </a:p>
      </dgm:t>
    </dgm:pt>
    <dgm:pt modelId="{DF0CBCE3-E1DC-494B-9C87-F93138ABD5D3}" type="pres">
      <dgm:prSet presAssocID="{95B40D92-33DA-458B-A987-31FF308BA684}" presName="circ3" presStyleLbl="vennNode1" presStyleIdx="2" presStyleCnt="6"/>
      <dgm:spPr/>
    </dgm:pt>
    <dgm:pt modelId="{2034AC91-FA6C-4156-95B4-CB0FCBBBF865}" type="pres">
      <dgm:prSet presAssocID="{95B40D92-33DA-458B-A987-31FF308BA684}" presName="circ3Tx" presStyleLbl="revTx" presStyleIdx="0" presStyleCnt="0" custScaleX="140659" custLinFactNeighborX="24332" custLinFactNeighborY="-961">
        <dgm:presLayoutVars>
          <dgm:chMax val="0"/>
          <dgm:chPref val="0"/>
          <dgm:bulletEnabled val="1"/>
        </dgm:presLayoutVars>
      </dgm:prSet>
      <dgm:spPr/>
      <dgm:t>
        <a:bodyPr/>
        <a:lstStyle/>
        <a:p>
          <a:pPr rtl="1"/>
          <a:endParaRPr lang="ar-SA"/>
        </a:p>
      </dgm:t>
    </dgm:pt>
    <dgm:pt modelId="{E64742B9-493A-4D51-9459-3F9CF56E8498}" type="pres">
      <dgm:prSet presAssocID="{333C1AD3-0963-4B85-97B9-BDC9EE79BA4F}" presName="circ4" presStyleLbl="vennNode1" presStyleIdx="3" presStyleCnt="6"/>
      <dgm:spPr/>
    </dgm:pt>
    <dgm:pt modelId="{237F79EB-006F-45D1-8B92-3FD0DE306457}" type="pres">
      <dgm:prSet presAssocID="{333C1AD3-0963-4B85-97B9-BDC9EE79BA4F}" presName="circ4Tx" presStyleLbl="revTx" presStyleIdx="0" presStyleCnt="0" custScaleX="140659" custLinFactNeighborX="10444" custLinFactNeighborY="1650">
        <dgm:presLayoutVars>
          <dgm:chMax val="0"/>
          <dgm:chPref val="0"/>
          <dgm:bulletEnabled val="1"/>
        </dgm:presLayoutVars>
      </dgm:prSet>
      <dgm:spPr/>
      <dgm:t>
        <a:bodyPr/>
        <a:lstStyle/>
        <a:p>
          <a:pPr rtl="1"/>
          <a:endParaRPr lang="ar-SA"/>
        </a:p>
      </dgm:t>
    </dgm:pt>
    <dgm:pt modelId="{FE36CAF6-F4D2-4D99-BE45-BB83DCB5C408}" type="pres">
      <dgm:prSet presAssocID="{1FD1FEF1-C775-4E35-920D-5B60123EB6EC}" presName="circ5" presStyleLbl="vennNode1" presStyleIdx="4" presStyleCnt="6"/>
      <dgm:spPr/>
    </dgm:pt>
    <dgm:pt modelId="{49BF8A1D-1907-42E9-8F1C-8A1F9818A227}" type="pres">
      <dgm:prSet presAssocID="{1FD1FEF1-C775-4E35-920D-5B60123EB6EC}" presName="circ5Tx" presStyleLbl="revTx" presStyleIdx="0" presStyleCnt="0">
        <dgm:presLayoutVars>
          <dgm:chMax val="0"/>
          <dgm:chPref val="0"/>
          <dgm:bulletEnabled val="1"/>
        </dgm:presLayoutVars>
      </dgm:prSet>
      <dgm:spPr/>
      <dgm:t>
        <a:bodyPr/>
        <a:lstStyle/>
        <a:p>
          <a:pPr rtl="1"/>
          <a:endParaRPr lang="ar-SA"/>
        </a:p>
      </dgm:t>
    </dgm:pt>
    <dgm:pt modelId="{BD262EDC-310D-44C6-AF97-01B199CFC97F}" type="pres">
      <dgm:prSet presAssocID="{54D09056-ADFA-4B6C-BF3A-DFB9684C989E}" presName="circ6" presStyleLbl="vennNode1" presStyleIdx="5" presStyleCnt="6"/>
      <dgm:spPr/>
    </dgm:pt>
    <dgm:pt modelId="{1AE66D9C-29E3-41EB-A2F8-0E773F53F537}" type="pres">
      <dgm:prSet presAssocID="{54D09056-ADFA-4B6C-BF3A-DFB9684C989E}" presName="circ6Tx" presStyleLbl="revTx" presStyleIdx="0" presStyleCnt="0">
        <dgm:presLayoutVars>
          <dgm:chMax val="0"/>
          <dgm:chPref val="0"/>
          <dgm:bulletEnabled val="1"/>
        </dgm:presLayoutVars>
      </dgm:prSet>
      <dgm:spPr/>
      <dgm:t>
        <a:bodyPr/>
        <a:lstStyle/>
        <a:p>
          <a:pPr rtl="1"/>
          <a:endParaRPr lang="ar-SA"/>
        </a:p>
      </dgm:t>
    </dgm:pt>
  </dgm:ptLst>
  <dgm:cxnLst>
    <dgm:cxn modelId="{385FDE61-F30C-4C00-87D1-86C54FDFDECD}" srcId="{BE0471F8-ACD2-48A0-AC18-316C022A7B30}" destId="{95B40D92-33DA-458B-A987-31FF308BA684}" srcOrd="2" destOrd="0" parTransId="{1F0AF49D-07E2-48F0-BFF7-2CE306863867}" sibTransId="{58A76F4C-DE24-4C00-BCD7-49936E3ECB0F}"/>
    <dgm:cxn modelId="{BEE7BF64-D40D-422A-B887-7911C536A8BF}" type="presOf" srcId="{FA48280C-1488-48D1-9E6D-89DCFD136423}" destId="{9549CF8D-35F8-4C03-9EE8-470A23A28FC1}" srcOrd="0" destOrd="0" presId="urn:microsoft.com/office/officeart/2005/8/layout/venn1"/>
    <dgm:cxn modelId="{73EAC27A-C002-48B8-9D35-B6CA914D421F}" type="presOf" srcId="{6A97BC16-E438-4CA9-BCAE-5E58D4C632D7}" destId="{F9C30CAB-ED46-44DE-B453-E15C69C065F9}" srcOrd="0" destOrd="0" presId="urn:microsoft.com/office/officeart/2005/8/layout/venn1"/>
    <dgm:cxn modelId="{C30E201D-89BE-48E1-8049-6CA785A693E1}" srcId="{BE0471F8-ACD2-48A0-AC18-316C022A7B30}" destId="{1FD1FEF1-C775-4E35-920D-5B60123EB6EC}" srcOrd="4" destOrd="0" parTransId="{1CC05279-06C4-414A-8656-F73F3D96C367}" sibTransId="{9B337C00-D901-4DF8-B847-8987E13E1E6E}"/>
    <dgm:cxn modelId="{DFF87F75-2740-4A01-9027-25A58BB41FF4}" srcId="{BE0471F8-ACD2-48A0-AC18-316C022A7B30}" destId="{FA48280C-1488-48D1-9E6D-89DCFD136423}" srcOrd="0" destOrd="0" parTransId="{DCBE4C0E-B679-495C-94B9-82597C264CF3}" sibTransId="{20F27165-80E8-4B4D-916A-E744357D06DC}"/>
    <dgm:cxn modelId="{1F2D7639-3F6F-467E-81DE-C6A295A1E846}" srcId="{BE0471F8-ACD2-48A0-AC18-316C022A7B30}" destId="{54D09056-ADFA-4B6C-BF3A-DFB9684C989E}" srcOrd="5" destOrd="0" parTransId="{0A0F816A-B30C-4F03-A540-399C85CB577B}" sibTransId="{2EEFF790-8721-461F-AD06-62BEBCF9C8B7}"/>
    <dgm:cxn modelId="{3A1DC5E7-9029-42AB-A8AC-491C028E3CB0}" srcId="{BE0471F8-ACD2-48A0-AC18-316C022A7B30}" destId="{333C1AD3-0963-4B85-97B9-BDC9EE79BA4F}" srcOrd="3" destOrd="0" parTransId="{FC9911CE-1765-4516-ABB8-7FA976052FBE}" sibTransId="{610FBA0C-CD5E-42D2-B3F5-A71907B1582A}"/>
    <dgm:cxn modelId="{247DEB84-C88F-4DB0-AE21-074615C4061F}" type="presOf" srcId="{1FD1FEF1-C775-4E35-920D-5B60123EB6EC}" destId="{49BF8A1D-1907-42E9-8F1C-8A1F9818A227}" srcOrd="0" destOrd="0" presId="urn:microsoft.com/office/officeart/2005/8/layout/venn1"/>
    <dgm:cxn modelId="{09C89C7B-D37B-4A85-8235-5C40F512754D}" type="presOf" srcId="{BE0471F8-ACD2-48A0-AC18-316C022A7B30}" destId="{4710C0D3-9004-4359-96B7-89BB8EB5C40A}" srcOrd="0" destOrd="0" presId="urn:microsoft.com/office/officeart/2005/8/layout/venn1"/>
    <dgm:cxn modelId="{62DA9597-9F03-45C4-8CD3-CACDD15842AD}" type="presOf" srcId="{54D09056-ADFA-4B6C-BF3A-DFB9684C989E}" destId="{1AE66D9C-29E3-41EB-A2F8-0E773F53F537}" srcOrd="0" destOrd="0" presId="urn:microsoft.com/office/officeart/2005/8/layout/venn1"/>
    <dgm:cxn modelId="{520F5612-73FA-4D64-B8CB-416BE2E000C0}" type="presOf" srcId="{333C1AD3-0963-4B85-97B9-BDC9EE79BA4F}" destId="{237F79EB-006F-45D1-8B92-3FD0DE306457}" srcOrd="0" destOrd="0" presId="urn:microsoft.com/office/officeart/2005/8/layout/venn1"/>
    <dgm:cxn modelId="{EAB5B411-1B57-4925-BC48-2FAFC6215125}" srcId="{BE0471F8-ACD2-48A0-AC18-316C022A7B30}" destId="{6A97BC16-E438-4CA9-BCAE-5E58D4C632D7}" srcOrd="1" destOrd="0" parTransId="{17A0A822-E54B-47E8-BBBF-E65498D4AB37}" sibTransId="{2A6C8126-D26F-4DC5-823C-8480362266A8}"/>
    <dgm:cxn modelId="{DAAC94FC-0D68-49E8-A93E-F743CB2C0B66}" type="presOf" srcId="{95B40D92-33DA-458B-A987-31FF308BA684}" destId="{2034AC91-FA6C-4156-95B4-CB0FCBBBF865}" srcOrd="0" destOrd="0" presId="urn:microsoft.com/office/officeart/2005/8/layout/venn1"/>
    <dgm:cxn modelId="{D9DD8983-70DF-4057-8556-0C165B847AD6}" type="presParOf" srcId="{4710C0D3-9004-4359-96B7-89BB8EB5C40A}" destId="{A80CD8BD-7AB7-46B8-99D6-4E593B5F1D89}" srcOrd="0" destOrd="0" presId="urn:microsoft.com/office/officeart/2005/8/layout/venn1"/>
    <dgm:cxn modelId="{9F6375E8-F8D9-4D46-9A97-DDA1A201D2F6}" type="presParOf" srcId="{4710C0D3-9004-4359-96B7-89BB8EB5C40A}" destId="{9549CF8D-35F8-4C03-9EE8-470A23A28FC1}" srcOrd="1" destOrd="0" presId="urn:microsoft.com/office/officeart/2005/8/layout/venn1"/>
    <dgm:cxn modelId="{5A04E0EC-12B4-4970-B7EC-C03B75D1438F}" type="presParOf" srcId="{4710C0D3-9004-4359-96B7-89BB8EB5C40A}" destId="{67C61E64-9278-4343-A94F-DC41F8B28C13}" srcOrd="2" destOrd="0" presId="urn:microsoft.com/office/officeart/2005/8/layout/venn1"/>
    <dgm:cxn modelId="{57A7E639-864C-482A-B66D-533AAC8302BF}" type="presParOf" srcId="{4710C0D3-9004-4359-96B7-89BB8EB5C40A}" destId="{F9C30CAB-ED46-44DE-B453-E15C69C065F9}" srcOrd="3" destOrd="0" presId="urn:microsoft.com/office/officeart/2005/8/layout/venn1"/>
    <dgm:cxn modelId="{38F56995-BF56-4087-B4DD-36EA03C09E6B}" type="presParOf" srcId="{4710C0D3-9004-4359-96B7-89BB8EB5C40A}" destId="{DF0CBCE3-E1DC-494B-9C87-F93138ABD5D3}" srcOrd="4" destOrd="0" presId="urn:microsoft.com/office/officeart/2005/8/layout/venn1"/>
    <dgm:cxn modelId="{D39E5C28-1C2A-443E-B038-7007E4BC6072}" type="presParOf" srcId="{4710C0D3-9004-4359-96B7-89BB8EB5C40A}" destId="{2034AC91-FA6C-4156-95B4-CB0FCBBBF865}" srcOrd="5" destOrd="0" presId="urn:microsoft.com/office/officeart/2005/8/layout/venn1"/>
    <dgm:cxn modelId="{B57CB2CF-7F65-487A-A263-34468A7BE8B0}" type="presParOf" srcId="{4710C0D3-9004-4359-96B7-89BB8EB5C40A}" destId="{E64742B9-493A-4D51-9459-3F9CF56E8498}" srcOrd="6" destOrd="0" presId="urn:microsoft.com/office/officeart/2005/8/layout/venn1"/>
    <dgm:cxn modelId="{48B32A2D-E825-4921-A818-A07BDAC119AA}" type="presParOf" srcId="{4710C0D3-9004-4359-96B7-89BB8EB5C40A}" destId="{237F79EB-006F-45D1-8B92-3FD0DE306457}" srcOrd="7" destOrd="0" presId="urn:microsoft.com/office/officeart/2005/8/layout/venn1"/>
    <dgm:cxn modelId="{94A5191D-0588-4D80-91A5-FB651B391FF0}" type="presParOf" srcId="{4710C0D3-9004-4359-96B7-89BB8EB5C40A}" destId="{FE36CAF6-F4D2-4D99-BE45-BB83DCB5C408}" srcOrd="8" destOrd="0" presId="urn:microsoft.com/office/officeart/2005/8/layout/venn1"/>
    <dgm:cxn modelId="{7D17860B-447A-4F63-89D7-B0BC47004E79}" type="presParOf" srcId="{4710C0D3-9004-4359-96B7-89BB8EB5C40A}" destId="{49BF8A1D-1907-42E9-8F1C-8A1F9818A227}" srcOrd="9" destOrd="0" presId="urn:microsoft.com/office/officeart/2005/8/layout/venn1"/>
    <dgm:cxn modelId="{C5D8AAC3-304E-433C-ACC0-214E4BFC916A}" type="presParOf" srcId="{4710C0D3-9004-4359-96B7-89BB8EB5C40A}" destId="{BD262EDC-310D-44C6-AF97-01B199CFC97F}" srcOrd="10" destOrd="0" presId="urn:microsoft.com/office/officeart/2005/8/layout/venn1"/>
    <dgm:cxn modelId="{A7807453-0F23-4D4B-90C0-2C752DD2BA77}" type="presParOf" srcId="{4710C0D3-9004-4359-96B7-89BB8EB5C40A}" destId="{1AE66D9C-29E3-41EB-A2F8-0E773F53F537}"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CD8BD-7AB7-46B8-99D6-4E593B5F1D89}">
      <dsp:nvSpPr>
        <dsp:cNvPr id="0" name=""/>
        <dsp:cNvSpPr/>
      </dsp:nvSpPr>
      <dsp:spPr>
        <a:xfrm>
          <a:off x="3096794" y="1087556"/>
          <a:ext cx="1457004" cy="1457004"/>
        </a:xfrm>
        <a:prstGeom prst="ellipse">
          <a:avLst/>
        </a:prstGeom>
        <a:solidFill>
          <a:schemeClr val="accent2">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9549CF8D-35F8-4C03-9EE8-470A23A28FC1}">
      <dsp:nvSpPr>
        <dsp:cNvPr id="0" name=""/>
        <dsp:cNvSpPr/>
      </dsp:nvSpPr>
      <dsp:spPr>
        <a:xfrm>
          <a:off x="2734628" y="17600"/>
          <a:ext cx="2561760" cy="99212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baseline="0" dirty="0" smtClean="0"/>
            <a:t>المنشأة الفردية</a:t>
          </a:r>
          <a:endParaRPr lang="ar-SA" sz="2400" kern="1200" dirty="0"/>
        </a:p>
      </dsp:txBody>
      <dsp:txXfrm>
        <a:off x="2734628" y="17600"/>
        <a:ext cx="2561760" cy="992124"/>
      </dsp:txXfrm>
    </dsp:sp>
    <dsp:sp modelId="{67C61E64-9278-4343-A94F-DC41F8B28C13}">
      <dsp:nvSpPr>
        <dsp:cNvPr id="0" name=""/>
        <dsp:cNvSpPr/>
      </dsp:nvSpPr>
      <dsp:spPr>
        <a:xfrm>
          <a:off x="3569714" y="1360627"/>
          <a:ext cx="1457004" cy="1457004"/>
        </a:xfrm>
        <a:prstGeom prst="ellipse">
          <a:avLst/>
        </a:prstGeom>
        <a:solidFill>
          <a:schemeClr val="accent3">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F9C30CAB-ED46-44DE-B453-E15C69C065F9}">
      <dsp:nvSpPr>
        <dsp:cNvPr id="0" name=""/>
        <dsp:cNvSpPr/>
      </dsp:nvSpPr>
      <dsp:spPr>
        <a:xfrm>
          <a:off x="4974552" y="962407"/>
          <a:ext cx="2427695" cy="108661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baseline="0" dirty="0" smtClean="0"/>
            <a:t>شركة التضامن</a:t>
          </a:r>
          <a:endParaRPr lang="ar-SA" sz="2400" kern="1200" dirty="0"/>
        </a:p>
      </dsp:txBody>
      <dsp:txXfrm>
        <a:off x="4974552" y="962407"/>
        <a:ext cx="2427695" cy="1086611"/>
      </dsp:txXfrm>
    </dsp:sp>
    <dsp:sp modelId="{DF0CBCE3-E1DC-494B-9C87-F93138ABD5D3}">
      <dsp:nvSpPr>
        <dsp:cNvPr id="0" name=""/>
        <dsp:cNvSpPr/>
      </dsp:nvSpPr>
      <dsp:spPr>
        <a:xfrm>
          <a:off x="3569714" y="1906767"/>
          <a:ext cx="1457004" cy="1457004"/>
        </a:xfrm>
        <a:prstGeom prst="ellipse">
          <a:avLst/>
        </a:prstGeom>
        <a:solidFill>
          <a:schemeClr val="accent4">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034AC91-FA6C-4156-95B4-CB0FCBBBF865}">
      <dsp:nvSpPr>
        <dsp:cNvPr id="0" name=""/>
        <dsp:cNvSpPr/>
      </dsp:nvSpPr>
      <dsp:spPr>
        <a:xfrm>
          <a:off x="5203861" y="2553681"/>
          <a:ext cx="2427695" cy="12141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baseline="0" dirty="0" smtClean="0"/>
            <a:t>شركة التوصية البسيطة</a:t>
          </a:r>
          <a:endParaRPr lang="ar-SA" sz="2400" kern="1200" dirty="0"/>
        </a:p>
      </dsp:txBody>
      <dsp:txXfrm>
        <a:off x="5203861" y="2553681"/>
        <a:ext cx="2427695" cy="1214170"/>
      </dsp:txXfrm>
    </dsp:sp>
    <dsp:sp modelId="{E64742B9-493A-4D51-9459-3F9CF56E8498}">
      <dsp:nvSpPr>
        <dsp:cNvPr id="0" name=""/>
        <dsp:cNvSpPr/>
      </dsp:nvSpPr>
      <dsp:spPr>
        <a:xfrm>
          <a:off x="3096794" y="2180310"/>
          <a:ext cx="1457004" cy="1457004"/>
        </a:xfrm>
        <a:prstGeom prst="ellipse">
          <a:avLst/>
        </a:prstGeom>
        <a:solidFill>
          <a:schemeClr val="accent5">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37F79EB-006F-45D1-8B92-3FD0DE306457}">
      <dsp:nvSpPr>
        <dsp:cNvPr id="0" name=""/>
        <dsp:cNvSpPr/>
      </dsp:nvSpPr>
      <dsp:spPr>
        <a:xfrm>
          <a:off x="2734628" y="3732275"/>
          <a:ext cx="2561760" cy="99212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baseline="0" dirty="0" smtClean="0"/>
            <a:t>شركة التوصية بالأسهم</a:t>
          </a:r>
          <a:endParaRPr lang="ar-SA" sz="2400" kern="1200" dirty="0"/>
        </a:p>
      </dsp:txBody>
      <dsp:txXfrm>
        <a:off x="2734628" y="3732275"/>
        <a:ext cx="2561760" cy="992124"/>
      </dsp:txXfrm>
    </dsp:sp>
    <dsp:sp modelId="{FE36CAF6-F4D2-4D99-BE45-BB83DCB5C408}">
      <dsp:nvSpPr>
        <dsp:cNvPr id="0" name=""/>
        <dsp:cNvSpPr/>
      </dsp:nvSpPr>
      <dsp:spPr>
        <a:xfrm>
          <a:off x="2623875" y="1906767"/>
          <a:ext cx="1457004" cy="1457004"/>
        </a:xfrm>
        <a:prstGeom prst="ellipse">
          <a:avLst/>
        </a:prstGeom>
        <a:solidFill>
          <a:schemeClr val="accent6">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9BF8A1D-1907-42E9-8F1C-8A1F9818A227}">
      <dsp:nvSpPr>
        <dsp:cNvPr id="0" name=""/>
        <dsp:cNvSpPr/>
      </dsp:nvSpPr>
      <dsp:spPr>
        <a:xfrm>
          <a:off x="789870" y="2565349"/>
          <a:ext cx="1725943" cy="12141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baseline="0" dirty="0" smtClean="0"/>
            <a:t>شركة المحاصة</a:t>
          </a:r>
          <a:endParaRPr lang="ar-SA" sz="2400" kern="1200" dirty="0"/>
        </a:p>
      </dsp:txBody>
      <dsp:txXfrm>
        <a:off x="789870" y="2565349"/>
        <a:ext cx="1725943" cy="1214170"/>
      </dsp:txXfrm>
    </dsp:sp>
    <dsp:sp modelId="{BD262EDC-310D-44C6-AF97-01B199CFC97F}">
      <dsp:nvSpPr>
        <dsp:cNvPr id="0" name=""/>
        <dsp:cNvSpPr/>
      </dsp:nvSpPr>
      <dsp:spPr>
        <a:xfrm>
          <a:off x="2623875" y="1360627"/>
          <a:ext cx="1457004" cy="1457004"/>
        </a:xfrm>
        <a:prstGeom prst="ellipse">
          <a:avLst/>
        </a:prstGeom>
        <a:solidFill>
          <a:schemeClr val="accent2">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1AE66D9C-29E3-41EB-A2F8-0E773F53F537}">
      <dsp:nvSpPr>
        <dsp:cNvPr id="0" name=""/>
        <dsp:cNvSpPr/>
      </dsp:nvSpPr>
      <dsp:spPr>
        <a:xfrm>
          <a:off x="789870" y="944880"/>
          <a:ext cx="1725943" cy="12141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b="1" kern="1200" baseline="0" dirty="0" smtClean="0"/>
            <a:t>شركة المساهمة</a:t>
          </a:r>
          <a:endParaRPr lang="ar-SA" sz="2400" kern="1200" dirty="0"/>
        </a:p>
      </dsp:txBody>
      <dsp:txXfrm>
        <a:off x="789870" y="944880"/>
        <a:ext cx="1725943" cy="121417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4C42A4-31BA-4C53-9312-6B4F7A186867}" type="datetimeFigureOut">
              <a:rPr lang="ar-SA" smtClean="0"/>
              <a:t>9/10/1442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184EEDA-BFAA-4AEB-B7BD-06DAB27B02FE}" type="slidenum">
              <a:rPr lang="ar-SA" smtClean="0"/>
              <a:t>‹#›</a:t>
            </a:fld>
            <a:endParaRPr lang="ar-SA"/>
          </a:p>
        </p:txBody>
      </p:sp>
    </p:spTree>
    <p:extLst>
      <p:ext uri="{BB962C8B-B14F-4D97-AF65-F5344CB8AC3E}">
        <p14:creationId xmlns:p14="http://schemas.microsoft.com/office/powerpoint/2010/main" val="11211177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48775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0740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95853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2353336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85268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28768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5032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444878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4514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86570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04177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35525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19283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15517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87970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60863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8618504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3212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2629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20947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456715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356477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32327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819139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502516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98795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09482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61098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341568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676464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285362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726132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362682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469865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45300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478986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401399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59133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208092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998259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4313010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5204481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77881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24736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27950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420508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9061280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618170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5219466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142084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8662538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0145379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7007032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873750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83939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951375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4924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1359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65069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190705908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2082431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711926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2002310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39003861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20902662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6665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18574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415322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180195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4/21/2021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43517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4/21/2021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205116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4/21/2021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7975070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666191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294367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92713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623360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34680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9722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4/21/2021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01813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image" Target="../media/image1.png"/><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5.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913169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66314051"/>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 id="2147483897" r:id="rId15"/>
    <p:sldLayoutId id="2147483898" r:id="rId16"/>
    <p:sldLayoutId id="214748389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773961193"/>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4" r:id="rId14"/>
    <p:sldLayoutId id="2147483915" r:id="rId15"/>
    <p:sldLayoutId id="2147483916" r:id="rId16"/>
    <p:sldLayoutId id="214748391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93308433"/>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 id="2147483930" r:id="rId12"/>
    <p:sldLayoutId id="2147483931" r:id="rId13"/>
    <p:sldLayoutId id="2147483932" r:id="rId14"/>
    <p:sldLayoutId id="2147483933" r:id="rId15"/>
    <p:sldLayoutId id="2147483934" r:id="rId16"/>
    <p:sldLayoutId id="214748393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solidFill>
                  <a:prstClr val="black"/>
                </a:solidFill>
              </a:rPr>
              <a:pPr/>
              <a:t>4/21/2021</a:t>
            </a:fld>
            <a:endParaRPr lang="en-US">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solidFill>
                <a:prstClr val="black"/>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9009060"/>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100" y="457200"/>
            <a:ext cx="7772400" cy="1470025"/>
          </a:xfrm>
        </p:spPr>
        <p:txBody>
          <a:bodyPr>
            <a:normAutofit/>
          </a:bodyPr>
          <a:lstStyle/>
          <a:p>
            <a:r>
              <a:rPr lang="ar-SA" sz="5400" b="1" dirty="0" smtClean="0">
                <a:solidFill>
                  <a:srgbClr val="00B050"/>
                </a:solidFill>
              </a:rPr>
              <a:t>الريادة والمنشآت الصغيرة</a:t>
            </a:r>
            <a:endParaRPr lang="ar-SA" sz="5400" b="1" dirty="0">
              <a:solidFill>
                <a:srgbClr val="00B050"/>
              </a:solidFill>
            </a:endParaRPr>
          </a:p>
        </p:txBody>
      </p:sp>
      <p:sp>
        <p:nvSpPr>
          <p:cNvPr id="3" name="Subtitle 2"/>
          <p:cNvSpPr>
            <a:spLocks noGrp="1"/>
          </p:cNvSpPr>
          <p:nvPr>
            <p:ph type="subTitle" idx="1"/>
          </p:nvPr>
        </p:nvSpPr>
        <p:spPr/>
        <p:txBody>
          <a:bodyPr/>
          <a:lstStyle/>
          <a:p>
            <a:endParaRPr lang="ar-SA"/>
          </a:p>
        </p:txBody>
      </p:sp>
      <p:pic>
        <p:nvPicPr>
          <p:cNvPr id="12290" name="Picture 2" descr="C:\Users\Rihab\Desktop\Screenshot_٢٠٢١-٠٤-٠٦-١٣-٢٨-٥٠-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286000"/>
            <a:ext cx="6781800"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19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981682"/>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نقاط القوة في المنشأة الفردية</a:t>
            </a:r>
            <a:endParaRPr lang="ar-SA" b="1" dirty="0">
              <a:solidFill>
                <a:srgbClr val="0070C0"/>
              </a:solidFill>
            </a:endParaRPr>
          </a:p>
        </p:txBody>
      </p:sp>
      <p:sp>
        <p:nvSpPr>
          <p:cNvPr id="3" name="Content Placeholder 2"/>
          <p:cNvSpPr>
            <a:spLocks noGrp="1"/>
          </p:cNvSpPr>
          <p:nvPr>
            <p:ph sz="quarter" idx="13"/>
          </p:nvPr>
        </p:nvSpPr>
        <p:spPr>
          <a:xfrm>
            <a:off x="685330" y="1447800"/>
            <a:ext cx="8001470" cy="4724400"/>
          </a:xfrm>
        </p:spPr>
        <p:txBody>
          <a:bodyPr>
            <a:normAutofit/>
          </a:bodyPr>
          <a:lstStyle/>
          <a:p>
            <a:pPr algn="r" rtl="1">
              <a:lnSpc>
                <a:spcPct val="250000"/>
              </a:lnSpc>
              <a:buClr>
                <a:srgbClr val="0070C0"/>
              </a:buClr>
              <a:buFont typeface="Wingdings" pitchFamily="2" charset="2"/>
              <a:buChar char="Ø"/>
            </a:pPr>
            <a:r>
              <a:rPr lang="ar-SA" sz="2400" b="1" dirty="0" smtClean="0"/>
              <a:t> </a:t>
            </a:r>
            <a:r>
              <a:rPr lang="ar-SA" sz="2800" b="1" dirty="0" smtClean="0"/>
              <a:t>سهولة الإنشاء.</a:t>
            </a:r>
          </a:p>
          <a:p>
            <a:pPr algn="r" rtl="1">
              <a:lnSpc>
                <a:spcPct val="250000"/>
              </a:lnSpc>
              <a:buClr>
                <a:srgbClr val="0070C0"/>
              </a:buClr>
              <a:buFont typeface="Wingdings" pitchFamily="2" charset="2"/>
              <a:buChar char="Ø"/>
            </a:pPr>
            <a:r>
              <a:rPr lang="ar-SA" sz="2800" b="1" dirty="0"/>
              <a:t> </a:t>
            </a:r>
            <a:r>
              <a:rPr lang="ar-SA" sz="2800" b="1" dirty="0" smtClean="0"/>
              <a:t>إجراءات تأسيسها أو تصفيتها معروفة وميسرة.</a:t>
            </a:r>
          </a:p>
          <a:p>
            <a:pPr algn="r" rtl="1">
              <a:lnSpc>
                <a:spcPct val="250000"/>
              </a:lnSpc>
              <a:buClr>
                <a:srgbClr val="0070C0"/>
              </a:buClr>
              <a:buFont typeface="Wingdings" pitchFamily="2" charset="2"/>
              <a:buChar char="Ø"/>
            </a:pPr>
            <a:r>
              <a:rPr lang="ar-SA" sz="2800" b="1" dirty="0"/>
              <a:t> </a:t>
            </a:r>
            <a:r>
              <a:rPr lang="ar-SA" sz="2800" b="1" dirty="0" smtClean="0"/>
              <a:t>المالك يتمتع </a:t>
            </a:r>
            <a:r>
              <a:rPr lang="ar-SA" sz="2800" b="1" dirty="0" err="1" smtClean="0"/>
              <a:t>بالإستقلالية</a:t>
            </a:r>
            <a:r>
              <a:rPr lang="ar-SA" sz="2800" b="1" dirty="0" smtClean="0"/>
              <a:t> في الإدارة واتخاذ القرارات.</a:t>
            </a:r>
          </a:p>
        </p:txBody>
      </p:sp>
    </p:spTree>
    <p:extLst>
      <p:ext uri="{BB962C8B-B14F-4D97-AF65-F5344CB8AC3E}">
        <p14:creationId xmlns:p14="http://schemas.microsoft.com/office/powerpoint/2010/main" val="302762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981682"/>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نقاط الضعف في المنشأة الفردية</a:t>
            </a:r>
            <a:endParaRPr lang="ar-SA" b="1" dirty="0">
              <a:solidFill>
                <a:srgbClr val="0070C0"/>
              </a:solidFill>
            </a:endParaRPr>
          </a:p>
        </p:txBody>
      </p:sp>
      <p:sp>
        <p:nvSpPr>
          <p:cNvPr id="3" name="Content Placeholder 2"/>
          <p:cNvSpPr>
            <a:spLocks noGrp="1"/>
          </p:cNvSpPr>
          <p:nvPr>
            <p:ph sz="quarter" idx="13"/>
          </p:nvPr>
        </p:nvSpPr>
        <p:spPr>
          <a:xfrm>
            <a:off x="685330" y="1447800"/>
            <a:ext cx="8001470" cy="4724400"/>
          </a:xfrm>
        </p:spPr>
        <p:txBody>
          <a:bodyPr>
            <a:normAutofit lnSpcReduction="10000"/>
          </a:bodyPr>
          <a:lstStyle/>
          <a:p>
            <a:pPr algn="r" rtl="1">
              <a:lnSpc>
                <a:spcPct val="160000"/>
              </a:lnSpc>
              <a:buClr>
                <a:srgbClr val="0070C0"/>
              </a:buClr>
              <a:buFont typeface="Wingdings" pitchFamily="2" charset="2"/>
              <a:buChar char="Ø"/>
            </a:pPr>
            <a:r>
              <a:rPr lang="ar-SA" sz="2400" b="1" dirty="0" smtClean="0"/>
              <a:t> </a:t>
            </a:r>
            <a:r>
              <a:rPr lang="ar-SA" sz="2800" b="1" dirty="0" smtClean="0"/>
              <a:t>محدودية مجالات وفرص نمو هذه المنشآت.</a:t>
            </a:r>
          </a:p>
          <a:p>
            <a:pPr algn="r" rtl="1">
              <a:lnSpc>
                <a:spcPct val="160000"/>
              </a:lnSpc>
              <a:buClr>
                <a:srgbClr val="0070C0"/>
              </a:buClr>
              <a:buFont typeface="Wingdings" pitchFamily="2" charset="2"/>
              <a:buChar char="Ø"/>
            </a:pPr>
            <a:r>
              <a:rPr lang="ar-SA" sz="2800" b="1" dirty="0"/>
              <a:t> </a:t>
            </a:r>
            <a:r>
              <a:rPr lang="ar-SA" sz="2800" b="1" dirty="0" smtClean="0"/>
              <a:t>محدودية فرص الربح.</a:t>
            </a:r>
          </a:p>
          <a:p>
            <a:pPr algn="r" rtl="1">
              <a:lnSpc>
                <a:spcPct val="160000"/>
              </a:lnSpc>
              <a:buClr>
                <a:srgbClr val="0070C0"/>
              </a:buClr>
              <a:buFont typeface="Wingdings" pitchFamily="2" charset="2"/>
              <a:buChar char="Ø"/>
            </a:pPr>
            <a:r>
              <a:rPr lang="ar-SA" sz="2800" b="1" dirty="0"/>
              <a:t> </a:t>
            </a:r>
            <a:r>
              <a:rPr lang="ar-SA" sz="2800" b="1" dirty="0" smtClean="0"/>
              <a:t>تحفظ البنوك في إقراض هذه المنشآت.</a:t>
            </a:r>
          </a:p>
          <a:p>
            <a:pPr algn="r" rtl="1">
              <a:lnSpc>
                <a:spcPct val="160000"/>
              </a:lnSpc>
              <a:buClr>
                <a:srgbClr val="0070C0"/>
              </a:buClr>
              <a:buFont typeface="Wingdings" pitchFamily="2" charset="2"/>
              <a:buChar char="Ø"/>
            </a:pPr>
            <a:r>
              <a:rPr lang="ar-SA" sz="2800" b="1" dirty="0"/>
              <a:t> </a:t>
            </a:r>
            <a:r>
              <a:rPr lang="ar-SA" sz="2800" b="1" dirty="0" err="1" smtClean="0"/>
              <a:t>إنخفاض</a:t>
            </a:r>
            <a:r>
              <a:rPr lang="ar-SA" sz="2800" b="1" dirty="0" smtClean="0"/>
              <a:t> الثقة بها والإحجام عن إقراضها أو المساهمة فيها.</a:t>
            </a:r>
          </a:p>
          <a:p>
            <a:pPr algn="r" rtl="1">
              <a:lnSpc>
                <a:spcPct val="160000"/>
              </a:lnSpc>
              <a:buClr>
                <a:srgbClr val="0070C0"/>
              </a:buClr>
              <a:buFont typeface="Wingdings" pitchFamily="2" charset="2"/>
              <a:buChar char="Ø"/>
            </a:pPr>
            <a:r>
              <a:rPr lang="ar-SA" sz="2800" b="1" dirty="0"/>
              <a:t> </a:t>
            </a:r>
            <a:r>
              <a:rPr lang="ar-SA" sz="2800" b="1" dirty="0" err="1" smtClean="0"/>
              <a:t>إرتفاع</a:t>
            </a:r>
            <a:r>
              <a:rPr lang="ar-SA" sz="2800" b="1" dirty="0" smtClean="0"/>
              <a:t> الخطر المحتمل الناتج عن الإدارة الفردية.</a:t>
            </a:r>
          </a:p>
          <a:p>
            <a:pPr algn="r" rtl="1">
              <a:lnSpc>
                <a:spcPct val="160000"/>
              </a:lnSpc>
              <a:buClr>
                <a:srgbClr val="0070C0"/>
              </a:buClr>
              <a:buFont typeface="Wingdings" pitchFamily="2" charset="2"/>
              <a:buChar char="Ø"/>
            </a:pPr>
            <a:r>
              <a:rPr lang="ar-SA" sz="2800" b="1" dirty="0"/>
              <a:t> </a:t>
            </a:r>
            <a:r>
              <a:rPr lang="ar-SA" sz="2800" b="1" dirty="0" smtClean="0"/>
              <a:t>تعرضها لمخاطر التنافس القوي من المنشآت الكبيرة.</a:t>
            </a:r>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925738" cy="981682"/>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نقاط الضعف في المنشأة الفردية</a:t>
            </a:r>
            <a:endParaRPr lang="ar-SA" b="1" dirty="0">
              <a:solidFill>
                <a:srgbClr val="0070C0"/>
              </a:solidFill>
            </a:endParaRPr>
          </a:p>
        </p:txBody>
      </p:sp>
      <p:sp>
        <p:nvSpPr>
          <p:cNvPr id="3" name="Content Placeholder 2"/>
          <p:cNvSpPr>
            <a:spLocks noGrp="1"/>
          </p:cNvSpPr>
          <p:nvPr>
            <p:ph sz="quarter" idx="13"/>
          </p:nvPr>
        </p:nvSpPr>
        <p:spPr>
          <a:xfrm>
            <a:off x="685330" y="1447800"/>
            <a:ext cx="8001470" cy="4724400"/>
          </a:xfrm>
        </p:spPr>
        <p:txBody>
          <a:bodyPr>
            <a:normAutofit/>
          </a:bodyPr>
          <a:lstStyle/>
          <a:p>
            <a:pPr algn="r" rtl="1">
              <a:lnSpc>
                <a:spcPct val="160000"/>
              </a:lnSpc>
              <a:buClr>
                <a:srgbClr val="0070C0"/>
              </a:buClr>
              <a:buFont typeface="Wingdings" pitchFamily="2" charset="2"/>
              <a:buChar char="Ø"/>
            </a:pPr>
            <a:r>
              <a:rPr lang="ar-SA" sz="2400" b="1" dirty="0" smtClean="0"/>
              <a:t>ضعف قدرتها على مواجهة التحديات والأخطار البيئية والاقتصادية والمالية.</a:t>
            </a:r>
          </a:p>
          <a:p>
            <a:pPr algn="r" rtl="1">
              <a:lnSpc>
                <a:spcPct val="160000"/>
              </a:lnSpc>
              <a:buClr>
                <a:srgbClr val="0070C0"/>
              </a:buClr>
              <a:buFont typeface="Wingdings" pitchFamily="2" charset="2"/>
              <a:buChar char="Ø"/>
            </a:pPr>
            <a:r>
              <a:rPr lang="ar-SA" sz="2400" b="1" dirty="0" smtClean="0"/>
              <a:t>قوة </a:t>
            </a:r>
            <a:r>
              <a:rPr lang="ar-SA" sz="2400" b="1" dirty="0" err="1" smtClean="0"/>
              <a:t>إحتمال</a:t>
            </a:r>
            <a:r>
              <a:rPr lang="ar-SA" sz="2400" b="1" dirty="0" smtClean="0"/>
              <a:t> عجز صاحب المنشأة عن دفع الديون المستحقة عليها نتيجة إعسار أو إفلاس.</a:t>
            </a:r>
          </a:p>
          <a:p>
            <a:pPr algn="r" rtl="1">
              <a:lnSpc>
                <a:spcPct val="160000"/>
              </a:lnSpc>
              <a:buClr>
                <a:srgbClr val="0070C0"/>
              </a:buClr>
              <a:buFont typeface="Wingdings" pitchFamily="2" charset="2"/>
              <a:buChar char="Ø"/>
            </a:pPr>
            <a:r>
              <a:rPr lang="ar-SA" sz="2400" b="1" dirty="0" smtClean="0"/>
              <a:t>تتوقف حياة المنشأة وترتبط بحياة ونشاط ورغبة وإرادة الفرد المالك لها.</a:t>
            </a:r>
          </a:p>
          <a:p>
            <a:pPr algn="r" rtl="1">
              <a:lnSpc>
                <a:spcPct val="160000"/>
              </a:lnSpc>
              <a:buClr>
                <a:srgbClr val="0070C0"/>
              </a:buClr>
              <a:buFont typeface="Wingdings" pitchFamily="2" charset="2"/>
              <a:buChar char="Ø"/>
            </a:pPr>
            <a:r>
              <a:rPr lang="ar-SA" sz="2400" b="1" dirty="0"/>
              <a:t> </a:t>
            </a:r>
            <a:r>
              <a:rPr lang="ar-SA" sz="2400" b="1" dirty="0" smtClean="0"/>
              <a:t>العمر </a:t>
            </a:r>
            <a:r>
              <a:rPr lang="ar-SA" sz="2400" b="1" dirty="0" err="1" smtClean="0"/>
              <a:t>الإفتراضي</a:t>
            </a:r>
            <a:r>
              <a:rPr lang="ar-SA" sz="2400" b="1" dirty="0" smtClean="0"/>
              <a:t> للمشروع يرتبط بالسنوات الإنتاجية لصاحب المشروع.</a:t>
            </a:r>
          </a:p>
          <a:p>
            <a:pPr algn="r" rtl="1">
              <a:lnSpc>
                <a:spcPct val="160000"/>
              </a:lnSpc>
              <a:buClr>
                <a:srgbClr val="0070C0"/>
              </a:buClr>
              <a:buFont typeface="Wingdings" pitchFamily="2" charset="2"/>
              <a:buChar char="Ø"/>
            </a:pPr>
            <a:r>
              <a:rPr lang="ar-SA" sz="2400" b="1" dirty="0"/>
              <a:t> </a:t>
            </a:r>
            <a:r>
              <a:rPr lang="ar-SA" sz="2400" b="1" dirty="0" smtClean="0"/>
              <a:t>ضعف قدرة هذه المنشآت في </a:t>
            </a:r>
            <a:r>
              <a:rPr lang="ar-SA" sz="2400" b="1" dirty="0" err="1" smtClean="0"/>
              <a:t>الإستعانة</a:t>
            </a:r>
            <a:r>
              <a:rPr lang="ar-SA" sz="2400" b="1" dirty="0" smtClean="0"/>
              <a:t> بالأخصائيين والخبراء المتخصصين.</a:t>
            </a:r>
            <a:endParaRPr lang="ar-SA" sz="2400" b="1" dirty="0"/>
          </a:p>
        </p:txBody>
      </p:sp>
    </p:spTree>
    <p:extLst>
      <p:ext uri="{BB962C8B-B14F-4D97-AF65-F5344CB8AC3E}">
        <p14:creationId xmlns:p14="http://schemas.microsoft.com/office/powerpoint/2010/main" val="23295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219200"/>
          </a:xfrm>
        </p:spPr>
        <p:style>
          <a:lnRef idx="2">
            <a:schemeClr val="accent4"/>
          </a:lnRef>
          <a:fillRef idx="1">
            <a:schemeClr val="lt1"/>
          </a:fillRef>
          <a:effectRef idx="0">
            <a:schemeClr val="accent4"/>
          </a:effectRef>
          <a:fontRef idx="minor">
            <a:schemeClr val="dk1"/>
          </a:fontRef>
        </p:style>
        <p:txBody>
          <a:bodyPr/>
          <a:lstStyle/>
          <a:p>
            <a:r>
              <a:rPr lang="ar-SA" b="1" dirty="0" smtClean="0">
                <a:solidFill>
                  <a:srgbClr val="FF0000"/>
                </a:solidFill>
              </a:rPr>
              <a:t>منشأة التضامن</a:t>
            </a:r>
            <a:endParaRPr lang="ar-SA" b="1" dirty="0">
              <a:solidFill>
                <a:srgbClr val="FF0000"/>
              </a:solidFill>
            </a:endParaRPr>
          </a:p>
        </p:txBody>
      </p:sp>
      <p:sp>
        <p:nvSpPr>
          <p:cNvPr id="3" name="Content Placeholder 2"/>
          <p:cNvSpPr>
            <a:spLocks noGrp="1"/>
          </p:cNvSpPr>
          <p:nvPr>
            <p:ph sz="quarter" idx="13"/>
          </p:nvPr>
        </p:nvSpPr>
        <p:spPr>
          <a:xfrm>
            <a:off x="685330" y="1600201"/>
            <a:ext cx="7772870" cy="4191000"/>
          </a:xfrm>
        </p:spPr>
        <p:txBody>
          <a:bodyPr>
            <a:noAutofit/>
          </a:bodyPr>
          <a:lstStyle/>
          <a:p>
            <a:pPr marL="0" indent="0" algn="just" rtl="1">
              <a:lnSpc>
                <a:spcPct val="200000"/>
              </a:lnSpc>
              <a:buClr>
                <a:srgbClr val="C00000"/>
              </a:buClr>
              <a:buNone/>
            </a:pPr>
            <a:r>
              <a:rPr lang="ar-SA" sz="2800" b="1" dirty="0" smtClean="0"/>
              <a:t>هي منشأة تضامنية يشترك شخصان أو أكثر في ملكية وإدارة المشروع بقصد تحقيق الربح بنسب يتفقون عليها، وتشبه المنشأة الفردية في أن كل واحد من المشتركين يكون مسؤولاً مسؤولية غي محدودة أمام الغير، وإن كانت مسؤولياتهم محدودة أما بعضهم البعض.</a:t>
            </a:r>
            <a:endParaRPr lang="en-US" sz="2800" b="1" dirty="0"/>
          </a:p>
        </p:txBody>
      </p:sp>
    </p:spTree>
    <p:extLst>
      <p:ext uri="{BB962C8B-B14F-4D97-AF65-F5344CB8AC3E}">
        <p14:creationId xmlns:p14="http://schemas.microsoft.com/office/powerpoint/2010/main" val="1941199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990600"/>
          </a:xfrm>
        </p:spPr>
        <p:style>
          <a:lnRef idx="2">
            <a:schemeClr val="accent5"/>
          </a:lnRef>
          <a:fillRef idx="1">
            <a:schemeClr val="lt1"/>
          </a:fillRef>
          <a:effectRef idx="0">
            <a:schemeClr val="accent5"/>
          </a:effectRef>
          <a:fontRef idx="minor">
            <a:schemeClr val="dk1"/>
          </a:fontRef>
        </p:style>
        <p:txBody>
          <a:bodyPr/>
          <a:lstStyle/>
          <a:p>
            <a:r>
              <a:rPr lang="ar-SA" b="1" dirty="0" smtClean="0">
                <a:solidFill>
                  <a:srgbClr val="FF0000"/>
                </a:solidFill>
              </a:rPr>
              <a:t>نقاط القوة في منشأة التضامن</a:t>
            </a:r>
            <a:endParaRPr lang="ar-SA" b="1" dirty="0">
              <a:solidFill>
                <a:srgbClr val="FF0000"/>
              </a:solidFill>
            </a:endParaRPr>
          </a:p>
        </p:txBody>
      </p:sp>
      <p:sp>
        <p:nvSpPr>
          <p:cNvPr id="3" name="Content Placeholder 2"/>
          <p:cNvSpPr>
            <a:spLocks noGrp="1"/>
          </p:cNvSpPr>
          <p:nvPr>
            <p:ph sz="quarter" idx="13"/>
          </p:nvPr>
        </p:nvSpPr>
        <p:spPr>
          <a:xfrm>
            <a:off x="304800" y="1295400"/>
            <a:ext cx="8382000" cy="4191000"/>
          </a:xfrm>
        </p:spPr>
        <p:txBody>
          <a:bodyPr>
            <a:noAutofit/>
          </a:bodyPr>
          <a:lstStyle/>
          <a:p>
            <a:pPr algn="just" rtl="1">
              <a:lnSpc>
                <a:spcPct val="150000"/>
              </a:lnSpc>
              <a:buClr>
                <a:srgbClr val="C00000"/>
              </a:buClr>
              <a:buFont typeface="Wingdings" pitchFamily="2" charset="2"/>
              <a:buChar char="q"/>
            </a:pPr>
            <a:r>
              <a:rPr lang="ar-SA" sz="2400" b="1" dirty="0" smtClean="0"/>
              <a:t> تأسيسها ونموها وتوسعها لا يحتاج إلى إجراءات قانونية كبيرة أو معقدة.</a:t>
            </a:r>
          </a:p>
          <a:p>
            <a:pPr algn="just" rtl="1">
              <a:lnSpc>
                <a:spcPct val="150000"/>
              </a:lnSpc>
              <a:buClr>
                <a:srgbClr val="C00000"/>
              </a:buClr>
              <a:buFont typeface="Wingdings" pitchFamily="2" charset="2"/>
              <a:buChar char="q"/>
            </a:pPr>
            <a:r>
              <a:rPr lang="ar-SA" sz="2400" b="1" dirty="0"/>
              <a:t> </a:t>
            </a:r>
            <a:r>
              <a:rPr lang="ar-SA" sz="2400" b="1" dirty="0" smtClean="0"/>
              <a:t>تميزها بالإحساس بالمسئولية التضامنية لدى كل شريك.</a:t>
            </a:r>
          </a:p>
          <a:p>
            <a:pPr algn="just" rtl="1">
              <a:lnSpc>
                <a:spcPct val="150000"/>
              </a:lnSpc>
              <a:buClr>
                <a:srgbClr val="C00000"/>
              </a:buClr>
              <a:buFont typeface="Wingdings" pitchFamily="2" charset="2"/>
              <a:buChar char="q"/>
            </a:pPr>
            <a:r>
              <a:rPr lang="ar-SA" sz="2400" b="1" dirty="0"/>
              <a:t> </a:t>
            </a:r>
            <a:r>
              <a:rPr lang="ar-SA" sz="2400" b="1" dirty="0" smtClean="0"/>
              <a:t>تتمتع بفرص واسعة للجمع بين أشخاص متعددين متنوعي المواهب والكفاءات والخبرات والثروات.</a:t>
            </a:r>
          </a:p>
          <a:p>
            <a:pPr algn="just" rtl="1">
              <a:lnSpc>
                <a:spcPct val="150000"/>
              </a:lnSpc>
              <a:buClr>
                <a:srgbClr val="C00000"/>
              </a:buClr>
              <a:buFont typeface="Wingdings" pitchFamily="2" charset="2"/>
              <a:buChar char="q"/>
            </a:pPr>
            <a:r>
              <a:rPr lang="ar-SA" sz="2400" b="1" dirty="0"/>
              <a:t> </a:t>
            </a:r>
            <a:r>
              <a:rPr lang="ar-SA" sz="2400" b="1" dirty="0" smtClean="0"/>
              <a:t>لديها مقومات مالية وفنية وعلاقات تمكنها من القيام بالأعمال والأنشطة على نطاق واسع.</a:t>
            </a:r>
          </a:p>
          <a:p>
            <a:pPr algn="just" rtl="1">
              <a:lnSpc>
                <a:spcPct val="150000"/>
              </a:lnSpc>
              <a:buClr>
                <a:srgbClr val="C00000"/>
              </a:buClr>
              <a:buFont typeface="Wingdings" pitchFamily="2" charset="2"/>
              <a:buChar char="q"/>
            </a:pPr>
            <a:r>
              <a:rPr lang="ar-SA" sz="2400" b="1" dirty="0"/>
              <a:t> </a:t>
            </a:r>
            <a:r>
              <a:rPr lang="ar-SA" sz="2400" b="1" dirty="0" smtClean="0"/>
              <a:t>تتمكن المنشأة من التفاوض بقوة عند التعاقد مع الغير بما لديها من مزايا ونقاط قوة.</a:t>
            </a:r>
            <a:endParaRPr lang="en-US" sz="2400" b="1" dirty="0"/>
          </a:p>
        </p:txBody>
      </p:sp>
    </p:spTree>
    <p:extLst>
      <p:ext uri="{BB962C8B-B14F-4D97-AF65-F5344CB8AC3E}">
        <p14:creationId xmlns:p14="http://schemas.microsoft.com/office/powerpoint/2010/main" val="40577019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1066800"/>
          </a:xfrm>
        </p:spPr>
        <p:style>
          <a:lnRef idx="2">
            <a:schemeClr val="accent5"/>
          </a:lnRef>
          <a:fillRef idx="1">
            <a:schemeClr val="lt1"/>
          </a:fillRef>
          <a:effectRef idx="0">
            <a:schemeClr val="accent5"/>
          </a:effectRef>
          <a:fontRef idx="minor">
            <a:schemeClr val="dk1"/>
          </a:fontRef>
        </p:style>
        <p:txBody>
          <a:bodyPr/>
          <a:lstStyle/>
          <a:p>
            <a:r>
              <a:rPr lang="ar-SA" b="1" dirty="0" smtClean="0">
                <a:solidFill>
                  <a:srgbClr val="FF0000"/>
                </a:solidFill>
              </a:rPr>
              <a:t>نقاط القوة في منشأة التضامن</a:t>
            </a:r>
            <a:endParaRPr lang="ar-SA" b="1" dirty="0">
              <a:solidFill>
                <a:srgbClr val="FF0000"/>
              </a:solidFill>
            </a:endParaRPr>
          </a:p>
        </p:txBody>
      </p:sp>
      <p:sp>
        <p:nvSpPr>
          <p:cNvPr id="3" name="Content Placeholder 2"/>
          <p:cNvSpPr>
            <a:spLocks noGrp="1"/>
          </p:cNvSpPr>
          <p:nvPr>
            <p:ph sz="quarter" idx="13"/>
          </p:nvPr>
        </p:nvSpPr>
        <p:spPr>
          <a:xfrm>
            <a:off x="304800" y="1371600"/>
            <a:ext cx="8458200" cy="4572000"/>
          </a:xfrm>
        </p:spPr>
        <p:txBody>
          <a:bodyPr>
            <a:noAutofit/>
          </a:bodyPr>
          <a:lstStyle/>
          <a:p>
            <a:pPr algn="r" rtl="1">
              <a:lnSpc>
                <a:spcPct val="200000"/>
              </a:lnSpc>
              <a:buClr>
                <a:srgbClr val="C00000"/>
              </a:buClr>
              <a:buFont typeface="Wingdings" pitchFamily="2" charset="2"/>
              <a:buChar char="q"/>
            </a:pPr>
            <a:r>
              <a:rPr lang="ar-SA" sz="2400" b="1" dirty="0" smtClean="0"/>
              <a:t> لديها القدرة على التنوع والتوسع عن طريق إضافة شركاء جدد وكفاءات جديدة.</a:t>
            </a:r>
          </a:p>
          <a:p>
            <a:pPr algn="r" rtl="1">
              <a:lnSpc>
                <a:spcPct val="200000"/>
              </a:lnSpc>
              <a:buClr>
                <a:srgbClr val="C00000"/>
              </a:buClr>
              <a:buFont typeface="Wingdings" pitchFamily="2" charset="2"/>
              <a:buChar char="q"/>
            </a:pPr>
            <a:r>
              <a:rPr lang="ar-SA" sz="2400" b="1" dirty="0"/>
              <a:t> </a:t>
            </a:r>
            <a:r>
              <a:rPr lang="ar-SA" sz="2400" b="1" dirty="0" smtClean="0"/>
              <a:t>تستطيع المنشأة الحصول على أموال إضافية وكفاءات إدارية وفنية جديدة.</a:t>
            </a:r>
          </a:p>
          <a:p>
            <a:pPr algn="r" rtl="1">
              <a:lnSpc>
                <a:spcPct val="200000"/>
              </a:lnSpc>
              <a:buClr>
                <a:srgbClr val="C00000"/>
              </a:buClr>
              <a:buFont typeface="Wingdings" pitchFamily="2" charset="2"/>
              <a:buChar char="q"/>
            </a:pPr>
            <a:r>
              <a:rPr lang="ar-SA" sz="2400" b="1" dirty="0"/>
              <a:t> </a:t>
            </a:r>
            <a:r>
              <a:rPr lang="ar-SA" sz="2400" b="1" dirty="0" smtClean="0"/>
              <a:t>لديها الفرص والقدرة في الحصول على قدر أكبر من رأس المال.</a:t>
            </a:r>
          </a:p>
          <a:p>
            <a:pPr algn="r" rtl="1">
              <a:lnSpc>
                <a:spcPct val="200000"/>
              </a:lnSpc>
              <a:buClr>
                <a:srgbClr val="C00000"/>
              </a:buClr>
              <a:buFont typeface="Wingdings" pitchFamily="2" charset="2"/>
              <a:buChar char="q"/>
            </a:pPr>
            <a:r>
              <a:rPr lang="ar-SA" sz="2400" b="1" dirty="0"/>
              <a:t> </a:t>
            </a:r>
            <a:r>
              <a:rPr lang="ar-SA" sz="2400" b="1" dirty="0" smtClean="0"/>
              <a:t>تمتلك القدرة على خلق واستثمار الفرص لتحقيق مستويات أعلى من الأرباح.</a:t>
            </a:r>
          </a:p>
          <a:p>
            <a:pPr algn="r" rtl="1">
              <a:lnSpc>
                <a:spcPct val="200000"/>
              </a:lnSpc>
              <a:buClr>
                <a:srgbClr val="C00000"/>
              </a:buClr>
              <a:buFont typeface="Wingdings" pitchFamily="2" charset="2"/>
              <a:buChar char="q"/>
            </a:pPr>
            <a:r>
              <a:rPr lang="ar-SA" sz="2400" b="1" dirty="0"/>
              <a:t> </a:t>
            </a:r>
            <a:r>
              <a:rPr lang="ar-SA" sz="2400" b="1" dirty="0" smtClean="0"/>
              <a:t>لديها من الإمكانيات للتحرك السريع واغتنام الفرص المتاحة أمامها.</a:t>
            </a:r>
            <a:endParaRPr lang="en-US" sz="2400" b="1" dirty="0"/>
          </a:p>
        </p:txBody>
      </p:sp>
    </p:spTree>
    <p:extLst>
      <p:ext uri="{BB962C8B-B14F-4D97-AF65-F5344CB8AC3E}">
        <p14:creationId xmlns:p14="http://schemas.microsoft.com/office/powerpoint/2010/main" val="2911504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3338" cy="990600"/>
          </a:xfrm>
        </p:spPr>
        <p:style>
          <a:lnRef idx="2">
            <a:schemeClr val="accent5"/>
          </a:lnRef>
          <a:fillRef idx="1">
            <a:schemeClr val="lt1"/>
          </a:fillRef>
          <a:effectRef idx="0">
            <a:schemeClr val="accent5"/>
          </a:effectRef>
          <a:fontRef idx="minor">
            <a:schemeClr val="dk1"/>
          </a:fontRef>
        </p:style>
        <p:txBody>
          <a:bodyPr/>
          <a:lstStyle/>
          <a:p>
            <a:r>
              <a:rPr lang="ar-SA" b="1" dirty="0" smtClean="0">
                <a:solidFill>
                  <a:srgbClr val="FF0000"/>
                </a:solidFill>
              </a:rPr>
              <a:t>نقاط الضعف في منشأة التضامن</a:t>
            </a:r>
            <a:endParaRPr lang="ar-SA" b="1" dirty="0">
              <a:solidFill>
                <a:srgbClr val="FF0000"/>
              </a:solidFill>
            </a:endParaRPr>
          </a:p>
        </p:txBody>
      </p:sp>
      <p:sp>
        <p:nvSpPr>
          <p:cNvPr id="3" name="Content Placeholder 2"/>
          <p:cNvSpPr>
            <a:spLocks noGrp="1"/>
          </p:cNvSpPr>
          <p:nvPr>
            <p:ph sz="quarter" idx="13"/>
          </p:nvPr>
        </p:nvSpPr>
        <p:spPr>
          <a:xfrm>
            <a:off x="304800" y="1295400"/>
            <a:ext cx="8458200" cy="5029200"/>
          </a:xfrm>
        </p:spPr>
        <p:txBody>
          <a:bodyPr>
            <a:noAutofit/>
          </a:bodyPr>
          <a:lstStyle/>
          <a:p>
            <a:pPr algn="just" rtl="1">
              <a:lnSpc>
                <a:spcPct val="100000"/>
              </a:lnSpc>
              <a:buClr>
                <a:srgbClr val="C00000"/>
              </a:buClr>
              <a:buFont typeface="Wingdings" pitchFamily="2" charset="2"/>
              <a:buChar char="q"/>
            </a:pPr>
            <a:r>
              <a:rPr lang="ar-SA" sz="2400" b="1" dirty="0" smtClean="0"/>
              <a:t> تناسب فقط المنشآت الأنشطة الصغيرة المحدودة.</a:t>
            </a:r>
          </a:p>
          <a:p>
            <a:pPr algn="just" rtl="1">
              <a:lnSpc>
                <a:spcPct val="100000"/>
              </a:lnSpc>
              <a:buClr>
                <a:srgbClr val="C00000"/>
              </a:buClr>
              <a:buFont typeface="Wingdings" pitchFamily="2" charset="2"/>
              <a:buChar char="q"/>
            </a:pPr>
            <a:r>
              <a:rPr lang="ar-SA" sz="2400" b="1" dirty="0"/>
              <a:t> </a:t>
            </a:r>
            <a:r>
              <a:rPr lang="ar-SA" sz="2400" b="1" dirty="0" smtClean="0"/>
              <a:t>لا تمتلك مقومات القيام بالأعمال الكبيرة.</a:t>
            </a:r>
          </a:p>
          <a:p>
            <a:pPr algn="just" rtl="1">
              <a:lnSpc>
                <a:spcPct val="100000"/>
              </a:lnSpc>
              <a:buClr>
                <a:srgbClr val="C00000"/>
              </a:buClr>
              <a:buFont typeface="Wingdings" pitchFamily="2" charset="2"/>
              <a:buChar char="q"/>
            </a:pPr>
            <a:r>
              <a:rPr lang="ar-SA" sz="2400" b="1" dirty="0"/>
              <a:t> </a:t>
            </a:r>
            <a:r>
              <a:rPr lang="ar-SA" sz="2400" b="1" dirty="0" smtClean="0"/>
              <a:t>صعوبة أو تعذر دخول شركاء جدد في المنشأة رغم أهميته مالياً وإدارياً.</a:t>
            </a:r>
          </a:p>
          <a:p>
            <a:pPr algn="just" rtl="1">
              <a:lnSpc>
                <a:spcPct val="100000"/>
              </a:lnSpc>
              <a:buClr>
                <a:srgbClr val="C00000"/>
              </a:buClr>
              <a:buFont typeface="Wingdings" pitchFamily="2" charset="2"/>
              <a:buChar char="q"/>
            </a:pPr>
            <a:r>
              <a:rPr lang="ar-SA" sz="2400" b="1" dirty="0"/>
              <a:t> </a:t>
            </a:r>
            <a:r>
              <a:rPr lang="ar-SA" sz="2400" b="1" dirty="0" smtClean="0"/>
              <a:t>ضعف </a:t>
            </a:r>
            <a:r>
              <a:rPr lang="ar-SA" sz="2400" b="1" dirty="0" err="1" smtClean="0"/>
              <a:t>الإستقرار</a:t>
            </a:r>
            <a:r>
              <a:rPr lang="ar-SA" sz="2400" b="1" dirty="0" smtClean="0"/>
              <a:t> التنظيمي والإداري في المنشأة بسبب سيطرة الطابع الشخصي على العلاقة بين الشركاء.</a:t>
            </a:r>
          </a:p>
          <a:p>
            <a:pPr algn="just" rtl="1">
              <a:lnSpc>
                <a:spcPct val="100000"/>
              </a:lnSpc>
              <a:buClr>
                <a:srgbClr val="C00000"/>
              </a:buClr>
              <a:buFont typeface="Wingdings" pitchFamily="2" charset="2"/>
              <a:buChar char="q"/>
            </a:pPr>
            <a:r>
              <a:rPr lang="ar-SA" sz="2400" b="1" dirty="0"/>
              <a:t> </a:t>
            </a:r>
            <a:r>
              <a:rPr lang="ar-SA" sz="2400" b="1" dirty="0" smtClean="0"/>
              <a:t>يمكن لأحد الشركاء ممن يملكون حصة صغيرة في رأس مال الشركة أن يعرقل </a:t>
            </a:r>
            <a:r>
              <a:rPr lang="ar-SA" sz="2400" b="1" dirty="0" err="1" smtClean="0"/>
              <a:t>إتخاذ</a:t>
            </a:r>
            <a:r>
              <a:rPr lang="ar-SA" sz="2400" b="1" dirty="0" smtClean="0"/>
              <a:t> القرارات.</a:t>
            </a:r>
          </a:p>
          <a:p>
            <a:pPr algn="just" rtl="1">
              <a:lnSpc>
                <a:spcPct val="100000"/>
              </a:lnSpc>
              <a:buClr>
                <a:srgbClr val="C00000"/>
              </a:buClr>
              <a:buFont typeface="Wingdings" pitchFamily="2" charset="2"/>
              <a:buChar char="q"/>
            </a:pPr>
            <a:r>
              <a:rPr lang="ar-SA" sz="2400" b="1" dirty="0"/>
              <a:t> </a:t>
            </a:r>
            <a:r>
              <a:rPr lang="ar-SA" sz="2400" b="1" dirty="0" smtClean="0"/>
              <a:t>مع ضعف الثقافة المهنية والمؤسسية توجد بذور ومسببات الخلاف بين الشركاء مما قد تؤدي إلى فشل المشروع أو </a:t>
            </a:r>
            <a:r>
              <a:rPr lang="ar-SA" sz="2400" b="1" dirty="0" err="1" smtClean="0"/>
              <a:t>تعثرة</a:t>
            </a:r>
            <a:r>
              <a:rPr lang="ar-SA" sz="2400" b="1" dirty="0" smtClean="0"/>
              <a:t>.</a:t>
            </a:r>
          </a:p>
          <a:p>
            <a:pPr algn="just" rtl="1">
              <a:lnSpc>
                <a:spcPct val="100000"/>
              </a:lnSpc>
              <a:buClr>
                <a:srgbClr val="C00000"/>
              </a:buClr>
              <a:buFont typeface="Wingdings" pitchFamily="2" charset="2"/>
              <a:buChar char="q"/>
            </a:pPr>
            <a:r>
              <a:rPr lang="ar-SA" sz="2400" b="1" dirty="0"/>
              <a:t> </a:t>
            </a:r>
            <a:r>
              <a:rPr lang="ar-SA" sz="2400" b="1" dirty="0" smtClean="0"/>
              <a:t>تتعرض الشركة لمخاطر بسبب </a:t>
            </a:r>
            <a:r>
              <a:rPr lang="ar-SA" sz="2400" b="1" dirty="0" err="1" smtClean="0"/>
              <a:t>إنسحاب</a:t>
            </a:r>
            <a:r>
              <a:rPr lang="ar-SA" sz="2400" b="1" dirty="0" smtClean="0"/>
              <a:t> أحد الشركاء أو عجزة أو وفاته.</a:t>
            </a:r>
            <a:endParaRPr lang="en-US" sz="2400" b="1" dirty="0"/>
          </a:p>
        </p:txBody>
      </p:sp>
    </p:spTree>
    <p:extLst>
      <p:ext uri="{BB962C8B-B14F-4D97-AF65-F5344CB8AC3E}">
        <p14:creationId xmlns:p14="http://schemas.microsoft.com/office/powerpoint/2010/main" val="9809477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3338" cy="1066801"/>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منشأة التوصية البسيطة</a:t>
            </a:r>
            <a:endParaRPr lang="ar-SA" b="1" dirty="0">
              <a:solidFill>
                <a:srgbClr val="7030A0"/>
              </a:solidFill>
            </a:endParaRPr>
          </a:p>
        </p:txBody>
      </p:sp>
      <p:sp>
        <p:nvSpPr>
          <p:cNvPr id="3" name="Content Placeholder 2"/>
          <p:cNvSpPr>
            <a:spLocks noGrp="1"/>
          </p:cNvSpPr>
          <p:nvPr>
            <p:ph sz="quarter" idx="13"/>
          </p:nvPr>
        </p:nvSpPr>
        <p:spPr>
          <a:xfrm>
            <a:off x="762000" y="1447800"/>
            <a:ext cx="7772400" cy="4495800"/>
          </a:xfrm>
        </p:spPr>
        <p:txBody>
          <a:bodyPr>
            <a:noAutofit/>
          </a:bodyPr>
          <a:lstStyle/>
          <a:p>
            <a:pPr marL="0" indent="0" algn="just" rtl="1">
              <a:lnSpc>
                <a:spcPct val="150000"/>
              </a:lnSpc>
              <a:buClr>
                <a:srgbClr val="7030A0"/>
              </a:buClr>
              <a:buNone/>
            </a:pPr>
            <a:r>
              <a:rPr lang="ar-SA" sz="3200" b="1" dirty="0" smtClean="0"/>
              <a:t>هي </a:t>
            </a:r>
            <a:r>
              <a:rPr lang="ar-SA" sz="3200" b="1" dirty="0" err="1" smtClean="0"/>
              <a:t>إمتداد</a:t>
            </a:r>
            <a:r>
              <a:rPr lang="ar-SA" sz="3200" b="1" dirty="0" smtClean="0"/>
              <a:t> لمنشأة التضامن، حيث يضاف إلى الشركاء المتضامنين شريك موصي أو أكثر ليس لهم في إدارة شؤون المنشأة ويشتركون في الربح والخسارة حسب نسبة أموالهم، ولا يتمكن الشريك الموصي من التصرف في حصته بالبيع أو التنازل أو غيره إلا بموافقة الشركاء المتضامنين. </a:t>
            </a:r>
          </a:p>
        </p:txBody>
      </p:sp>
    </p:spTree>
    <p:extLst>
      <p:ext uri="{BB962C8B-B14F-4D97-AF65-F5344CB8AC3E}">
        <p14:creationId xmlns:p14="http://schemas.microsoft.com/office/powerpoint/2010/main" val="620093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066801"/>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نقاط القوة في منشأة التوصية البسيطة</a:t>
            </a:r>
            <a:endParaRPr lang="ar-SA" b="1" dirty="0">
              <a:solidFill>
                <a:srgbClr val="7030A0"/>
              </a:solidFill>
            </a:endParaRPr>
          </a:p>
        </p:txBody>
      </p:sp>
      <p:sp>
        <p:nvSpPr>
          <p:cNvPr id="3" name="Content Placeholder 2"/>
          <p:cNvSpPr>
            <a:spLocks noGrp="1"/>
          </p:cNvSpPr>
          <p:nvPr>
            <p:ph sz="quarter" idx="13"/>
          </p:nvPr>
        </p:nvSpPr>
        <p:spPr>
          <a:xfrm>
            <a:off x="381000" y="1295400"/>
            <a:ext cx="8382000" cy="5105400"/>
          </a:xfrm>
        </p:spPr>
        <p:txBody>
          <a:bodyPr>
            <a:noAutofit/>
          </a:bodyPr>
          <a:lstStyle/>
          <a:p>
            <a:pPr algn="just" rtl="1">
              <a:lnSpc>
                <a:spcPct val="200000"/>
              </a:lnSpc>
              <a:buClr>
                <a:srgbClr val="7030A0"/>
              </a:buClr>
              <a:buFont typeface="Arial" pitchFamily="34" charset="0"/>
              <a:buChar char="₰"/>
            </a:pPr>
            <a:r>
              <a:rPr lang="ar-SA" b="1" dirty="0" smtClean="0"/>
              <a:t>تنشأ بين شريكين أو أكثر من الشركاء المتضامنين مع شخص أو أكثر من الشركاء الموصين.</a:t>
            </a:r>
          </a:p>
          <a:p>
            <a:pPr algn="just" rtl="1">
              <a:lnSpc>
                <a:spcPct val="200000"/>
              </a:lnSpc>
              <a:buClr>
                <a:srgbClr val="7030A0"/>
              </a:buClr>
              <a:buFont typeface="Arial" pitchFamily="34" charset="0"/>
              <a:buChar char="₰"/>
            </a:pPr>
            <a:r>
              <a:rPr lang="ar-SA" b="1" dirty="0"/>
              <a:t> </a:t>
            </a:r>
            <a:r>
              <a:rPr lang="ar-SA" b="1" dirty="0" smtClean="0"/>
              <a:t>الشركاء الموصون يقدمون جزءاً من رأس المال، ويأخذون الربح أو يخسرون بنسبة مساهمتهم في رأس مال المنشأة.</a:t>
            </a:r>
            <a:endParaRPr lang="ar-SA" b="1" dirty="0"/>
          </a:p>
          <a:p>
            <a:pPr algn="just" rtl="1">
              <a:lnSpc>
                <a:spcPct val="200000"/>
              </a:lnSpc>
              <a:buClr>
                <a:srgbClr val="7030A0"/>
              </a:buClr>
              <a:buFont typeface="Arial" pitchFamily="34" charset="0"/>
              <a:buChar char="₰"/>
            </a:pPr>
            <a:r>
              <a:rPr lang="ar-SA" b="1" dirty="0" smtClean="0"/>
              <a:t>مسؤولية الشركاء المتضامنين غير محدودة مثلهم مثل الشركاء في منشأة التضامن.</a:t>
            </a:r>
          </a:p>
          <a:p>
            <a:pPr algn="just" rtl="1">
              <a:lnSpc>
                <a:spcPct val="200000"/>
              </a:lnSpc>
              <a:buClr>
                <a:srgbClr val="7030A0"/>
              </a:buClr>
              <a:buFont typeface="Arial" pitchFamily="34" charset="0"/>
              <a:buChar char="₰"/>
            </a:pPr>
            <a:r>
              <a:rPr lang="ar-SA" b="1" dirty="0" smtClean="0"/>
              <a:t>سلطات الشركاء الموصين محدودة وهم لا يتدخلون في الإدارة لأن مسؤوليتهم محدودة.</a:t>
            </a:r>
          </a:p>
          <a:p>
            <a:pPr algn="just" rtl="1">
              <a:lnSpc>
                <a:spcPct val="200000"/>
              </a:lnSpc>
              <a:buClr>
                <a:srgbClr val="7030A0"/>
              </a:buClr>
              <a:buFont typeface="Arial" pitchFamily="34" charset="0"/>
              <a:buChar char="₰"/>
            </a:pPr>
            <a:r>
              <a:rPr lang="ar-SA" b="1" dirty="0"/>
              <a:t> </a:t>
            </a:r>
            <a:r>
              <a:rPr lang="ar-SA" b="1" dirty="0" smtClean="0"/>
              <a:t>الشركاء الموصون لا يتدخلون في الإدارة ولا يظهر اسمهم في معاملات الشركة.</a:t>
            </a:r>
          </a:p>
          <a:p>
            <a:pPr algn="just" rtl="1">
              <a:lnSpc>
                <a:spcPct val="200000"/>
              </a:lnSpc>
              <a:buClr>
                <a:srgbClr val="7030A0"/>
              </a:buClr>
              <a:buFont typeface="Arial" pitchFamily="34" charset="0"/>
              <a:buChar char="₰"/>
            </a:pPr>
            <a:r>
              <a:rPr lang="ar-SA" b="1" dirty="0"/>
              <a:t> </a:t>
            </a:r>
            <a:r>
              <a:rPr lang="ar-SA" b="1" dirty="0" smtClean="0"/>
              <a:t>متطلبات وإجراءات تأسيسها عادة تكون بسيطة وسهلة وميسرة.</a:t>
            </a:r>
            <a:endParaRPr lang="ar-SA" b="1" dirty="0"/>
          </a:p>
        </p:txBody>
      </p:sp>
    </p:spTree>
    <p:extLst>
      <p:ext uri="{BB962C8B-B14F-4D97-AF65-F5344CB8AC3E}">
        <p14:creationId xmlns:p14="http://schemas.microsoft.com/office/powerpoint/2010/main" val="181059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066801"/>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نقاط القوة في منشأة التوصية البسيطة</a:t>
            </a:r>
            <a:endParaRPr lang="ar-SA" b="1" dirty="0">
              <a:solidFill>
                <a:srgbClr val="7030A0"/>
              </a:solidFill>
            </a:endParaRPr>
          </a:p>
        </p:txBody>
      </p:sp>
      <p:sp>
        <p:nvSpPr>
          <p:cNvPr id="3" name="Content Placeholder 2"/>
          <p:cNvSpPr>
            <a:spLocks noGrp="1"/>
          </p:cNvSpPr>
          <p:nvPr>
            <p:ph sz="quarter" idx="13"/>
          </p:nvPr>
        </p:nvSpPr>
        <p:spPr>
          <a:xfrm>
            <a:off x="381000" y="1295400"/>
            <a:ext cx="8305800" cy="5105400"/>
          </a:xfrm>
        </p:spPr>
        <p:txBody>
          <a:bodyPr>
            <a:noAutofit/>
          </a:bodyPr>
          <a:lstStyle/>
          <a:p>
            <a:pPr algn="just" rtl="1">
              <a:lnSpc>
                <a:spcPct val="150000"/>
              </a:lnSpc>
              <a:buClr>
                <a:srgbClr val="7030A0"/>
              </a:buClr>
              <a:buFont typeface="Arial" pitchFamily="34" charset="0"/>
              <a:buChar char="₰"/>
            </a:pPr>
            <a:r>
              <a:rPr lang="ar-SA" b="1" dirty="0" smtClean="0"/>
              <a:t>التدخل الحكومي في شؤونها محدود ولا تتدخل إلا في الحالات الاستثنائية ومن خلال إجراءات رقابية بسيطة.</a:t>
            </a:r>
          </a:p>
          <a:p>
            <a:pPr algn="just" rtl="1">
              <a:lnSpc>
                <a:spcPct val="150000"/>
              </a:lnSpc>
              <a:buClr>
                <a:srgbClr val="7030A0"/>
              </a:buClr>
              <a:buFont typeface="Arial" pitchFamily="34" charset="0"/>
              <a:buChar char="₰"/>
            </a:pPr>
            <a:r>
              <a:rPr lang="ar-SA" b="1" dirty="0"/>
              <a:t> </a:t>
            </a:r>
            <a:r>
              <a:rPr lang="ar-SA" b="1" dirty="0" smtClean="0"/>
              <a:t>يتم تأسيسها وتقوم وتستمر على أساس المعرفة والثقة الشخصية المتبادلة بين الشركاء.</a:t>
            </a:r>
          </a:p>
          <a:p>
            <a:pPr algn="just" rtl="1">
              <a:lnSpc>
                <a:spcPct val="150000"/>
              </a:lnSpc>
              <a:buClr>
                <a:srgbClr val="7030A0"/>
              </a:buClr>
              <a:buFont typeface="Arial" pitchFamily="34" charset="0"/>
              <a:buChar char="₰"/>
            </a:pPr>
            <a:r>
              <a:rPr lang="ar-SA" b="1" dirty="0" smtClean="0"/>
              <a:t>تتيح الفرص للمستثمر المتحفظ ممن لا يمكنهم أن يتحملوا من الأخطار إلا بقدر ما يقدموه من الأموال.</a:t>
            </a:r>
          </a:p>
          <a:p>
            <a:pPr algn="just" rtl="1">
              <a:lnSpc>
                <a:spcPct val="150000"/>
              </a:lnSpc>
              <a:buClr>
                <a:srgbClr val="7030A0"/>
              </a:buClr>
              <a:buFont typeface="Arial" pitchFamily="34" charset="0"/>
              <a:buChar char="₰"/>
            </a:pPr>
            <a:r>
              <a:rPr lang="ar-SA" b="1" dirty="0"/>
              <a:t> </a:t>
            </a:r>
            <a:r>
              <a:rPr lang="ar-SA" b="1" dirty="0" smtClean="0"/>
              <a:t>تتيح الفرصة لدخول الذين يرغبون في استثمار أموالهم بأسماء سرية بسبب ظروفهم الشخصية.</a:t>
            </a:r>
          </a:p>
          <a:p>
            <a:pPr algn="just" rtl="1">
              <a:lnSpc>
                <a:spcPct val="150000"/>
              </a:lnSpc>
              <a:buClr>
                <a:srgbClr val="7030A0"/>
              </a:buClr>
              <a:buFont typeface="Arial" pitchFamily="34" charset="0"/>
              <a:buChar char="₰"/>
            </a:pPr>
            <a:r>
              <a:rPr lang="ar-SA" b="1" dirty="0"/>
              <a:t> </a:t>
            </a:r>
            <a:r>
              <a:rPr lang="ar-SA" b="1" dirty="0" smtClean="0"/>
              <a:t>لديها قدرة أوسع وأمامها فرص أقوي للحصول على قدر أكبر من الأموال بزيادة رؤوس الأموال أو الاقتراض.</a:t>
            </a:r>
            <a:endParaRPr lang="ar-SA" b="1" dirty="0"/>
          </a:p>
        </p:txBody>
      </p:sp>
    </p:spTree>
    <p:extLst>
      <p:ext uri="{BB962C8B-B14F-4D97-AF65-F5344CB8AC3E}">
        <p14:creationId xmlns:p14="http://schemas.microsoft.com/office/powerpoint/2010/main" val="123641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3338" cy="1143000"/>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مفهوم المنشأة أو المشروع</a:t>
            </a:r>
            <a:endParaRPr lang="ar-SA" b="1" dirty="0">
              <a:solidFill>
                <a:srgbClr val="00B050"/>
              </a:solidFill>
            </a:endParaRPr>
          </a:p>
        </p:txBody>
      </p:sp>
      <p:sp>
        <p:nvSpPr>
          <p:cNvPr id="3" name="Content Placeholder 2"/>
          <p:cNvSpPr>
            <a:spLocks noGrp="1"/>
          </p:cNvSpPr>
          <p:nvPr>
            <p:ph sz="quarter" idx="13"/>
          </p:nvPr>
        </p:nvSpPr>
        <p:spPr>
          <a:xfrm>
            <a:off x="685800" y="1676400"/>
            <a:ext cx="7848600" cy="4572001"/>
          </a:xfrm>
        </p:spPr>
        <p:txBody>
          <a:bodyPr>
            <a:normAutofit/>
          </a:bodyPr>
          <a:lstStyle/>
          <a:p>
            <a:pPr marL="0" lvl="0" indent="0" algn="just" rtl="1">
              <a:lnSpc>
                <a:spcPct val="150000"/>
              </a:lnSpc>
              <a:spcBef>
                <a:spcPts val="0"/>
              </a:spcBef>
              <a:buClrTx/>
              <a:buNone/>
            </a:pPr>
            <a:r>
              <a:rPr lang="ar-SA" sz="3200" b="1" dirty="0" smtClean="0"/>
              <a:t>عبارة عن تصور أو فكرة لتخصيص موارد معينة لتستخدم في إيجاد طاقة إنتاجية جديدة أو لزيادة طاقة إنتاجية قائمة أو لإحلال طاقة إنتاجية حالية، وذلك بغرض تحقيق منفعة محددة من تشغيل المشروع لتقديم منتج معين في شكل سلعة أو خدمة موجهة لفئة أو فئات مستهدفة.</a:t>
            </a:r>
            <a:endParaRPr lang="ar-MA" sz="3200" b="1" dirty="0" smtClean="0"/>
          </a:p>
        </p:txBody>
      </p:sp>
    </p:spTree>
    <p:extLst>
      <p:ext uri="{BB962C8B-B14F-4D97-AF65-F5344CB8AC3E}">
        <p14:creationId xmlns:p14="http://schemas.microsoft.com/office/powerpoint/2010/main" val="3845651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773338" cy="1066801"/>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عيوب منشأة التوصية البسيطة</a:t>
            </a:r>
            <a:endParaRPr lang="ar-SA" b="1" dirty="0">
              <a:solidFill>
                <a:srgbClr val="7030A0"/>
              </a:solidFill>
            </a:endParaRPr>
          </a:p>
        </p:txBody>
      </p:sp>
      <p:sp>
        <p:nvSpPr>
          <p:cNvPr id="3" name="Content Placeholder 2"/>
          <p:cNvSpPr>
            <a:spLocks noGrp="1"/>
          </p:cNvSpPr>
          <p:nvPr>
            <p:ph sz="quarter" idx="13"/>
          </p:nvPr>
        </p:nvSpPr>
        <p:spPr>
          <a:xfrm>
            <a:off x="685800" y="1295400"/>
            <a:ext cx="8001000" cy="5105400"/>
          </a:xfrm>
        </p:spPr>
        <p:txBody>
          <a:bodyPr>
            <a:noAutofit/>
          </a:bodyPr>
          <a:lstStyle/>
          <a:p>
            <a:pPr algn="just" rtl="1">
              <a:lnSpc>
                <a:spcPct val="150000"/>
              </a:lnSpc>
              <a:buClr>
                <a:srgbClr val="7030A0"/>
              </a:buClr>
              <a:buFont typeface="Arial" pitchFamily="34" charset="0"/>
              <a:buChar char="₰"/>
            </a:pPr>
            <a:r>
              <a:rPr lang="ar-SA" b="1" dirty="0" smtClean="0"/>
              <a:t>المسؤولية كبيرة على الشركاء الموصين للتحري والتأكد من شخصية الشركاء المتضامنين.</a:t>
            </a:r>
          </a:p>
          <a:p>
            <a:pPr algn="just" rtl="1">
              <a:lnSpc>
                <a:spcPct val="150000"/>
              </a:lnSpc>
              <a:buClr>
                <a:srgbClr val="7030A0"/>
              </a:buClr>
              <a:buFont typeface="Arial" pitchFamily="34" charset="0"/>
              <a:buChar char="₰"/>
            </a:pPr>
            <a:r>
              <a:rPr lang="ar-SA" b="1" dirty="0"/>
              <a:t> </a:t>
            </a:r>
            <a:r>
              <a:rPr lang="ar-SA" b="1" dirty="0" smtClean="0"/>
              <a:t>يمكن أن تتعرض لكثير من مواقف وحالات نصب واحتيال سواء من المتضامن أو الموصي.</a:t>
            </a:r>
          </a:p>
          <a:p>
            <a:pPr algn="just" rtl="1">
              <a:lnSpc>
                <a:spcPct val="150000"/>
              </a:lnSpc>
              <a:buClr>
                <a:srgbClr val="7030A0"/>
              </a:buClr>
              <a:buFont typeface="Arial" pitchFamily="34" charset="0"/>
              <a:buChar char="₰"/>
            </a:pPr>
            <a:r>
              <a:rPr lang="ar-SA" b="1" dirty="0"/>
              <a:t> </a:t>
            </a:r>
            <a:r>
              <a:rPr lang="ar-SA" b="1" dirty="0" smtClean="0"/>
              <a:t>تعدد احتمالات حدوث الضرر للمساهمين من الشركاء الموصين بصورة خاصة.</a:t>
            </a:r>
          </a:p>
          <a:p>
            <a:pPr algn="just" rtl="1">
              <a:lnSpc>
                <a:spcPct val="150000"/>
              </a:lnSpc>
              <a:buClr>
                <a:srgbClr val="7030A0"/>
              </a:buClr>
              <a:buFont typeface="Arial" pitchFamily="34" charset="0"/>
              <a:buChar char="₰"/>
            </a:pPr>
            <a:r>
              <a:rPr lang="ar-SA" b="1" dirty="0" smtClean="0"/>
              <a:t>خطورة الوضع في حالة تولي الإدارة شريك متضامن الإدارة وهو غير كفء.</a:t>
            </a:r>
          </a:p>
          <a:p>
            <a:pPr algn="just" rtl="1">
              <a:lnSpc>
                <a:spcPct val="150000"/>
              </a:lnSpc>
              <a:buClr>
                <a:srgbClr val="7030A0"/>
              </a:buClr>
              <a:buFont typeface="Arial" pitchFamily="34" charset="0"/>
              <a:buChar char="₰"/>
            </a:pPr>
            <a:r>
              <a:rPr lang="ar-SA" b="1" dirty="0" smtClean="0"/>
              <a:t>مخاطر مجازفة الشركاء المتضامين بأموال المنشأة وحقوق بقية الأطراف الأخرى.</a:t>
            </a:r>
          </a:p>
          <a:p>
            <a:pPr algn="just" rtl="1">
              <a:lnSpc>
                <a:spcPct val="150000"/>
              </a:lnSpc>
              <a:buClr>
                <a:srgbClr val="7030A0"/>
              </a:buClr>
              <a:buFont typeface="Arial" pitchFamily="34" charset="0"/>
              <a:buChar char="₰"/>
            </a:pPr>
            <a:r>
              <a:rPr lang="ar-SA" b="1" dirty="0" smtClean="0"/>
              <a:t>الخسارة الكبيرة التي تقع على الشركاء الموصين بضياع أموالهم في المنشأة إذا أفلست.</a:t>
            </a:r>
          </a:p>
          <a:p>
            <a:pPr algn="just" rtl="1">
              <a:lnSpc>
                <a:spcPct val="150000"/>
              </a:lnSpc>
              <a:buClr>
                <a:srgbClr val="7030A0"/>
              </a:buClr>
              <a:buFont typeface="Arial" pitchFamily="34" charset="0"/>
              <a:buChar char="₰"/>
            </a:pPr>
            <a:r>
              <a:rPr lang="ar-SA" b="1" dirty="0" err="1" smtClean="0"/>
              <a:t>إحتمال</a:t>
            </a:r>
            <a:r>
              <a:rPr lang="ar-SA" b="1" dirty="0" smtClean="0"/>
              <a:t> حدوث اختلافات أو نزاعات في حالة تعيين الشركاء الموصون من يقوم مقامهم أو يمثلهم في حالات المرض أو الإفلاس أو الوفاة.</a:t>
            </a:r>
          </a:p>
          <a:p>
            <a:pPr algn="just" rtl="1">
              <a:lnSpc>
                <a:spcPct val="150000"/>
              </a:lnSpc>
              <a:buClr>
                <a:srgbClr val="7030A0"/>
              </a:buClr>
              <a:buFont typeface="Arial" pitchFamily="34" charset="0"/>
              <a:buChar char="₰"/>
            </a:pPr>
            <a:r>
              <a:rPr lang="ar-SA" b="1" dirty="0"/>
              <a:t> </a:t>
            </a:r>
            <a:r>
              <a:rPr lang="ar-SA" b="1" dirty="0" smtClean="0"/>
              <a:t>بجانب كل ما سبق تتعرض منشأة التوصية البسيطة لنفس عيوب ومخاطر منشأة التضامن.</a:t>
            </a:r>
            <a:endParaRPr lang="ar-SA" b="1" dirty="0"/>
          </a:p>
        </p:txBody>
      </p:sp>
    </p:spTree>
    <p:extLst>
      <p:ext uri="{BB962C8B-B14F-4D97-AF65-F5344CB8AC3E}">
        <p14:creationId xmlns:p14="http://schemas.microsoft.com/office/powerpoint/2010/main" val="2287609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chemeClr val="accent2"/>
                </a:solidFill>
              </a:rPr>
              <a:t>منشأة التوصية بالأسهم</a:t>
            </a:r>
            <a:endParaRPr lang="ar-SA" b="1" dirty="0">
              <a:solidFill>
                <a:schemeClr val="accent2"/>
              </a:solidFill>
            </a:endParaRPr>
          </a:p>
        </p:txBody>
      </p:sp>
      <p:sp>
        <p:nvSpPr>
          <p:cNvPr id="3" name="Content Placeholder 2"/>
          <p:cNvSpPr>
            <a:spLocks noGrp="1"/>
          </p:cNvSpPr>
          <p:nvPr>
            <p:ph idx="1"/>
          </p:nvPr>
        </p:nvSpPr>
        <p:spPr>
          <a:xfrm>
            <a:off x="457200" y="1295400"/>
            <a:ext cx="8229600" cy="4830763"/>
          </a:xfrm>
        </p:spPr>
        <p:txBody>
          <a:bodyPr>
            <a:normAutofit fontScale="85000" lnSpcReduction="20000"/>
          </a:bodyPr>
          <a:lstStyle/>
          <a:p>
            <a:pPr marL="0" indent="0" algn="just">
              <a:lnSpc>
                <a:spcPct val="150000"/>
              </a:lnSpc>
              <a:buNone/>
            </a:pPr>
            <a:r>
              <a:rPr lang="ar-SA" sz="2800" b="1" dirty="0" smtClean="0">
                <a:solidFill>
                  <a:schemeClr val="accent2"/>
                </a:solidFill>
              </a:rPr>
              <a:t>شأنها شأن منشأة التوصية البسيطة حيث:</a:t>
            </a:r>
          </a:p>
          <a:p>
            <a:pPr algn="just">
              <a:lnSpc>
                <a:spcPct val="150000"/>
              </a:lnSpc>
              <a:buClr>
                <a:schemeClr val="accent2"/>
              </a:buClr>
              <a:buFont typeface="Calibri" pitchFamily="34" charset="0"/>
              <a:buChar char="҉"/>
            </a:pPr>
            <a:r>
              <a:rPr lang="ar-SA" sz="2800" b="1" dirty="0" smtClean="0"/>
              <a:t> تتكون من شريك أو أكثر من الشركاء المتضامنين بالإضافة إلى شركاء مساهمين.</a:t>
            </a:r>
          </a:p>
          <a:p>
            <a:pPr algn="just">
              <a:lnSpc>
                <a:spcPct val="150000"/>
              </a:lnSpc>
              <a:buClr>
                <a:schemeClr val="accent2"/>
              </a:buClr>
              <a:buFont typeface="Calibri" pitchFamily="34" charset="0"/>
              <a:buChar char="҉"/>
            </a:pPr>
            <a:r>
              <a:rPr lang="ar-SA" sz="2800" b="1" dirty="0"/>
              <a:t> </a:t>
            </a:r>
            <a:r>
              <a:rPr lang="ar-SA" sz="2800" b="1" dirty="0" smtClean="0"/>
              <a:t>سلطة الإدارة تكون للشركاء المتضامنين.</a:t>
            </a:r>
          </a:p>
          <a:p>
            <a:pPr algn="just">
              <a:lnSpc>
                <a:spcPct val="150000"/>
              </a:lnSpc>
              <a:buClr>
                <a:schemeClr val="accent2"/>
              </a:buClr>
              <a:buFont typeface="Calibri" pitchFamily="34" charset="0"/>
              <a:buChar char="҉"/>
            </a:pPr>
            <a:r>
              <a:rPr lang="ar-SA" sz="2800" b="1" dirty="0"/>
              <a:t> </a:t>
            </a:r>
            <a:r>
              <a:rPr lang="ar-SA" sz="2800" b="1" dirty="0" smtClean="0"/>
              <a:t>مسؤولية الشركاء المتضامنين غير محدودة.</a:t>
            </a:r>
          </a:p>
          <a:p>
            <a:pPr algn="just">
              <a:lnSpc>
                <a:spcPct val="150000"/>
              </a:lnSpc>
              <a:buClr>
                <a:schemeClr val="accent2"/>
              </a:buClr>
              <a:buFont typeface="Calibri" pitchFamily="34" charset="0"/>
              <a:buChar char="҉"/>
            </a:pPr>
            <a:r>
              <a:rPr lang="ar-SA" sz="2800" b="1" dirty="0"/>
              <a:t> </a:t>
            </a:r>
            <a:r>
              <a:rPr lang="ar-SA" sz="2800" b="1" dirty="0" smtClean="0"/>
              <a:t>وضع الشريك هنا وضع الشريك في شركة المساهمة.</a:t>
            </a:r>
          </a:p>
          <a:p>
            <a:pPr marL="0" indent="0" algn="just">
              <a:lnSpc>
                <a:spcPct val="150000"/>
              </a:lnSpc>
              <a:buClr>
                <a:schemeClr val="accent2"/>
              </a:buClr>
              <a:buNone/>
            </a:pPr>
            <a:r>
              <a:rPr lang="ar-SA" sz="2800" b="1" dirty="0" smtClean="0">
                <a:solidFill>
                  <a:schemeClr val="accent2"/>
                </a:solidFill>
              </a:rPr>
              <a:t>تختلف عن منشأة التوصية البسيطة من حيث:</a:t>
            </a:r>
          </a:p>
          <a:p>
            <a:pPr marL="0" indent="0" algn="just">
              <a:lnSpc>
                <a:spcPct val="150000"/>
              </a:lnSpc>
              <a:buClr>
                <a:schemeClr val="accent2"/>
              </a:buClr>
              <a:buNone/>
            </a:pPr>
            <a:r>
              <a:rPr lang="ar-SA" sz="2800" b="1" dirty="0" smtClean="0"/>
              <a:t>يحق للمساهمين التصرف في أسهمهم بدون موافقة الشركاء الآخرين مالم يتفقوا على ما يضبط أو يقيد ذلك.</a:t>
            </a:r>
            <a:endParaRPr lang="ar-SA" sz="2800" b="1" dirty="0"/>
          </a:p>
        </p:txBody>
      </p:sp>
    </p:spTree>
    <p:extLst>
      <p:ext uri="{BB962C8B-B14F-4D97-AF65-F5344CB8AC3E}">
        <p14:creationId xmlns:p14="http://schemas.microsoft.com/office/powerpoint/2010/main" val="19883181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dk1"/>
          </a:lnRef>
          <a:fillRef idx="1">
            <a:schemeClr val="lt1"/>
          </a:fillRef>
          <a:effectRef idx="0">
            <a:schemeClr val="dk1"/>
          </a:effectRef>
          <a:fontRef idx="minor">
            <a:schemeClr val="dk1"/>
          </a:fontRef>
        </p:style>
        <p:txBody>
          <a:bodyPr/>
          <a:lstStyle/>
          <a:p>
            <a:r>
              <a:rPr lang="ar-SA" b="1" dirty="0" smtClean="0">
                <a:solidFill>
                  <a:srgbClr val="BC04BC"/>
                </a:solidFill>
              </a:rPr>
              <a:t>شركة المحاصة</a:t>
            </a:r>
            <a:endParaRPr lang="ar-SA" b="1" dirty="0">
              <a:solidFill>
                <a:srgbClr val="BC04BC"/>
              </a:solidFill>
            </a:endParaRPr>
          </a:p>
        </p:txBody>
      </p:sp>
      <p:sp>
        <p:nvSpPr>
          <p:cNvPr id="3" name="Content Placeholder 2"/>
          <p:cNvSpPr>
            <a:spLocks noGrp="1"/>
          </p:cNvSpPr>
          <p:nvPr>
            <p:ph idx="1"/>
          </p:nvPr>
        </p:nvSpPr>
        <p:spPr>
          <a:xfrm>
            <a:off x="457200" y="1295400"/>
            <a:ext cx="8229600" cy="4830763"/>
          </a:xfrm>
        </p:spPr>
        <p:txBody>
          <a:bodyPr>
            <a:normAutofit/>
          </a:bodyPr>
          <a:lstStyle/>
          <a:p>
            <a:pPr marL="0" indent="0" algn="just">
              <a:lnSpc>
                <a:spcPct val="200000"/>
              </a:lnSpc>
              <a:buNone/>
            </a:pPr>
            <a:r>
              <a:rPr lang="ar-SA" b="1" dirty="0" smtClean="0"/>
              <a:t>تنشأ بمجرد </a:t>
            </a:r>
            <a:r>
              <a:rPr lang="ar-SA" b="1" dirty="0" err="1" smtClean="0"/>
              <a:t>الإتفاق</a:t>
            </a:r>
            <a:r>
              <a:rPr lang="ar-SA" b="1" dirty="0" smtClean="0"/>
              <a:t> بين شريكين أو أكثر على القيام بنشاط تجاري معين يؤديه أحداهم أو كلهم معاً سواء بالتساوي أو بالتوزيع فيما بينهما ويتم تقسيم نتيجة العمل من ربح أو خسارة بينهم وفق الشروط المتفق عليها في ما بينهم.</a:t>
            </a:r>
          </a:p>
        </p:txBody>
      </p:sp>
    </p:spTree>
    <p:extLst>
      <p:ext uri="{BB962C8B-B14F-4D97-AF65-F5344CB8AC3E}">
        <p14:creationId xmlns:p14="http://schemas.microsoft.com/office/powerpoint/2010/main" val="38812566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dk1"/>
          </a:lnRef>
          <a:fillRef idx="1">
            <a:schemeClr val="lt1"/>
          </a:fillRef>
          <a:effectRef idx="0">
            <a:schemeClr val="dk1"/>
          </a:effectRef>
          <a:fontRef idx="minor">
            <a:schemeClr val="dk1"/>
          </a:fontRef>
        </p:style>
        <p:txBody>
          <a:bodyPr>
            <a:noAutofit/>
          </a:bodyPr>
          <a:lstStyle/>
          <a:p>
            <a:r>
              <a:rPr lang="ar-SA" sz="3200" b="1" dirty="0" smtClean="0">
                <a:solidFill>
                  <a:srgbClr val="BC04BC"/>
                </a:solidFill>
              </a:rPr>
              <a:t>خصائص منشأة المحاصة (موضع نقاط القوة أو الضعف)</a:t>
            </a:r>
            <a:endParaRPr lang="ar-SA" sz="3200" b="1" dirty="0">
              <a:solidFill>
                <a:srgbClr val="BC04BC"/>
              </a:solidFill>
            </a:endParaRPr>
          </a:p>
        </p:txBody>
      </p:sp>
      <p:sp>
        <p:nvSpPr>
          <p:cNvPr id="3" name="Content Placeholder 2"/>
          <p:cNvSpPr>
            <a:spLocks noGrp="1"/>
          </p:cNvSpPr>
          <p:nvPr>
            <p:ph idx="1"/>
          </p:nvPr>
        </p:nvSpPr>
        <p:spPr>
          <a:xfrm>
            <a:off x="457200" y="1295400"/>
            <a:ext cx="8229600" cy="4830763"/>
          </a:xfrm>
        </p:spPr>
        <p:txBody>
          <a:bodyPr>
            <a:normAutofit lnSpcReduction="10000"/>
          </a:bodyPr>
          <a:lstStyle/>
          <a:p>
            <a:pPr algn="just">
              <a:lnSpc>
                <a:spcPct val="150000"/>
              </a:lnSpc>
              <a:buClr>
                <a:srgbClr val="BC04BC"/>
              </a:buClr>
              <a:buFont typeface="Wingdings" pitchFamily="2" charset="2"/>
              <a:buChar char="q"/>
            </a:pPr>
            <a:r>
              <a:rPr lang="ar-SA" sz="2400" b="1" dirty="0" smtClean="0">
                <a:solidFill>
                  <a:srgbClr val="BC04BC"/>
                </a:solidFill>
              </a:rPr>
              <a:t> </a:t>
            </a:r>
            <a:r>
              <a:rPr lang="ar-SA" sz="2400" b="1" dirty="0" smtClean="0"/>
              <a:t>منشأة مؤقتة تنتهي بانتهاء المهمة أو الصفقة أو العمل الذي أنشئت من أجلة.</a:t>
            </a:r>
          </a:p>
          <a:p>
            <a:pPr algn="just">
              <a:lnSpc>
                <a:spcPct val="150000"/>
              </a:lnSpc>
              <a:buClr>
                <a:srgbClr val="BC04BC"/>
              </a:buClr>
              <a:buFont typeface="Wingdings" pitchFamily="2" charset="2"/>
              <a:buChar char="q"/>
            </a:pPr>
            <a:r>
              <a:rPr lang="ar-SA" sz="2400" b="1" dirty="0"/>
              <a:t> </a:t>
            </a:r>
            <a:r>
              <a:rPr lang="ar-SA" sz="2400" b="1" dirty="0" smtClean="0"/>
              <a:t>عادة تكون مستترة ولا يعلم الجمهور بوجودها.</a:t>
            </a:r>
          </a:p>
          <a:p>
            <a:pPr algn="just">
              <a:lnSpc>
                <a:spcPct val="150000"/>
              </a:lnSpc>
              <a:buClr>
                <a:srgbClr val="BC04BC"/>
              </a:buClr>
              <a:buFont typeface="Wingdings" pitchFamily="2" charset="2"/>
              <a:buChar char="q"/>
            </a:pPr>
            <a:r>
              <a:rPr lang="ar-SA" sz="2400" b="1" dirty="0"/>
              <a:t> </a:t>
            </a:r>
            <a:r>
              <a:rPr lang="ar-SA" sz="2400" b="1" dirty="0" smtClean="0"/>
              <a:t>لا يشترط فيها العلانية أو الإشهار.</a:t>
            </a:r>
          </a:p>
          <a:p>
            <a:pPr algn="just">
              <a:lnSpc>
                <a:spcPct val="150000"/>
              </a:lnSpc>
              <a:buClr>
                <a:srgbClr val="BC04BC"/>
              </a:buClr>
              <a:buFont typeface="Wingdings" pitchFamily="2" charset="2"/>
              <a:buChar char="q"/>
            </a:pPr>
            <a:r>
              <a:rPr lang="ar-SA" sz="2400" b="1" dirty="0"/>
              <a:t> </a:t>
            </a:r>
            <a:r>
              <a:rPr lang="ar-SA" sz="2400" b="1" dirty="0" smtClean="0"/>
              <a:t>عادة لا يتم تسجيل أصولها في أوراق رسمية حكومية.</a:t>
            </a:r>
          </a:p>
          <a:p>
            <a:pPr algn="just">
              <a:lnSpc>
                <a:spcPct val="150000"/>
              </a:lnSpc>
              <a:buClr>
                <a:srgbClr val="BC04BC"/>
              </a:buClr>
              <a:buFont typeface="Wingdings" pitchFamily="2" charset="2"/>
              <a:buChar char="q"/>
            </a:pPr>
            <a:r>
              <a:rPr lang="ar-SA" sz="2400" b="1" dirty="0"/>
              <a:t> </a:t>
            </a:r>
            <a:r>
              <a:rPr lang="ar-SA" sz="2400" b="1" dirty="0" smtClean="0"/>
              <a:t>كل شريك يقوم بالعمل باسمه الخاص وبعنوانه الخاص.</a:t>
            </a:r>
          </a:p>
          <a:p>
            <a:pPr algn="just">
              <a:lnSpc>
                <a:spcPct val="150000"/>
              </a:lnSpc>
              <a:buClr>
                <a:srgbClr val="BC04BC"/>
              </a:buClr>
              <a:buFont typeface="Wingdings" pitchFamily="2" charset="2"/>
              <a:buChar char="q"/>
            </a:pPr>
            <a:r>
              <a:rPr lang="ar-SA" sz="2400" b="1" dirty="0"/>
              <a:t> </a:t>
            </a:r>
            <a:r>
              <a:rPr lang="ar-SA" sz="2400" b="1" dirty="0" smtClean="0"/>
              <a:t>تقسم نتيجة العمل من ربح أو خسارة وفق الشروط المتفق عليها في ما بينهم.</a:t>
            </a:r>
          </a:p>
          <a:p>
            <a:pPr algn="just">
              <a:lnSpc>
                <a:spcPct val="150000"/>
              </a:lnSpc>
              <a:buClr>
                <a:srgbClr val="BC04BC"/>
              </a:buClr>
              <a:buFont typeface="Wingdings" pitchFamily="2" charset="2"/>
              <a:buChar char="q"/>
            </a:pPr>
            <a:r>
              <a:rPr lang="ar-SA" sz="2400" b="1" dirty="0"/>
              <a:t> </a:t>
            </a:r>
            <a:r>
              <a:rPr lang="ar-SA" sz="2400" b="1" dirty="0" smtClean="0"/>
              <a:t>التساوي أو الاختلاف في توزيع الأرباح بينهم يتم حسب تساوي أو تباين الكفاءات أو الجهود.</a:t>
            </a:r>
          </a:p>
        </p:txBody>
      </p:sp>
    </p:spTree>
    <p:extLst>
      <p:ext uri="{BB962C8B-B14F-4D97-AF65-F5344CB8AC3E}">
        <p14:creationId xmlns:p14="http://schemas.microsoft.com/office/powerpoint/2010/main" val="11453769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شركة المساهمة</a:t>
            </a:r>
            <a:endParaRPr lang="ar-SA" b="1" dirty="0">
              <a:solidFill>
                <a:srgbClr val="C00000"/>
              </a:solidFill>
            </a:endParaRPr>
          </a:p>
        </p:txBody>
      </p:sp>
      <p:sp>
        <p:nvSpPr>
          <p:cNvPr id="3" name="Content Placeholder 2"/>
          <p:cNvSpPr>
            <a:spLocks noGrp="1"/>
          </p:cNvSpPr>
          <p:nvPr>
            <p:ph idx="1"/>
          </p:nvPr>
        </p:nvSpPr>
        <p:spPr>
          <a:xfrm>
            <a:off x="457200" y="1524000"/>
            <a:ext cx="8229600" cy="4602163"/>
          </a:xfrm>
        </p:spPr>
        <p:txBody>
          <a:bodyPr>
            <a:normAutofit/>
          </a:bodyPr>
          <a:lstStyle/>
          <a:p>
            <a:pPr marL="0" indent="0" algn="just">
              <a:lnSpc>
                <a:spcPct val="250000"/>
              </a:lnSpc>
              <a:buNone/>
            </a:pPr>
            <a:r>
              <a:rPr lang="ar-SA" sz="3600" b="1" dirty="0" smtClean="0"/>
              <a:t>هي كيان قانوني قائم بذاته له حقوقه القانونية ويتمتع بشخصية معنوية مستقلة عن شخصية الأشخاص المساهمين فيه.</a:t>
            </a:r>
          </a:p>
        </p:txBody>
      </p:sp>
    </p:spTree>
    <p:extLst>
      <p:ext uri="{BB962C8B-B14F-4D97-AF65-F5344CB8AC3E}">
        <p14:creationId xmlns:p14="http://schemas.microsoft.com/office/powerpoint/2010/main" val="3881256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خصائص شركة المساهمة</a:t>
            </a:r>
            <a:endParaRPr lang="ar-SA" b="1" dirty="0">
              <a:solidFill>
                <a:srgbClr val="C00000"/>
              </a:solidFill>
            </a:endParaRPr>
          </a:p>
        </p:txBody>
      </p:sp>
      <p:sp>
        <p:nvSpPr>
          <p:cNvPr id="3" name="Content Placeholder 2"/>
          <p:cNvSpPr>
            <a:spLocks noGrp="1"/>
          </p:cNvSpPr>
          <p:nvPr>
            <p:ph idx="1"/>
          </p:nvPr>
        </p:nvSpPr>
        <p:spPr>
          <a:xfrm>
            <a:off x="228600" y="1143000"/>
            <a:ext cx="8610600" cy="4983163"/>
          </a:xfrm>
        </p:spPr>
        <p:txBody>
          <a:bodyPr>
            <a:normAutofit fontScale="92500" lnSpcReduction="10000"/>
          </a:bodyPr>
          <a:lstStyle/>
          <a:p>
            <a:pPr algn="just">
              <a:lnSpc>
                <a:spcPct val="150000"/>
              </a:lnSpc>
              <a:buClr>
                <a:srgbClr val="C00000"/>
              </a:buClr>
              <a:buFont typeface="Calibri" pitchFamily="34" charset="0"/>
              <a:buChar char="⃝"/>
            </a:pPr>
            <a:r>
              <a:rPr lang="ar-SA" sz="2400" b="1" dirty="0" smtClean="0"/>
              <a:t> ينقسم رأس مالها إلى حصص صغيرة متساوية.</a:t>
            </a:r>
          </a:p>
          <a:p>
            <a:pPr algn="just">
              <a:lnSpc>
                <a:spcPct val="150000"/>
              </a:lnSpc>
              <a:buClr>
                <a:srgbClr val="C00000"/>
              </a:buClr>
              <a:buFont typeface="Calibri" pitchFamily="34" charset="0"/>
              <a:buChar char="⃝"/>
            </a:pPr>
            <a:r>
              <a:rPr lang="ar-SA" sz="2400" b="1" dirty="0"/>
              <a:t> </a:t>
            </a:r>
            <a:r>
              <a:rPr lang="ar-SA" sz="2400" b="1" dirty="0" smtClean="0"/>
              <a:t>غالباً تكون قيمة السهم صغيرة ويسهل تحويله أو بيعه.</a:t>
            </a:r>
          </a:p>
          <a:p>
            <a:pPr algn="just">
              <a:lnSpc>
                <a:spcPct val="150000"/>
              </a:lnSpc>
              <a:buClr>
                <a:srgbClr val="C00000"/>
              </a:buClr>
              <a:buFont typeface="Calibri" pitchFamily="34" charset="0"/>
              <a:buChar char="⃝"/>
            </a:pPr>
            <a:r>
              <a:rPr lang="ar-SA" sz="2400" b="1" dirty="0"/>
              <a:t> </a:t>
            </a:r>
            <a:r>
              <a:rPr lang="ar-SA" sz="2400" b="1" dirty="0" smtClean="0"/>
              <a:t>كل حصة تسمى سهماً، يشتري المساهم عدد معين حسب النظام الأساسي للشركة.</a:t>
            </a:r>
          </a:p>
          <a:p>
            <a:pPr algn="just">
              <a:lnSpc>
                <a:spcPct val="150000"/>
              </a:lnSpc>
              <a:buClr>
                <a:srgbClr val="C00000"/>
              </a:buClr>
              <a:buFont typeface="Calibri" pitchFamily="34" charset="0"/>
              <a:buChar char="⃝"/>
            </a:pPr>
            <a:r>
              <a:rPr lang="ar-SA" sz="2400" b="1" dirty="0"/>
              <a:t> </a:t>
            </a:r>
            <a:r>
              <a:rPr lang="ar-SA" sz="2400" b="1" dirty="0" smtClean="0"/>
              <a:t>تحدد مسؤولية المساهم بمقدار اسهمه في رأس مالها.</a:t>
            </a:r>
          </a:p>
          <a:p>
            <a:pPr algn="just">
              <a:lnSpc>
                <a:spcPct val="150000"/>
              </a:lnSpc>
              <a:buClr>
                <a:srgbClr val="C00000"/>
              </a:buClr>
              <a:buFont typeface="Calibri" pitchFamily="34" charset="0"/>
              <a:buChar char="⃝"/>
            </a:pPr>
            <a:r>
              <a:rPr lang="ar-SA" sz="2400" b="1" dirty="0"/>
              <a:t> </a:t>
            </a:r>
            <a:r>
              <a:rPr lang="ar-SA" sz="2400" b="1" dirty="0" smtClean="0"/>
              <a:t>المساهم يكون مسؤولاً عن كامل أسهمه بما فيه الرصيد المتبقي.</a:t>
            </a:r>
          </a:p>
          <a:p>
            <a:pPr algn="just">
              <a:lnSpc>
                <a:spcPct val="150000"/>
              </a:lnSpc>
              <a:buClr>
                <a:srgbClr val="C00000"/>
              </a:buClr>
              <a:buFont typeface="Calibri" pitchFamily="34" charset="0"/>
              <a:buChar char="⃝"/>
            </a:pPr>
            <a:r>
              <a:rPr lang="ar-SA" sz="2400" b="1" dirty="0"/>
              <a:t> </a:t>
            </a:r>
            <a:r>
              <a:rPr lang="ar-SA" sz="2400" b="1" dirty="0" smtClean="0"/>
              <a:t>لا تقتصر المساهمة فيها على الأشخاص الطبيعيين بل شخصيات معنوية أهلية أو حكومية.</a:t>
            </a:r>
          </a:p>
          <a:p>
            <a:pPr algn="just">
              <a:lnSpc>
                <a:spcPct val="150000"/>
              </a:lnSpc>
              <a:buClr>
                <a:srgbClr val="C00000"/>
              </a:buClr>
              <a:buFont typeface="Calibri" pitchFamily="34" charset="0"/>
              <a:buChar char="⃝"/>
            </a:pPr>
            <a:r>
              <a:rPr lang="ar-SA" sz="2400" b="1" dirty="0"/>
              <a:t> </a:t>
            </a:r>
            <a:r>
              <a:rPr lang="ar-SA" sz="2400" b="1" dirty="0" smtClean="0"/>
              <a:t>لا توجد فروق بينها حسب نوع النشاط (اقتصادي، اجتماعي، صحي ...).</a:t>
            </a:r>
          </a:p>
          <a:p>
            <a:pPr algn="just">
              <a:lnSpc>
                <a:spcPct val="150000"/>
              </a:lnSpc>
              <a:buClr>
                <a:srgbClr val="C00000"/>
              </a:buClr>
              <a:buFont typeface="Calibri" pitchFamily="34" charset="0"/>
              <a:buChar char="⃝"/>
            </a:pPr>
            <a:r>
              <a:rPr lang="ar-SA" sz="2400" b="1" dirty="0" smtClean="0"/>
              <a:t>تصدر أنواع مختلفة من الأوراق المالية من الأسهم العادية </a:t>
            </a:r>
            <a:r>
              <a:rPr lang="ar-SA" sz="2400" b="1" dirty="0" err="1" smtClean="0"/>
              <a:t>أوالممتازة</a:t>
            </a:r>
            <a:r>
              <a:rPr lang="ar-SA" sz="2400" b="1" dirty="0" smtClean="0"/>
              <a:t> أو السندات.</a:t>
            </a:r>
          </a:p>
          <a:p>
            <a:pPr algn="just">
              <a:lnSpc>
                <a:spcPct val="150000"/>
              </a:lnSpc>
              <a:buClr>
                <a:srgbClr val="C00000"/>
              </a:buClr>
              <a:buFont typeface="Calibri" pitchFamily="34" charset="0"/>
              <a:buChar char="⃝"/>
            </a:pPr>
            <a:r>
              <a:rPr lang="ar-SA" sz="2400" b="1" dirty="0" smtClean="0"/>
              <a:t> يمكن أن تقاضي غيرها وقد تتقاضى من غيرها داخل الشركة وخارجها.</a:t>
            </a:r>
          </a:p>
        </p:txBody>
      </p:sp>
    </p:spTree>
    <p:extLst>
      <p:ext uri="{BB962C8B-B14F-4D97-AF65-F5344CB8AC3E}">
        <p14:creationId xmlns:p14="http://schemas.microsoft.com/office/powerpoint/2010/main" val="31035074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نقاط القوة في شركة المساهمة</a:t>
            </a:r>
            <a:endParaRPr lang="ar-SA" b="1" dirty="0">
              <a:solidFill>
                <a:srgbClr val="C00000"/>
              </a:solidFill>
            </a:endParaRPr>
          </a:p>
        </p:txBody>
      </p:sp>
      <p:sp>
        <p:nvSpPr>
          <p:cNvPr id="3" name="Content Placeholder 2"/>
          <p:cNvSpPr>
            <a:spLocks noGrp="1"/>
          </p:cNvSpPr>
          <p:nvPr>
            <p:ph idx="1"/>
          </p:nvPr>
        </p:nvSpPr>
        <p:spPr>
          <a:xfrm>
            <a:off x="228600" y="1143000"/>
            <a:ext cx="8610600" cy="4983163"/>
          </a:xfrm>
        </p:spPr>
        <p:txBody>
          <a:bodyPr>
            <a:normAutofit fontScale="92500" lnSpcReduction="10000"/>
          </a:bodyPr>
          <a:lstStyle/>
          <a:p>
            <a:pPr algn="just">
              <a:lnSpc>
                <a:spcPct val="150000"/>
              </a:lnSpc>
              <a:buClr>
                <a:srgbClr val="C00000"/>
              </a:buClr>
              <a:buFont typeface="Calibri" pitchFamily="34" charset="0"/>
              <a:buChar char="⃝"/>
            </a:pPr>
            <a:r>
              <a:rPr lang="ar-SA" sz="2400" b="1" dirty="0" smtClean="0"/>
              <a:t> للمساهم الحق في تحويل أسهمه أو بيعها في أي وقت.</a:t>
            </a:r>
          </a:p>
          <a:p>
            <a:pPr algn="just">
              <a:lnSpc>
                <a:spcPct val="150000"/>
              </a:lnSpc>
              <a:buClr>
                <a:srgbClr val="C00000"/>
              </a:buClr>
              <a:buFont typeface="Calibri" pitchFamily="34" charset="0"/>
              <a:buChar char="⃝"/>
            </a:pPr>
            <a:r>
              <a:rPr lang="ar-SA" sz="2400" b="1" dirty="0" smtClean="0"/>
              <a:t> تتمكن شركات المساهمة من جمع الأموال الوفيرة.</a:t>
            </a:r>
          </a:p>
          <a:p>
            <a:pPr algn="just">
              <a:lnSpc>
                <a:spcPct val="150000"/>
              </a:lnSpc>
              <a:buClr>
                <a:srgbClr val="C00000"/>
              </a:buClr>
              <a:buFont typeface="Calibri" pitchFamily="34" charset="0"/>
              <a:buChar char="⃝"/>
            </a:pPr>
            <a:r>
              <a:rPr lang="ar-SA" sz="2400" b="1" dirty="0" smtClean="0"/>
              <a:t>هي أقدر المنشآت على اجتذاب مدخرات المستثمرين.</a:t>
            </a:r>
          </a:p>
          <a:p>
            <a:pPr algn="just">
              <a:lnSpc>
                <a:spcPct val="150000"/>
              </a:lnSpc>
              <a:buClr>
                <a:srgbClr val="C00000"/>
              </a:buClr>
              <a:buFont typeface="Calibri" pitchFamily="34" charset="0"/>
              <a:buChar char="⃝"/>
            </a:pPr>
            <a:r>
              <a:rPr lang="ar-SA" sz="2400" b="1" dirty="0" smtClean="0"/>
              <a:t>يمكن للمستثمر المساهمة في هذه الشركات بيسر وسهولة.</a:t>
            </a:r>
          </a:p>
          <a:p>
            <a:pPr algn="just">
              <a:lnSpc>
                <a:spcPct val="150000"/>
              </a:lnSpc>
              <a:buClr>
                <a:srgbClr val="C00000"/>
              </a:buClr>
              <a:buFont typeface="Calibri" pitchFamily="34" charset="0"/>
              <a:buChar char="⃝"/>
            </a:pPr>
            <a:r>
              <a:rPr lang="ar-SA" sz="2400" b="1" dirty="0"/>
              <a:t> </a:t>
            </a:r>
            <a:r>
              <a:rPr lang="ar-SA" sz="2400" b="1" dirty="0" smtClean="0"/>
              <a:t>لديها فرص </a:t>
            </a:r>
            <a:r>
              <a:rPr lang="ar-SA" sz="2400" b="1" dirty="0" err="1" smtClean="0"/>
              <a:t>إستثمار</a:t>
            </a:r>
            <a:r>
              <a:rPr lang="ar-SA" sz="2400" b="1" dirty="0" smtClean="0"/>
              <a:t> مختلفة تمكنها من مقابلة الرغبات المتنوعة والمتباينة للمستثمرين.</a:t>
            </a:r>
          </a:p>
          <a:p>
            <a:pPr algn="just">
              <a:lnSpc>
                <a:spcPct val="150000"/>
              </a:lnSpc>
              <a:buClr>
                <a:srgbClr val="C00000"/>
              </a:buClr>
              <a:buFont typeface="Calibri" pitchFamily="34" charset="0"/>
              <a:buChar char="⃝"/>
            </a:pPr>
            <a:r>
              <a:rPr lang="ar-SA" sz="2400" b="1" dirty="0" smtClean="0"/>
              <a:t> المستثمر أمامه تشكيله متنوعة من المساهمة يختار منها ما يتوافق مع أهدافه.</a:t>
            </a:r>
          </a:p>
          <a:p>
            <a:pPr algn="just">
              <a:lnSpc>
                <a:spcPct val="150000"/>
              </a:lnSpc>
              <a:buClr>
                <a:srgbClr val="C00000"/>
              </a:buClr>
              <a:buFont typeface="Calibri" pitchFamily="34" charset="0"/>
              <a:buChar char="⃝"/>
            </a:pPr>
            <a:r>
              <a:rPr lang="ar-SA" sz="2400" b="1" dirty="0" smtClean="0"/>
              <a:t> تدعمها الحكومات لتشجيع الصناعة والقيام بالأنشطة والأعمال الكبيرة.</a:t>
            </a:r>
          </a:p>
          <a:p>
            <a:pPr algn="just">
              <a:lnSpc>
                <a:spcPct val="150000"/>
              </a:lnSpc>
              <a:buClr>
                <a:srgbClr val="C00000"/>
              </a:buClr>
              <a:buFont typeface="Calibri" pitchFamily="34" charset="0"/>
              <a:buChar char="⃝"/>
            </a:pPr>
            <a:r>
              <a:rPr lang="ar-SA" sz="2400" b="1" dirty="0" smtClean="0"/>
              <a:t>قدرة أعلي وفرص أقوى أمام شركات المساهمة للحصول علي تسهيلات من البنوك.</a:t>
            </a:r>
          </a:p>
          <a:p>
            <a:pPr algn="just">
              <a:lnSpc>
                <a:spcPct val="150000"/>
              </a:lnSpc>
              <a:buClr>
                <a:srgbClr val="C00000"/>
              </a:buClr>
              <a:buFont typeface="Calibri" pitchFamily="34" charset="0"/>
              <a:buChar char="⃝"/>
            </a:pPr>
            <a:r>
              <a:rPr lang="ar-SA" sz="2400" b="1" dirty="0" smtClean="0"/>
              <a:t> قد تدعمها الحكومات إذا تعرضت لأزمات أو أشرفت على الإفلاس.</a:t>
            </a:r>
          </a:p>
        </p:txBody>
      </p:sp>
    </p:spTree>
    <p:extLst>
      <p:ext uri="{BB962C8B-B14F-4D97-AF65-F5344CB8AC3E}">
        <p14:creationId xmlns:p14="http://schemas.microsoft.com/office/powerpoint/2010/main" val="20957328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نقاط القوة في شركة المساهمة</a:t>
            </a:r>
            <a:endParaRPr lang="ar-SA" b="1" dirty="0">
              <a:solidFill>
                <a:srgbClr val="C00000"/>
              </a:solidFill>
            </a:endParaRPr>
          </a:p>
        </p:txBody>
      </p:sp>
      <p:sp>
        <p:nvSpPr>
          <p:cNvPr id="3" name="Content Placeholder 2"/>
          <p:cNvSpPr>
            <a:spLocks noGrp="1"/>
          </p:cNvSpPr>
          <p:nvPr>
            <p:ph idx="1"/>
          </p:nvPr>
        </p:nvSpPr>
        <p:spPr>
          <a:xfrm>
            <a:off x="228600" y="1143000"/>
            <a:ext cx="8610600" cy="4983163"/>
          </a:xfrm>
        </p:spPr>
        <p:txBody>
          <a:bodyPr>
            <a:normAutofit fontScale="92500" lnSpcReduction="10000"/>
          </a:bodyPr>
          <a:lstStyle/>
          <a:p>
            <a:pPr algn="just">
              <a:lnSpc>
                <a:spcPct val="150000"/>
              </a:lnSpc>
              <a:buClr>
                <a:srgbClr val="C00000"/>
              </a:buClr>
              <a:buFont typeface="Calibri" pitchFamily="34" charset="0"/>
              <a:buChar char="⃝"/>
            </a:pPr>
            <a:r>
              <a:rPr lang="ar-SA" sz="2400" b="1" dirty="0" smtClean="0"/>
              <a:t>تتمتع بمقومات الاستقرار، وبطول عمرها </a:t>
            </a:r>
            <a:r>
              <a:rPr lang="ar-SA" sz="2400" b="1" dirty="0" err="1" smtClean="0"/>
              <a:t>الإفتراضي</a:t>
            </a:r>
            <a:r>
              <a:rPr lang="ar-SA" sz="2400" b="1" dirty="0" smtClean="0"/>
              <a:t>.</a:t>
            </a:r>
          </a:p>
          <a:p>
            <a:pPr algn="just">
              <a:lnSpc>
                <a:spcPct val="150000"/>
              </a:lnSpc>
              <a:buClr>
                <a:srgbClr val="C00000"/>
              </a:buClr>
              <a:buFont typeface="Calibri" pitchFamily="34" charset="0"/>
              <a:buChar char="⃝"/>
            </a:pPr>
            <a:r>
              <a:rPr lang="ar-SA" sz="2400" b="1" dirty="0" smtClean="0"/>
              <a:t> تمتد حياتها إلى ما بعد حياة مؤسسيها ومديريها.</a:t>
            </a:r>
          </a:p>
          <a:p>
            <a:pPr algn="just">
              <a:lnSpc>
                <a:spcPct val="150000"/>
              </a:lnSpc>
              <a:buClr>
                <a:srgbClr val="C00000"/>
              </a:buClr>
              <a:buFont typeface="Calibri" pitchFamily="34" charset="0"/>
              <a:buChar char="⃝"/>
            </a:pPr>
            <a:r>
              <a:rPr lang="ar-SA" sz="2400" b="1" dirty="0" smtClean="0"/>
              <a:t>لا تتأثر حياتها بانتقال الملكية أو بما يحدث لمساهميها أو مديريها.</a:t>
            </a:r>
          </a:p>
          <a:p>
            <a:pPr algn="just">
              <a:lnSpc>
                <a:spcPct val="150000"/>
              </a:lnSpc>
              <a:buClr>
                <a:srgbClr val="C00000"/>
              </a:buClr>
              <a:buFont typeface="Calibri" pitchFamily="34" charset="0"/>
              <a:buChar char="⃝"/>
            </a:pPr>
            <a:r>
              <a:rPr lang="ar-SA" sz="2400" b="1" dirty="0" smtClean="0"/>
              <a:t>تتميز بالمرونة والقدرة على التوسع والتنوع </a:t>
            </a:r>
            <a:r>
              <a:rPr lang="ar-SA" sz="2400" b="1" dirty="0" err="1" smtClean="0"/>
              <a:t>والإنتشار</a:t>
            </a:r>
            <a:r>
              <a:rPr lang="ar-SA" sz="2400" b="1" dirty="0" smtClean="0"/>
              <a:t>.</a:t>
            </a:r>
          </a:p>
          <a:p>
            <a:pPr algn="just">
              <a:lnSpc>
                <a:spcPct val="150000"/>
              </a:lnSpc>
              <a:buClr>
                <a:srgbClr val="C00000"/>
              </a:buClr>
              <a:buFont typeface="Calibri" pitchFamily="34" charset="0"/>
              <a:buChar char="⃝"/>
            </a:pPr>
            <a:r>
              <a:rPr lang="ar-SA" sz="2400" b="1" dirty="0"/>
              <a:t> </a:t>
            </a:r>
            <a:r>
              <a:rPr lang="ar-SA" sz="2400" b="1" dirty="0" smtClean="0"/>
              <a:t>لديها القدرة على جذب المدراء والخبراء الأكفاء.</a:t>
            </a:r>
          </a:p>
          <a:p>
            <a:pPr algn="just">
              <a:lnSpc>
                <a:spcPct val="150000"/>
              </a:lnSpc>
              <a:buClr>
                <a:srgbClr val="C00000"/>
              </a:buClr>
              <a:buFont typeface="Calibri" pitchFamily="34" charset="0"/>
              <a:buChar char="⃝"/>
            </a:pPr>
            <a:r>
              <a:rPr lang="ar-SA" sz="2400" b="1" dirty="0" smtClean="0"/>
              <a:t>لديها القدرة على اجتذاب مستثمرين متنوعين.</a:t>
            </a:r>
          </a:p>
          <a:p>
            <a:pPr algn="just">
              <a:lnSpc>
                <a:spcPct val="150000"/>
              </a:lnSpc>
              <a:buClr>
                <a:srgbClr val="C00000"/>
              </a:buClr>
              <a:buFont typeface="Calibri" pitchFamily="34" charset="0"/>
              <a:buChar char="⃝"/>
            </a:pPr>
            <a:r>
              <a:rPr lang="ar-SA" sz="2400" b="1" dirty="0" smtClean="0"/>
              <a:t>لديها القدرة على تكييف أنشطتها لأغراض مختلفة.</a:t>
            </a:r>
          </a:p>
          <a:p>
            <a:pPr algn="just">
              <a:lnSpc>
                <a:spcPct val="150000"/>
              </a:lnSpc>
              <a:buClr>
                <a:srgbClr val="C00000"/>
              </a:buClr>
              <a:buFont typeface="Calibri" pitchFamily="34" charset="0"/>
              <a:buChar char="⃝"/>
            </a:pPr>
            <a:r>
              <a:rPr lang="ar-SA" sz="2400" b="1" dirty="0" smtClean="0"/>
              <a:t>المساهمون أصحاب الحق في إدارة الشركة.</a:t>
            </a:r>
          </a:p>
          <a:p>
            <a:pPr algn="just">
              <a:lnSpc>
                <a:spcPct val="150000"/>
              </a:lnSpc>
              <a:buClr>
                <a:srgbClr val="C00000"/>
              </a:buClr>
              <a:buFont typeface="Calibri" pitchFamily="34" charset="0"/>
              <a:buChar char="⃝"/>
            </a:pPr>
            <a:r>
              <a:rPr lang="ar-SA" sz="2400" b="1" dirty="0"/>
              <a:t> </a:t>
            </a:r>
            <a:r>
              <a:rPr lang="ar-SA" sz="2400" b="1" dirty="0" smtClean="0"/>
              <a:t>ينتخب المساهمون مجموعة من المساهمين لقوموا بإدارة الشركة بالنيابة عنهم.</a:t>
            </a:r>
          </a:p>
        </p:txBody>
      </p:sp>
    </p:spTree>
    <p:extLst>
      <p:ext uri="{BB962C8B-B14F-4D97-AF65-F5344CB8AC3E}">
        <p14:creationId xmlns:p14="http://schemas.microsoft.com/office/powerpoint/2010/main" val="2116120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style>
          <a:lnRef idx="2">
            <a:schemeClr val="accent2"/>
          </a:lnRef>
          <a:fillRef idx="1">
            <a:schemeClr val="lt1"/>
          </a:fillRef>
          <a:effectRef idx="0">
            <a:schemeClr val="accent2"/>
          </a:effectRef>
          <a:fontRef idx="minor">
            <a:schemeClr val="dk1"/>
          </a:fontRef>
        </p:style>
        <p:txBody>
          <a:bodyPr/>
          <a:lstStyle/>
          <a:p>
            <a:r>
              <a:rPr lang="ar-SA" b="1" dirty="0" smtClean="0">
                <a:solidFill>
                  <a:srgbClr val="C00000"/>
                </a:solidFill>
              </a:rPr>
              <a:t>نقاط الضعف في شركة المساهمة</a:t>
            </a:r>
            <a:endParaRPr lang="ar-SA" b="1" dirty="0">
              <a:solidFill>
                <a:srgbClr val="C00000"/>
              </a:solidFill>
            </a:endParaRPr>
          </a:p>
        </p:txBody>
      </p:sp>
      <p:sp>
        <p:nvSpPr>
          <p:cNvPr id="3" name="Content Placeholder 2"/>
          <p:cNvSpPr>
            <a:spLocks noGrp="1"/>
          </p:cNvSpPr>
          <p:nvPr>
            <p:ph idx="1"/>
          </p:nvPr>
        </p:nvSpPr>
        <p:spPr>
          <a:xfrm>
            <a:off x="304800" y="1295400"/>
            <a:ext cx="8382000" cy="4830763"/>
          </a:xfrm>
        </p:spPr>
        <p:txBody>
          <a:bodyPr>
            <a:normAutofit/>
          </a:bodyPr>
          <a:lstStyle/>
          <a:p>
            <a:pPr algn="just">
              <a:lnSpc>
                <a:spcPct val="150000"/>
              </a:lnSpc>
              <a:buClr>
                <a:srgbClr val="C00000"/>
              </a:buClr>
              <a:buFont typeface="Calibri" pitchFamily="34" charset="0"/>
              <a:buChar char="⃝"/>
            </a:pPr>
            <a:r>
              <a:rPr lang="ar-SA" sz="2800" b="1" dirty="0" smtClean="0"/>
              <a:t> يمكن للمستثمر الانفصال عن الشركة في أي وقت.</a:t>
            </a:r>
          </a:p>
          <a:p>
            <a:pPr algn="just">
              <a:lnSpc>
                <a:spcPct val="150000"/>
              </a:lnSpc>
              <a:buClr>
                <a:srgbClr val="C00000"/>
              </a:buClr>
              <a:buFont typeface="Calibri" pitchFamily="34" charset="0"/>
              <a:buChar char="⃝"/>
            </a:pPr>
            <a:r>
              <a:rPr lang="ar-SA" sz="2800" b="1" dirty="0" smtClean="0"/>
              <a:t> يتمكن للمساهم من استرداد أمواله المستثمرة في أي وقت.</a:t>
            </a:r>
          </a:p>
          <a:p>
            <a:pPr algn="just">
              <a:lnSpc>
                <a:spcPct val="150000"/>
              </a:lnSpc>
              <a:buClr>
                <a:srgbClr val="C00000"/>
              </a:buClr>
              <a:buFont typeface="Calibri" pitchFamily="34" charset="0"/>
              <a:buChar char="⃝"/>
            </a:pPr>
            <a:r>
              <a:rPr lang="ar-SA" sz="2800" b="1" dirty="0" smtClean="0"/>
              <a:t> الانسحاب أو </a:t>
            </a:r>
            <a:r>
              <a:rPr lang="ar-SA" sz="2800" b="1" dirty="0" err="1" smtClean="0"/>
              <a:t>الإنفصال</a:t>
            </a:r>
            <a:r>
              <a:rPr lang="ar-SA" sz="2800" b="1" dirty="0" smtClean="0"/>
              <a:t> ولا يتوقف على موافقة بقية الشركاء.</a:t>
            </a:r>
          </a:p>
          <a:p>
            <a:pPr algn="just">
              <a:lnSpc>
                <a:spcPct val="150000"/>
              </a:lnSpc>
              <a:buClr>
                <a:srgbClr val="C00000"/>
              </a:buClr>
              <a:buFont typeface="Calibri" pitchFamily="34" charset="0"/>
              <a:buChar char="⃝"/>
            </a:pPr>
            <a:r>
              <a:rPr lang="ar-SA" sz="2800" b="1" dirty="0" smtClean="0"/>
              <a:t> لا يمكن لكل المساهمين القيام بالإدارة أو المشاركة فيها.</a:t>
            </a:r>
          </a:p>
          <a:p>
            <a:pPr algn="just">
              <a:lnSpc>
                <a:spcPct val="150000"/>
              </a:lnSpc>
              <a:buClr>
                <a:srgbClr val="C00000"/>
              </a:buClr>
              <a:buFont typeface="Calibri" pitchFamily="34" charset="0"/>
              <a:buChar char="⃝"/>
            </a:pPr>
            <a:r>
              <a:rPr lang="ar-SA" sz="2800" b="1" dirty="0" smtClean="0"/>
              <a:t> يتمتع مجلس إدارة الشركة بدرجة كبيرة من الصلاحية.</a:t>
            </a:r>
          </a:p>
          <a:p>
            <a:pPr algn="just">
              <a:lnSpc>
                <a:spcPct val="150000"/>
              </a:lnSpc>
              <a:buClr>
                <a:srgbClr val="C00000"/>
              </a:buClr>
              <a:buFont typeface="Calibri" pitchFamily="34" charset="0"/>
              <a:buChar char="⃝"/>
            </a:pPr>
            <a:r>
              <a:rPr lang="ar-SA" sz="2800" b="1" dirty="0" smtClean="0"/>
              <a:t> تتمتع إدارة الشركة بدرجة واسعة من السلطة.</a:t>
            </a:r>
          </a:p>
        </p:txBody>
      </p:sp>
    </p:spTree>
    <p:extLst>
      <p:ext uri="{BB962C8B-B14F-4D97-AF65-F5344CB8AC3E}">
        <p14:creationId xmlns:p14="http://schemas.microsoft.com/office/powerpoint/2010/main" val="32441040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381000"/>
            <a:ext cx="8305800" cy="6095999"/>
          </a:xfrm>
          <a:prstGeom prst="rect">
            <a:avLst/>
          </a:prstGeom>
        </p:spPr>
      </p:pic>
    </p:spTree>
    <p:extLst>
      <p:ext uri="{BB962C8B-B14F-4D97-AF65-F5344CB8AC3E}">
        <p14:creationId xmlns:p14="http://schemas.microsoft.com/office/powerpoint/2010/main" val="4256361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1" y="304800"/>
            <a:ext cx="7773338" cy="1066800"/>
          </a:xfrm>
        </p:spPr>
        <p:style>
          <a:lnRef idx="2">
            <a:schemeClr val="accent5"/>
          </a:lnRef>
          <a:fillRef idx="1">
            <a:schemeClr val="lt1"/>
          </a:fillRef>
          <a:effectRef idx="0">
            <a:schemeClr val="accent5"/>
          </a:effectRef>
          <a:fontRef idx="minor">
            <a:schemeClr val="dk1"/>
          </a:fontRef>
        </p:style>
        <p:txBody>
          <a:bodyPr>
            <a:normAutofit/>
          </a:bodyPr>
          <a:lstStyle/>
          <a:p>
            <a:r>
              <a:rPr lang="ar-SA" sz="4000" b="1" dirty="0" smtClean="0">
                <a:solidFill>
                  <a:srgbClr val="C00000"/>
                </a:solidFill>
              </a:rPr>
              <a:t>مفهوم المنشأة الصغيرة</a:t>
            </a:r>
            <a:endParaRPr lang="ar-SA" sz="4000" b="1" dirty="0">
              <a:solidFill>
                <a:srgbClr val="C00000"/>
              </a:solidFill>
            </a:endParaRPr>
          </a:p>
        </p:txBody>
      </p:sp>
      <p:sp>
        <p:nvSpPr>
          <p:cNvPr id="3" name="Content Placeholder 2"/>
          <p:cNvSpPr>
            <a:spLocks noGrp="1"/>
          </p:cNvSpPr>
          <p:nvPr>
            <p:ph sz="quarter" idx="13"/>
          </p:nvPr>
        </p:nvSpPr>
        <p:spPr>
          <a:xfrm>
            <a:off x="685800" y="1524000"/>
            <a:ext cx="7772400" cy="4724401"/>
          </a:xfrm>
        </p:spPr>
        <p:txBody>
          <a:bodyPr>
            <a:noAutofit/>
          </a:bodyPr>
          <a:lstStyle/>
          <a:p>
            <a:pPr lvl="0" algn="just" rtl="1">
              <a:lnSpc>
                <a:spcPct val="160000"/>
              </a:lnSpc>
              <a:spcBef>
                <a:spcPts val="0"/>
              </a:spcBef>
              <a:buClr>
                <a:srgbClr val="C00000"/>
              </a:buClr>
              <a:buFont typeface="Wingdings" pitchFamily="2" charset="2"/>
              <a:buChar char="q"/>
            </a:pPr>
            <a:r>
              <a:rPr lang="ar-SA" sz="2400" b="1" dirty="0" smtClean="0"/>
              <a:t> هي المشروع المملوك والمدار من خلال شخص واحد، وعادة ما تكون المسئولية على رائد العمل صاحب المشروع الصغير واسعة غير محدودة، ومن ثم يوصف المشروع بأنه صغيراً وفق </a:t>
            </a:r>
            <a:r>
              <a:rPr lang="ar-SA" sz="2400" b="1" dirty="0" err="1" smtClean="0"/>
              <a:t>إعتبارات</a:t>
            </a:r>
            <a:r>
              <a:rPr lang="ar-SA" sz="2400" b="1" dirty="0" smtClean="0"/>
              <a:t> عديدة منها حجم رأس المال وحجم العمالة وحجم الإنتاج وحجم السوق المستهدف.</a:t>
            </a:r>
          </a:p>
          <a:p>
            <a:pPr lvl="0" algn="just" rtl="1">
              <a:lnSpc>
                <a:spcPct val="160000"/>
              </a:lnSpc>
              <a:spcBef>
                <a:spcPts val="0"/>
              </a:spcBef>
              <a:buClr>
                <a:srgbClr val="C00000"/>
              </a:buClr>
              <a:buFont typeface="Wingdings" pitchFamily="2" charset="2"/>
              <a:buChar char="q"/>
            </a:pPr>
            <a:r>
              <a:rPr lang="ar-SA" sz="2400" b="1" dirty="0"/>
              <a:t> </a:t>
            </a:r>
            <a:r>
              <a:rPr lang="ar-SA" sz="2400" b="1" dirty="0" smtClean="0"/>
              <a:t>هو كل منشأة فردية منتجة يمتلكها ويديرها صاحب المنشأة لتمارس نشاطاً صناعياً أو خدمياً أو تجارياً لا يتجاوز رأسمالها عن مبلغ معين ولا يزيد العاملين فيها عن عدد معين، ويحقق حجم إنتاج وقيمة إيرادات متوسطة أو صغيرة بالمقارنة بالمنشآت أو الشركات الكبيرة.</a:t>
            </a:r>
            <a:endParaRPr lang="ar-MA" sz="2400" b="1" dirty="0" smtClean="0"/>
          </a:p>
        </p:txBody>
      </p:sp>
    </p:spTree>
    <p:extLst>
      <p:ext uri="{BB962C8B-B14F-4D97-AF65-F5344CB8AC3E}">
        <p14:creationId xmlns:p14="http://schemas.microsoft.com/office/powerpoint/2010/main" val="3078230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3338" cy="981682"/>
          </a:xfrm>
        </p:spPr>
        <p:style>
          <a:lnRef idx="2">
            <a:schemeClr val="accent6"/>
          </a:lnRef>
          <a:fillRef idx="1">
            <a:schemeClr val="lt1"/>
          </a:fillRef>
          <a:effectRef idx="0">
            <a:schemeClr val="accent6"/>
          </a:effectRef>
          <a:fontRef idx="minor">
            <a:schemeClr val="dk1"/>
          </a:fontRef>
        </p:style>
        <p:txBody>
          <a:bodyPr/>
          <a:lstStyle/>
          <a:p>
            <a:r>
              <a:rPr lang="ar-SA" b="1" dirty="0" smtClean="0">
                <a:solidFill>
                  <a:srgbClr val="7030A0"/>
                </a:solidFill>
              </a:rPr>
              <a:t>خصائص المنشأة الصغيرة</a:t>
            </a:r>
            <a:endParaRPr lang="ar-SA" b="1" dirty="0">
              <a:solidFill>
                <a:srgbClr val="7030A0"/>
              </a:solidFill>
            </a:endParaRPr>
          </a:p>
        </p:txBody>
      </p:sp>
      <p:sp>
        <p:nvSpPr>
          <p:cNvPr id="3" name="Content Placeholder 2"/>
          <p:cNvSpPr>
            <a:spLocks noGrp="1"/>
          </p:cNvSpPr>
          <p:nvPr>
            <p:ph sz="quarter" idx="13"/>
          </p:nvPr>
        </p:nvSpPr>
        <p:spPr>
          <a:xfrm>
            <a:off x="685330" y="1295401"/>
            <a:ext cx="7772870" cy="4495800"/>
          </a:xfrm>
        </p:spPr>
        <p:txBody>
          <a:bodyPr>
            <a:normAutofit fontScale="92500"/>
          </a:bodyPr>
          <a:lstStyle/>
          <a:p>
            <a:pPr algn="r" rtl="1">
              <a:lnSpc>
                <a:spcPct val="250000"/>
              </a:lnSpc>
              <a:buClr>
                <a:srgbClr val="7030A0"/>
              </a:buClr>
              <a:buFont typeface="Calibri" pitchFamily="34" charset="0"/>
              <a:buChar char="҉"/>
            </a:pPr>
            <a:r>
              <a:rPr lang="ar-SA" sz="2800" b="1" dirty="0" smtClean="0"/>
              <a:t> المالك هو المدير.</a:t>
            </a:r>
          </a:p>
          <a:p>
            <a:pPr algn="r" rtl="1">
              <a:lnSpc>
                <a:spcPct val="250000"/>
              </a:lnSpc>
              <a:buClr>
                <a:srgbClr val="7030A0"/>
              </a:buClr>
              <a:buFont typeface="Calibri" pitchFamily="34" charset="0"/>
              <a:buChar char="҉"/>
            </a:pPr>
            <a:r>
              <a:rPr lang="ar-SA" sz="2800" b="1" dirty="0" smtClean="0"/>
              <a:t> عادة ما يعتمد على التمويل الذاتي.</a:t>
            </a:r>
          </a:p>
          <a:p>
            <a:pPr algn="r" rtl="1">
              <a:lnSpc>
                <a:spcPct val="250000"/>
              </a:lnSpc>
              <a:buClr>
                <a:srgbClr val="7030A0"/>
              </a:buClr>
              <a:buFont typeface="Calibri" pitchFamily="34" charset="0"/>
              <a:buChar char="҉"/>
            </a:pPr>
            <a:r>
              <a:rPr lang="ar-SA" sz="2800" b="1" dirty="0"/>
              <a:t> </a:t>
            </a:r>
            <a:r>
              <a:rPr lang="ar-SA" sz="2800" b="1" dirty="0" smtClean="0"/>
              <a:t>عادة يبدأ </a:t>
            </a:r>
            <a:r>
              <a:rPr lang="ar-SA" sz="2800" b="1" dirty="0" err="1" smtClean="0"/>
              <a:t>بإستخدام</a:t>
            </a:r>
            <a:r>
              <a:rPr lang="ar-SA" sz="2800" b="1" dirty="0" smtClean="0"/>
              <a:t> التكنولوجيا البسيطة والمتوسطة.</a:t>
            </a:r>
          </a:p>
          <a:p>
            <a:pPr algn="r" rtl="1">
              <a:lnSpc>
                <a:spcPct val="250000"/>
              </a:lnSpc>
              <a:buClr>
                <a:srgbClr val="7030A0"/>
              </a:buClr>
              <a:buFont typeface="Calibri" pitchFamily="34" charset="0"/>
              <a:buChar char="҉"/>
            </a:pPr>
            <a:r>
              <a:rPr lang="ar-SA" sz="2800" b="1" dirty="0" smtClean="0"/>
              <a:t> تواجه بقيود وتحديات متنوعة في مرحلة التأسيس وبدء النشاط.</a:t>
            </a:r>
            <a:endParaRPr lang="ar-SA" sz="2800" b="1" dirty="0"/>
          </a:p>
        </p:txBody>
      </p:sp>
    </p:spTree>
    <p:extLst>
      <p:ext uri="{BB962C8B-B14F-4D97-AF65-F5344CB8AC3E}">
        <p14:creationId xmlns:p14="http://schemas.microsoft.com/office/powerpoint/2010/main" val="3246528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
            <a:ext cx="7773338" cy="807720"/>
          </a:xfrm>
        </p:spPr>
        <p:style>
          <a:lnRef idx="2">
            <a:schemeClr val="dk1"/>
          </a:lnRef>
          <a:fillRef idx="1">
            <a:schemeClr val="lt1"/>
          </a:fillRef>
          <a:effectRef idx="0">
            <a:schemeClr val="dk1"/>
          </a:effectRef>
          <a:fontRef idx="minor">
            <a:schemeClr val="dk1"/>
          </a:fontRef>
        </p:style>
        <p:txBody>
          <a:bodyPr/>
          <a:lstStyle/>
          <a:p>
            <a:r>
              <a:rPr lang="ar-SA" b="1" dirty="0" smtClean="0">
                <a:solidFill>
                  <a:schemeClr val="tx1"/>
                </a:solidFill>
              </a:rPr>
              <a:t>المشروعات الصغيرة وريادة الأعمال</a:t>
            </a:r>
            <a:endParaRPr lang="ar-SA" b="1" dirty="0">
              <a:solidFill>
                <a:schemeClr val="tx1"/>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1239055032"/>
              </p:ext>
            </p:extLst>
          </p:nvPr>
        </p:nvGraphicFramePr>
        <p:xfrm>
          <a:off x="152400" y="914400"/>
          <a:ext cx="8763000" cy="5867400"/>
        </p:xfrm>
        <a:graphic>
          <a:graphicData uri="http://schemas.openxmlformats.org/drawingml/2006/table">
            <a:tbl>
              <a:tblPr rtl="1" firstRow="1" bandRow="1">
                <a:tableStyleId>{616DA210-FB5B-4158-B5E0-FEB733F419BA}</a:tableStyleId>
              </a:tblPr>
              <a:tblGrid>
                <a:gridCol w="2997869"/>
                <a:gridCol w="2720360"/>
                <a:gridCol w="3044771"/>
              </a:tblGrid>
              <a:tr h="457200">
                <a:tc>
                  <a:txBody>
                    <a:bodyPr/>
                    <a:lstStyle/>
                    <a:p>
                      <a:pPr algn="ctr" rtl="1"/>
                      <a:r>
                        <a:rPr lang="ar-SA" sz="2800" dirty="0" smtClean="0"/>
                        <a:t>بنود المقارنة</a:t>
                      </a:r>
                      <a:endParaRPr lang="ar-SA" sz="2800" b="1" dirty="0">
                        <a:solidFill>
                          <a:schemeClr val="accent5"/>
                        </a:solidFill>
                      </a:endParaRPr>
                    </a:p>
                  </a:txBody>
                  <a:tcPr/>
                </a:tc>
                <a:tc>
                  <a:txBody>
                    <a:bodyPr/>
                    <a:lstStyle/>
                    <a:p>
                      <a:pPr algn="ctr" rtl="1"/>
                      <a:r>
                        <a:rPr lang="ar-SA" sz="2800" dirty="0" smtClean="0"/>
                        <a:t>المشروع الصغير</a:t>
                      </a:r>
                      <a:endParaRPr lang="ar-SA" sz="2800" b="1" dirty="0">
                        <a:solidFill>
                          <a:schemeClr val="accent5"/>
                        </a:solidFill>
                      </a:endParaRPr>
                    </a:p>
                  </a:txBody>
                  <a:tcPr/>
                </a:tc>
                <a:tc>
                  <a:txBody>
                    <a:bodyPr/>
                    <a:lstStyle/>
                    <a:p>
                      <a:pPr algn="ctr" rtl="1"/>
                      <a:r>
                        <a:rPr lang="ar-SA" sz="2800" dirty="0" smtClean="0"/>
                        <a:t>ريادة الأعمال</a:t>
                      </a:r>
                      <a:endParaRPr lang="ar-SA" sz="2800" b="1" dirty="0">
                        <a:solidFill>
                          <a:schemeClr val="accent5"/>
                        </a:solidFill>
                      </a:endParaRPr>
                    </a:p>
                  </a:txBody>
                  <a:tcPr/>
                </a:tc>
              </a:tr>
              <a:tr h="581025">
                <a:tc>
                  <a:txBody>
                    <a:bodyPr/>
                    <a:lstStyle/>
                    <a:p>
                      <a:pPr algn="r" rtl="1"/>
                      <a:r>
                        <a:rPr lang="ar-SA" sz="2000" b="1" dirty="0" smtClean="0"/>
                        <a:t>1. الرغبة في ممارسة العمل الحر</a:t>
                      </a:r>
                      <a:endParaRPr lang="ar-SA" sz="2000" b="1" dirty="0"/>
                    </a:p>
                  </a:txBody>
                  <a:tcPr/>
                </a:tc>
                <a:tc>
                  <a:txBody>
                    <a:bodyPr/>
                    <a:lstStyle/>
                    <a:p>
                      <a:pPr algn="r" rtl="1"/>
                      <a:r>
                        <a:rPr lang="ar-SA" sz="2000" b="1" dirty="0" smtClean="0"/>
                        <a:t>الدافع كبديل للتوظيف</a:t>
                      </a:r>
                      <a:endParaRPr lang="ar-SA" sz="2000" b="1" dirty="0"/>
                    </a:p>
                  </a:txBody>
                  <a:tcPr/>
                </a:tc>
                <a:tc>
                  <a:txBody>
                    <a:bodyPr/>
                    <a:lstStyle/>
                    <a:p>
                      <a:pPr algn="r" rtl="1"/>
                      <a:r>
                        <a:rPr lang="ar-SA" sz="2000" b="1" dirty="0" smtClean="0"/>
                        <a:t>الدافع للتميز من خلال الإبداع والابتكار</a:t>
                      </a:r>
                      <a:endParaRPr lang="ar-SA" sz="2000" b="1" dirty="0"/>
                    </a:p>
                  </a:txBody>
                  <a:tcPr/>
                </a:tc>
              </a:tr>
              <a:tr h="581025">
                <a:tc>
                  <a:txBody>
                    <a:bodyPr/>
                    <a:lstStyle/>
                    <a:p>
                      <a:pPr algn="r" rtl="1"/>
                      <a:r>
                        <a:rPr lang="ar-SA" sz="2000" b="1" dirty="0" smtClean="0"/>
                        <a:t>2. تأسيس مشروع صغير خاص</a:t>
                      </a:r>
                      <a:endParaRPr lang="ar-SA" sz="2000" b="1" dirty="0"/>
                    </a:p>
                  </a:txBody>
                  <a:tcPr/>
                </a:tc>
                <a:tc>
                  <a:txBody>
                    <a:bodyPr/>
                    <a:lstStyle/>
                    <a:p>
                      <a:pPr algn="r" rtl="1"/>
                      <a:r>
                        <a:rPr lang="ar-SA" sz="2000" b="1" dirty="0" smtClean="0"/>
                        <a:t>البداية دائماً</a:t>
                      </a:r>
                      <a:endParaRPr lang="ar-SA" sz="2000" b="1" dirty="0"/>
                    </a:p>
                  </a:txBody>
                  <a:tcPr/>
                </a:tc>
                <a:tc>
                  <a:txBody>
                    <a:bodyPr/>
                    <a:lstStyle/>
                    <a:p>
                      <a:pPr algn="r" rtl="1"/>
                      <a:r>
                        <a:rPr lang="ar-SA" sz="2000" b="1" dirty="0" smtClean="0"/>
                        <a:t>البداية عادة</a:t>
                      </a:r>
                      <a:endParaRPr lang="ar-SA" sz="2000" b="1" dirty="0"/>
                    </a:p>
                  </a:txBody>
                  <a:tcPr/>
                </a:tc>
              </a:tr>
              <a:tr h="581025">
                <a:tc>
                  <a:txBody>
                    <a:bodyPr/>
                    <a:lstStyle/>
                    <a:p>
                      <a:pPr algn="r" rtl="1"/>
                      <a:r>
                        <a:rPr lang="ar-SA" sz="2000" b="1" dirty="0" smtClean="0"/>
                        <a:t>3. توليد الدخل</a:t>
                      </a:r>
                      <a:endParaRPr lang="ar-SA" sz="2000" b="1" dirty="0"/>
                    </a:p>
                  </a:txBody>
                  <a:tcPr/>
                </a:tc>
                <a:tc>
                  <a:txBody>
                    <a:bodyPr/>
                    <a:lstStyle/>
                    <a:p>
                      <a:pPr algn="r" rtl="1"/>
                      <a:r>
                        <a:rPr lang="ar-SA" sz="2000" b="1" dirty="0" smtClean="0"/>
                        <a:t>هدف رئيسي عاجل</a:t>
                      </a:r>
                      <a:endParaRPr lang="ar-SA" sz="2000" b="1" dirty="0"/>
                    </a:p>
                  </a:txBody>
                  <a:tcPr/>
                </a:tc>
                <a:tc>
                  <a:txBody>
                    <a:bodyPr/>
                    <a:lstStyle/>
                    <a:p>
                      <a:pPr algn="r" rtl="1"/>
                      <a:r>
                        <a:rPr lang="ar-SA" sz="2000" b="1" dirty="0" smtClean="0"/>
                        <a:t>هدف أساس قد</a:t>
                      </a:r>
                      <a:r>
                        <a:rPr lang="ar-SA" sz="2000" b="1" baseline="0" dirty="0" smtClean="0"/>
                        <a:t> يؤجل</a:t>
                      </a:r>
                      <a:endParaRPr lang="ar-SA" sz="2000" b="1" dirty="0"/>
                    </a:p>
                  </a:txBody>
                  <a:tcPr/>
                </a:tc>
              </a:tr>
              <a:tr h="581025">
                <a:tc>
                  <a:txBody>
                    <a:bodyPr/>
                    <a:lstStyle/>
                    <a:p>
                      <a:pPr algn="r" rtl="1"/>
                      <a:r>
                        <a:rPr lang="ar-SA" sz="2000" b="1" dirty="0" smtClean="0"/>
                        <a:t>4. الطموحات المادية</a:t>
                      </a:r>
                      <a:endParaRPr lang="ar-SA" sz="2000" b="1" dirty="0"/>
                    </a:p>
                  </a:txBody>
                  <a:tcPr/>
                </a:tc>
                <a:tc>
                  <a:txBody>
                    <a:bodyPr/>
                    <a:lstStyle/>
                    <a:p>
                      <a:pPr algn="r" rtl="1"/>
                      <a:r>
                        <a:rPr lang="ar-SA" sz="2000" b="1" dirty="0" smtClean="0"/>
                        <a:t>ما بين محدودة ومتوسطة</a:t>
                      </a:r>
                      <a:endParaRPr lang="ar-SA" sz="2000" b="1" dirty="0"/>
                    </a:p>
                  </a:txBody>
                  <a:tcPr/>
                </a:tc>
                <a:tc>
                  <a:txBody>
                    <a:bodyPr/>
                    <a:lstStyle/>
                    <a:p>
                      <a:pPr algn="r" rtl="1"/>
                      <a:r>
                        <a:rPr lang="ar-SA" sz="2000" b="1" dirty="0" smtClean="0"/>
                        <a:t>ما بين متوسطة</a:t>
                      </a:r>
                      <a:r>
                        <a:rPr lang="ar-SA" sz="2000" b="1" baseline="0" dirty="0" smtClean="0"/>
                        <a:t> وعالية</a:t>
                      </a:r>
                      <a:endParaRPr lang="ar-SA" sz="2000" b="1" dirty="0"/>
                    </a:p>
                  </a:txBody>
                  <a:tcPr/>
                </a:tc>
              </a:tr>
              <a:tr h="581025">
                <a:tc>
                  <a:txBody>
                    <a:bodyPr/>
                    <a:lstStyle/>
                    <a:p>
                      <a:pPr algn="r" rtl="1"/>
                      <a:r>
                        <a:rPr lang="ar-SA" sz="2000" b="1" dirty="0" smtClean="0"/>
                        <a:t>5. الطموحات</a:t>
                      </a:r>
                      <a:r>
                        <a:rPr lang="ar-SA" sz="2000" b="1" baseline="0" dirty="0" smtClean="0"/>
                        <a:t> </a:t>
                      </a:r>
                      <a:r>
                        <a:rPr lang="ar-SA" sz="2000" b="1" baseline="0" dirty="0" err="1" smtClean="0"/>
                        <a:t>الإجتماعية</a:t>
                      </a:r>
                      <a:endParaRPr lang="ar-SA" sz="2000" b="1" dirty="0"/>
                    </a:p>
                  </a:txBody>
                  <a:tcPr/>
                </a:tc>
                <a:tc>
                  <a:txBody>
                    <a:bodyPr/>
                    <a:lstStyle/>
                    <a:p>
                      <a:pPr algn="r" rtl="1"/>
                      <a:r>
                        <a:rPr lang="ar-SA" sz="2000" b="1" dirty="0" smtClean="0"/>
                        <a:t>ما بين محدودة</a:t>
                      </a:r>
                      <a:r>
                        <a:rPr lang="ar-SA" sz="2000" b="1" baseline="0" dirty="0" smtClean="0"/>
                        <a:t> جداً ومحدودة</a:t>
                      </a:r>
                      <a:endParaRPr lang="ar-SA" sz="2000" b="1" dirty="0"/>
                    </a:p>
                  </a:txBody>
                  <a:tcPr/>
                </a:tc>
                <a:tc>
                  <a:txBody>
                    <a:bodyPr/>
                    <a:lstStyle/>
                    <a:p>
                      <a:pPr algn="r" rtl="1"/>
                      <a:r>
                        <a:rPr lang="ar-SA" sz="2000" b="1" dirty="0" smtClean="0"/>
                        <a:t>ما</a:t>
                      </a:r>
                      <a:r>
                        <a:rPr lang="ar-SA" sz="2000" b="1" baseline="0" dirty="0" smtClean="0"/>
                        <a:t> بين قوية وقوية جداً</a:t>
                      </a:r>
                      <a:endParaRPr lang="ar-SA" sz="2000" b="1" dirty="0"/>
                    </a:p>
                  </a:txBody>
                  <a:tcPr/>
                </a:tc>
              </a:tr>
              <a:tr h="581025">
                <a:tc>
                  <a:txBody>
                    <a:bodyPr/>
                    <a:lstStyle/>
                    <a:p>
                      <a:pPr algn="r" rtl="1"/>
                      <a:r>
                        <a:rPr lang="ar-SA" sz="2000" b="1" dirty="0" smtClean="0"/>
                        <a:t>6. بناء</a:t>
                      </a:r>
                      <a:r>
                        <a:rPr lang="ar-SA" sz="2000" b="1" baseline="0" dirty="0" smtClean="0"/>
                        <a:t> الثروة </a:t>
                      </a:r>
                      <a:endParaRPr lang="ar-SA" sz="2000" b="1" dirty="0"/>
                    </a:p>
                  </a:txBody>
                  <a:tcPr/>
                </a:tc>
                <a:tc>
                  <a:txBody>
                    <a:bodyPr/>
                    <a:lstStyle/>
                    <a:p>
                      <a:pPr algn="r" rtl="1"/>
                      <a:r>
                        <a:rPr lang="ar-SA" sz="2000" b="1" dirty="0" smtClean="0"/>
                        <a:t>محدودة</a:t>
                      </a:r>
                      <a:endParaRPr lang="ar-SA" sz="2000" b="1" dirty="0"/>
                    </a:p>
                  </a:txBody>
                  <a:tcPr/>
                </a:tc>
                <a:tc>
                  <a:txBody>
                    <a:bodyPr/>
                    <a:lstStyle/>
                    <a:p>
                      <a:pPr algn="r" rtl="1"/>
                      <a:r>
                        <a:rPr lang="ar-SA" sz="2000" b="1" dirty="0" smtClean="0"/>
                        <a:t>مرتفعة</a:t>
                      </a:r>
                      <a:endParaRPr lang="ar-SA" sz="2000" b="1" dirty="0"/>
                    </a:p>
                  </a:txBody>
                  <a:tcPr/>
                </a:tc>
              </a:tr>
              <a:tr h="581025">
                <a:tc>
                  <a:txBody>
                    <a:bodyPr/>
                    <a:lstStyle/>
                    <a:p>
                      <a:pPr algn="r" rtl="1"/>
                      <a:r>
                        <a:rPr lang="ar-SA" sz="2000" b="1" dirty="0" smtClean="0"/>
                        <a:t>7. الثراء الكبير </a:t>
                      </a:r>
                      <a:endParaRPr lang="ar-SA" sz="2000" b="1" dirty="0"/>
                    </a:p>
                  </a:txBody>
                  <a:tcPr/>
                </a:tc>
                <a:tc>
                  <a:txBody>
                    <a:bodyPr/>
                    <a:lstStyle/>
                    <a:p>
                      <a:pPr algn="r" rtl="1"/>
                      <a:r>
                        <a:rPr lang="ar-SA" sz="2000" b="1" dirty="0" smtClean="0"/>
                        <a:t>قد لا يكون هدف</a:t>
                      </a:r>
                      <a:endParaRPr lang="ar-SA" sz="2000" b="1" dirty="0"/>
                    </a:p>
                  </a:txBody>
                  <a:tcPr/>
                </a:tc>
                <a:tc>
                  <a:txBody>
                    <a:bodyPr/>
                    <a:lstStyle/>
                    <a:p>
                      <a:pPr algn="r" rtl="1"/>
                      <a:r>
                        <a:rPr lang="ar-SA" sz="2000" b="1" dirty="0" smtClean="0"/>
                        <a:t>هدف رئيسي</a:t>
                      </a:r>
                      <a:endParaRPr lang="ar-SA" sz="2000" b="1" dirty="0"/>
                    </a:p>
                  </a:txBody>
                  <a:tcPr/>
                </a:tc>
              </a:tr>
              <a:tr h="581025">
                <a:tc>
                  <a:txBody>
                    <a:bodyPr/>
                    <a:lstStyle/>
                    <a:p>
                      <a:pPr algn="r" rtl="1"/>
                      <a:r>
                        <a:rPr lang="ar-SA" sz="2000" b="1" dirty="0" smtClean="0"/>
                        <a:t>8. </a:t>
                      </a:r>
                      <a:r>
                        <a:rPr lang="ar-SA" sz="2000" b="1" dirty="0" err="1" smtClean="0"/>
                        <a:t>الإستناد</a:t>
                      </a:r>
                      <a:r>
                        <a:rPr lang="ar-SA" sz="2000" b="1" dirty="0" smtClean="0"/>
                        <a:t> على فكرة مبتكرة</a:t>
                      </a:r>
                      <a:endParaRPr lang="ar-SA" sz="2000" b="1" dirty="0"/>
                    </a:p>
                  </a:txBody>
                  <a:tcPr/>
                </a:tc>
                <a:tc>
                  <a:txBody>
                    <a:bodyPr/>
                    <a:lstStyle/>
                    <a:p>
                      <a:pPr algn="r" rtl="1"/>
                      <a:r>
                        <a:rPr lang="ar-SA" sz="2000" b="1" dirty="0" smtClean="0"/>
                        <a:t>ليس بالضرورة</a:t>
                      </a:r>
                      <a:endParaRPr lang="ar-SA" sz="2000" b="1" dirty="0"/>
                    </a:p>
                  </a:txBody>
                  <a:tcPr/>
                </a:tc>
                <a:tc>
                  <a:txBody>
                    <a:bodyPr/>
                    <a:lstStyle/>
                    <a:p>
                      <a:pPr algn="r" rtl="1"/>
                      <a:r>
                        <a:rPr lang="ar-SA" sz="2000" b="1" dirty="0" smtClean="0"/>
                        <a:t>بالضرورة</a:t>
                      </a:r>
                      <a:endParaRPr lang="ar-SA" sz="2000" b="1" dirty="0"/>
                    </a:p>
                  </a:txBody>
                  <a:tcPr/>
                </a:tc>
              </a:tr>
              <a:tr h="581025">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2000" b="1" u="none" strike="noStrike" kern="1200" cap="none" spc="0" normalizeH="0" baseline="0" noProof="0" dirty="0" smtClean="0">
                          <a:ln>
                            <a:noFill/>
                          </a:ln>
                          <a:effectLst/>
                          <a:uLnTx/>
                          <a:uFillTx/>
                        </a:rPr>
                        <a:t>9. النمو المستمر</a:t>
                      </a:r>
                      <a:endParaRPr kumimoji="0" lang="ar-SA" sz="2000" b="1" i="0" u="none" strike="noStrike" kern="1200" cap="none" spc="0" normalizeH="0" baseline="0" noProof="0" dirty="0" smtClean="0">
                        <a:ln>
                          <a:noFill/>
                        </a:ln>
                        <a:solidFill>
                          <a:prstClr val="black"/>
                        </a:solidFill>
                        <a:effectLst/>
                        <a:uLnTx/>
                        <a:uFillTx/>
                        <a:latin typeface="+mn-lt"/>
                        <a:ea typeface="+mn-ea"/>
                        <a:cs typeface="+mn-cs"/>
                      </a:endParaRPr>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2000" b="1" u="none" strike="noStrike" kern="1200" cap="none" spc="0" normalizeH="0" baseline="0" noProof="0" dirty="0" smtClean="0">
                          <a:ln>
                            <a:noFill/>
                          </a:ln>
                          <a:effectLst/>
                          <a:uLnTx/>
                          <a:uFillTx/>
                        </a:rPr>
                        <a:t>بمعدل ضعيف وبطئ وموسمي</a:t>
                      </a:r>
                      <a:endParaRPr kumimoji="0" lang="ar-SA" sz="2000" b="1" i="0" u="none" strike="noStrike" kern="1200" cap="none" spc="0" normalizeH="0" baseline="0" noProof="0" dirty="0" smtClean="0">
                        <a:ln>
                          <a:noFill/>
                        </a:ln>
                        <a:solidFill>
                          <a:prstClr val="black"/>
                        </a:solidFill>
                        <a:effectLst/>
                        <a:uLnTx/>
                        <a:uFillTx/>
                        <a:latin typeface="+mn-lt"/>
                        <a:ea typeface="+mn-ea"/>
                        <a:cs typeface="+mn-cs"/>
                      </a:endParaRPr>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2000" b="1" u="none" strike="noStrike" kern="1200" cap="none" spc="0" normalizeH="0" baseline="0" noProof="0" dirty="0" smtClean="0">
                          <a:ln>
                            <a:noFill/>
                          </a:ln>
                          <a:effectLst/>
                          <a:uLnTx/>
                          <a:uFillTx/>
                        </a:rPr>
                        <a:t>بمعدل عالٍ وسريع متواصل</a:t>
                      </a:r>
                      <a:endParaRPr kumimoji="0" lang="ar-SA" sz="2000" b="1" i="0" u="none" strike="noStrike" kern="1200" cap="none" spc="0" normalizeH="0" baseline="0" noProof="0" dirty="0" smtClean="0">
                        <a:ln>
                          <a:noFill/>
                        </a:ln>
                        <a:solidFill>
                          <a:prstClr val="black"/>
                        </a:solidFill>
                        <a:effectLst/>
                        <a:uLnTx/>
                        <a:uFillTx/>
                        <a:latin typeface="+mn-lt"/>
                        <a:ea typeface="+mn-ea"/>
                        <a:cs typeface="+mn-cs"/>
                      </a:endParaRPr>
                    </a:p>
                  </a:txBody>
                  <a:tcPr/>
                </a:tc>
              </a:tr>
            </a:tbl>
          </a:graphicData>
        </a:graphic>
      </p:graphicFrame>
    </p:spTree>
    <p:extLst>
      <p:ext uri="{BB962C8B-B14F-4D97-AF65-F5344CB8AC3E}">
        <p14:creationId xmlns:p14="http://schemas.microsoft.com/office/powerpoint/2010/main" val="3230484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p14="http://schemas.microsoft.com/office/powerpoint/2010/main" val="576376781"/>
              </p:ext>
            </p:extLst>
          </p:nvPr>
        </p:nvGraphicFramePr>
        <p:xfrm>
          <a:off x="152400" y="152401"/>
          <a:ext cx="8839201" cy="6476999"/>
        </p:xfrm>
        <a:graphic>
          <a:graphicData uri="http://schemas.openxmlformats.org/drawingml/2006/table">
            <a:tbl>
              <a:tblPr rtl="1" firstRow="1" bandRow="1">
                <a:tableStyleId>{616DA210-FB5B-4158-B5E0-FEB733F419BA}</a:tableStyleId>
              </a:tblPr>
              <a:tblGrid>
                <a:gridCol w="2331721"/>
                <a:gridCol w="3437022"/>
                <a:gridCol w="3070458"/>
              </a:tblGrid>
              <a:tr h="553469">
                <a:tc>
                  <a:txBody>
                    <a:bodyPr/>
                    <a:lstStyle/>
                    <a:p>
                      <a:pPr algn="ctr" rtl="1"/>
                      <a:r>
                        <a:rPr lang="ar-SA" sz="2400" dirty="0" smtClean="0"/>
                        <a:t>بنود المقارنة</a:t>
                      </a:r>
                      <a:endParaRPr lang="ar-SA" sz="2400" b="1" dirty="0">
                        <a:solidFill>
                          <a:schemeClr val="accent5"/>
                        </a:solidFill>
                      </a:endParaRPr>
                    </a:p>
                  </a:txBody>
                  <a:tcPr/>
                </a:tc>
                <a:tc>
                  <a:txBody>
                    <a:bodyPr/>
                    <a:lstStyle/>
                    <a:p>
                      <a:pPr algn="ctr" rtl="1"/>
                      <a:r>
                        <a:rPr lang="ar-SA" sz="2400" dirty="0" smtClean="0"/>
                        <a:t>المشروع الصغير</a:t>
                      </a:r>
                      <a:endParaRPr lang="ar-SA" sz="2400" b="1" dirty="0">
                        <a:solidFill>
                          <a:schemeClr val="accent5"/>
                        </a:solidFill>
                      </a:endParaRPr>
                    </a:p>
                  </a:txBody>
                  <a:tcPr/>
                </a:tc>
                <a:tc>
                  <a:txBody>
                    <a:bodyPr/>
                    <a:lstStyle/>
                    <a:p>
                      <a:pPr algn="ctr" rtl="1"/>
                      <a:r>
                        <a:rPr lang="ar-SA" sz="2400" dirty="0" smtClean="0"/>
                        <a:t>ريادة الأعمال</a:t>
                      </a:r>
                      <a:endParaRPr lang="ar-SA" sz="2400" b="1" dirty="0">
                        <a:solidFill>
                          <a:schemeClr val="accent5"/>
                        </a:solidFill>
                      </a:endParaRPr>
                    </a:p>
                  </a:txBody>
                  <a:tcPr/>
                </a:tc>
              </a:tr>
              <a:tr h="553469">
                <a:tc>
                  <a:txBody>
                    <a:bodyPr/>
                    <a:lstStyle/>
                    <a:p>
                      <a:pPr algn="r" rtl="1"/>
                      <a:r>
                        <a:rPr lang="ar-SA" sz="2000" b="1" dirty="0" smtClean="0"/>
                        <a:t>10.</a:t>
                      </a:r>
                      <a:r>
                        <a:rPr lang="ar-SA" sz="2000" b="1" baseline="0" dirty="0" smtClean="0"/>
                        <a:t> قفزات كبيرة</a:t>
                      </a:r>
                      <a:endParaRPr lang="ar-SA" sz="2000" b="1" dirty="0"/>
                    </a:p>
                  </a:txBody>
                  <a:tcPr/>
                </a:tc>
                <a:tc>
                  <a:txBody>
                    <a:bodyPr/>
                    <a:lstStyle/>
                    <a:p>
                      <a:pPr algn="r" rtl="1"/>
                      <a:r>
                        <a:rPr lang="ar-SA" sz="2000" b="1" dirty="0" smtClean="0"/>
                        <a:t>غير مستهدف</a:t>
                      </a:r>
                      <a:endParaRPr lang="ar-SA" sz="2000" b="1" dirty="0"/>
                    </a:p>
                  </a:txBody>
                  <a:tcPr/>
                </a:tc>
                <a:tc>
                  <a:txBody>
                    <a:bodyPr/>
                    <a:lstStyle/>
                    <a:p>
                      <a:pPr algn="r" rtl="1"/>
                      <a:r>
                        <a:rPr lang="ar-SA" sz="2000" b="1" dirty="0" smtClean="0"/>
                        <a:t>عادة ما يكون هدفاً</a:t>
                      </a:r>
                      <a:endParaRPr lang="ar-SA" sz="2000" b="1" dirty="0"/>
                    </a:p>
                  </a:txBody>
                  <a:tcPr/>
                </a:tc>
              </a:tr>
              <a:tr h="790050">
                <a:tc>
                  <a:txBody>
                    <a:bodyPr/>
                    <a:lstStyle/>
                    <a:p>
                      <a:pPr algn="r" rtl="1"/>
                      <a:r>
                        <a:rPr lang="ar-SA" sz="2000" b="1" dirty="0" smtClean="0"/>
                        <a:t>11. سرعة بناء الثروة</a:t>
                      </a:r>
                      <a:endParaRPr lang="ar-SA" sz="2000" b="1" dirty="0"/>
                    </a:p>
                  </a:txBody>
                  <a:tcPr/>
                </a:tc>
                <a:tc>
                  <a:txBody>
                    <a:bodyPr/>
                    <a:lstStyle/>
                    <a:p>
                      <a:pPr algn="r" rtl="1"/>
                      <a:r>
                        <a:rPr lang="ar-SA" sz="2000" b="1" dirty="0" smtClean="0"/>
                        <a:t>قد لا يكون هدف استراتيجي </a:t>
                      </a:r>
                      <a:endParaRPr lang="ar-SA" sz="2000" b="1" dirty="0"/>
                    </a:p>
                  </a:txBody>
                  <a:tcPr/>
                </a:tc>
                <a:tc>
                  <a:txBody>
                    <a:bodyPr/>
                    <a:lstStyle/>
                    <a:p>
                      <a:pPr algn="r" rtl="1"/>
                      <a:r>
                        <a:rPr lang="ar-SA" sz="2000" b="1" dirty="0" smtClean="0"/>
                        <a:t>هدف </a:t>
                      </a:r>
                      <a:r>
                        <a:rPr lang="ar-SA" sz="2000" b="1" dirty="0" err="1" smtClean="0"/>
                        <a:t>إستراتيجي</a:t>
                      </a:r>
                      <a:r>
                        <a:rPr lang="ar-SA" sz="2000" b="1" dirty="0" smtClean="0"/>
                        <a:t> ما بين 5- 10 سنوات</a:t>
                      </a:r>
                      <a:endParaRPr lang="ar-SA" sz="2000" b="1" dirty="0"/>
                    </a:p>
                  </a:txBody>
                  <a:tcPr/>
                </a:tc>
              </a:tr>
              <a:tr h="1133548">
                <a:tc>
                  <a:txBody>
                    <a:bodyPr/>
                    <a:lstStyle/>
                    <a:p>
                      <a:pPr algn="r" rtl="1"/>
                      <a:r>
                        <a:rPr lang="ar-SA" sz="2000" b="1" dirty="0" smtClean="0"/>
                        <a:t>12. درجة المخاطرة</a:t>
                      </a:r>
                      <a:endParaRPr lang="ar-SA" sz="2000" b="1" dirty="0"/>
                    </a:p>
                  </a:txBody>
                  <a:tcPr/>
                </a:tc>
                <a:tc>
                  <a:txBody>
                    <a:bodyPr/>
                    <a:lstStyle/>
                    <a:p>
                      <a:pPr marL="342900" indent="-342900" algn="r" rtl="1">
                        <a:buFontTx/>
                        <a:buChar char="-"/>
                      </a:pPr>
                      <a:r>
                        <a:rPr lang="ar-SA" sz="2000" b="1" dirty="0" smtClean="0"/>
                        <a:t>يعمل في بيئة ساكنة</a:t>
                      </a:r>
                    </a:p>
                    <a:p>
                      <a:pPr marL="342900" indent="-342900" algn="r" rtl="1">
                        <a:buFontTx/>
                        <a:buChar char="-"/>
                      </a:pPr>
                      <a:r>
                        <a:rPr lang="ar-SA" sz="2000" b="1" dirty="0" smtClean="0"/>
                        <a:t>يتجنب</a:t>
                      </a:r>
                      <a:r>
                        <a:rPr lang="ar-SA" sz="2000" b="1" baseline="0" dirty="0" smtClean="0"/>
                        <a:t> المخاطرة</a:t>
                      </a:r>
                    </a:p>
                    <a:p>
                      <a:pPr marL="342900" indent="-342900" algn="r" rtl="1">
                        <a:buFontTx/>
                        <a:buChar char="-"/>
                      </a:pPr>
                      <a:r>
                        <a:rPr lang="ar-SA" sz="2000" b="1" baseline="0" dirty="0" smtClean="0"/>
                        <a:t>يبحث عن الأمان والاستقرار</a:t>
                      </a:r>
                      <a:endParaRPr lang="ar-SA" sz="2000" b="1" dirty="0"/>
                    </a:p>
                  </a:txBody>
                  <a:tcPr/>
                </a:tc>
                <a:tc>
                  <a:txBody>
                    <a:bodyPr/>
                    <a:lstStyle/>
                    <a:p>
                      <a:pPr marL="342900" indent="-342900" algn="r" rtl="1">
                        <a:buFontTx/>
                        <a:buChar char="-"/>
                      </a:pPr>
                      <a:r>
                        <a:rPr lang="ar-SA" sz="2000" b="1" dirty="0" smtClean="0"/>
                        <a:t>تعمل في بيئة غير تقليدية</a:t>
                      </a:r>
                    </a:p>
                    <a:p>
                      <a:pPr marL="342900" indent="-342900" algn="r" rtl="1">
                        <a:buFontTx/>
                        <a:buChar char="-"/>
                      </a:pPr>
                      <a:r>
                        <a:rPr lang="ar-SA" sz="2000" b="1" dirty="0" smtClean="0"/>
                        <a:t>المخاطرة هي ثمن النمو والثراء</a:t>
                      </a:r>
                      <a:endParaRPr lang="ar-SA" sz="2000" b="1" dirty="0"/>
                    </a:p>
                  </a:txBody>
                  <a:tcPr/>
                </a:tc>
              </a:tr>
              <a:tr h="1820548">
                <a:tc>
                  <a:txBody>
                    <a:bodyPr/>
                    <a:lstStyle/>
                    <a:p>
                      <a:pPr algn="r" rtl="1"/>
                      <a:r>
                        <a:rPr lang="ar-SA" sz="2000" b="1" dirty="0" smtClean="0"/>
                        <a:t>13. التمايز والمنافسة</a:t>
                      </a:r>
                      <a:endParaRPr lang="ar-SA" sz="2000" b="1" dirty="0"/>
                    </a:p>
                  </a:txBody>
                  <a:tcPr/>
                </a:tc>
                <a:tc>
                  <a:txBody>
                    <a:bodyPr/>
                    <a:lstStyle/>
                    <a:p>
                      <a:pPr marL="342900" indent="-342900" algn="r" rtl="1">
                        <a:buFontTx/>
                        <a:buChar char="-"/>
                      </a:pPr>
                      <a:r>
                        <a:rPr lang="ar-SA" sz="2000" b="1" dirty="0" smtClean="0"/>
                        <a:t>ليس بالضرورة</a:t>
                      </a:r>
                    </a:p>
                    <a:p>
                      <a:pPr marL="342900" indent="-342900" algn="r" rtl="1">
                        <a:buFontTx/>
                        <a:buChar char="-"/>
                      </a:pPr>
                      <a:r>
                        <a:rPr lang="ar-SA" sz="2000" b="1" dirty="0" smtClean="0"/>
                        <a:t>تغير محدود</a:t>
                      </a:r>
                      <a:r>
                        <a:rPr lang="ar-SA" sz="2000" b="1" baseline="0" dirty="0" smtClean="0"/>
                        <a:t> </a:t>
                      </a:r>
                      <a:r>
                        <a:rPr lang="ar-SA" sz="2000" b="1" baseline="0" dirty="0" err="1" smtClean="0"/>
                        <a:t>وإختلاف</a:t>
                      </a:r>
                      <a:r>
                        <a:rPr lang="ar-SA" sz="2000" b="1" baseline="0" dirty="0" smtClean="0"/>
                        <a:t> بسيط عن الآخرين</a:t>
                      </a:r>
                    </a:p>
                    <a:p>
                      <a:pPr marL="342900" indent="-342900" algn="r" rtl="1">
                        <a:buFontTx/>
                        <a:buChar char="-"/>
                      </a:pPr>
                      <a:r>
                        <a:rPr lang="ar-SA" sz="2000" b="1" baseline="0" dirty="0" smtClean="0"/>
                        <a:t>المنافسة محدودة</a:t>
                      </a:r>
                    </a:p>
                  </a:txBody>
                  <a:tcPr/>
                </a:tc>
                <a:tc>
                  <a:txBody>
                    <a:bodyPr/>
                    <a:lstStyle/>
                    <a:p>
                      <a:pPr marL="342900" indent="-342900" algn="r" rtl="1">
                        <a:buFontTx/>
                        <a:buChar char="-"/>
                      </a:pPr>
                      <a:r>
                        <a:rPr lang="ar-SA" sz="2000" b="1" dirty="0" smtClean="0"/>
                        <a:t>تحويل الأفكار إلى منتجات أو خدمات تحقق أرباح</a:t>
                      </a:r>
                    </a:p>
                    <a:p>
                      <a:pPr marL="342900" indent="-342900" algn="r" rtl="1">
                        <a:buFontTx/>
                        <a:buChar char="-"/>
                      </a:pPr>
                      <a:r>
                        <a:rPr lang="ar-SA" sz="2000" b="1" dirty="0" smtClean="0"/>
                        <a:t>أساليب إدارية وتقنية جديدة</a:t>
                      </a:r>
                    </a:p>
                    <a:p>
                      <a:pPr marL="342900" indent="-342900" algn="r" rtl="1">
                        <a:buFontTx/>
                        <a:buChar char="-"/>
                      </a:pPr>
                      <a:r>
                        <a:rPr lang="ar-SA" sz="2000" b="1" dirty="0" smtClean="0"/>
                        <a:t>ميزة تنافسية مستديمة</a:t>
                      </a:r>
                    </a:p>
                    <a:p>
                      <a:pPr marL="342900" indent="-342900" algn="r" rtl="1">
                        <a:buFontTx/>
                        <a:buChar char="-"/>
                      </a:pPr>
                      <a:r>
                        <a:rPr lang="ar-SA" sz="2000" b="1" dirty="0" smtClean="0"/>
                        <a:t>تقديم قيمة مضافة</a:t>
                      </a:r>
                      <a:endParaRPr lang="ar-SA" sz="2000" b="1" dirty="0"/>
                    </a:p>
                  </a:txBody>
                  <a:tcPr/>
                </a:tc>
              </a:tr>
              <a:tr h="835865">
                <a:tc>
                  <a:txBody>
                    <a:bodyPr/>
                    <a:lstStyle/>
                    <a:p>
                      <a:pPr algn="r" rtl="1"/>
                      <a:r>
                        <a:rPr lang="ar-SA" sz="2000" b="1" dirty="0" smtClean="0"/>
                        <a:t>14. الارتباط بالاقتصاد المعرفي ومجتمع المعرفة</a:t>
                      </a:r>
                      <a:endParaRPr lang="ar-SA" sz="2000" b="1" dirty="0"/>
                    </a:p>
                  </a:txBody>
                  <a:tcPr/>
                </a:tc>
                <a:tc>
                  <a:txBody>
                    <a:bodyPr/>
                    <a:lstStyle/>
                    <a:p>
                      <a:pPr algn="r" rtl="1"/>
                      <a:r>
                        <a:rPr lang="ar-SA" sz="2000" b="1" dirty="0" smtClean="0"/>
                        <a:t>محدود</a:t>
                      </a:r>
                      <a:endParaRPr lang="ar-SA" sz="2000" b="1" dirty="0"/>
                    </a:p>
                  </a:txBody>
                  <a:tcPr/>
                </a:tc>
                <a:tc>
                  <a:txBody>
                    <a:bodyPr/>
                    <a:lstStyle/>
                    <a:p>
                      <a:pPr algn="r" rtl="1"/>
                      <a:r>
                        <a:rPr lang="ar-SA" sz="2000" b="1" dirty="0" smtClean="0"/>
                        <a:t>قوي وبدرجة كبيرة</a:t>
                      </a:r>
                      <a:endParaRPr lang="ar-SA" sz="2000" b="1" dirty="0"/>
                    </a:p>
                  </a:txBody>
                  <a:tcPr/>
                </a:tc>
              </a:tr>
              <a:tr h="790050">
                <a:tc>
                  <a:txBody>
                    <a:bodyPr/>
                    <a:lstStyle/>
                    <a:p>
                      <a:pPr algn="r" rtl="1"/>
                      <a:r>
                        <a:rPr lang="ar-SA" sz="2000" b="1" dirty="0" smtClean="0"/>
                        <a:t>15. التعامل مع الفرص والتحديات</a:t>
                      </a:r>
                      <a:endParaRPr lang="ar-SA" sz="2000" b="1" dirty="0"/>
                    </a:p>
                  </a:txBody>
                  <a:tcPr/>
                </a:tc>
                <a:tc>
                  <a:txBody>
                    <a:bodyPr/>
                    <a:lstStyle/>
                    <a:p>
                      <a:pPr marL="342900" indent="-342900" algn="r" rtl="1">
                        <a:buFontTx/>
                        <a:buChar char="-"/>
                      </a:pPr>
                      <a:r>
                        <a:rPr lang="ar-SA" sz="2000" b="1" dirty="0" smtClean="0"/>
                        <a:t>الانطلاق</a:t>
                      </a:r>
                      <a:r>
                        <a:rPr lang="ar-SA" sz="2000" b="1" baseline="0" dirty="0" smtClean="0"/>
                        <a:t> مما هو متاح</a:t>
                      </a:r>
                    </a:p>
                    <a:p>
                      <a:pPr marL="342900" indent="-342900" algn="r" rtl="1">
                        <a:buFontTx/>
                        <a:buChar char="-"/>
                      </a:pPr>
                      <a:r>
                        <a:rPr lang="ar-SA" sz="2000" b="1" baseline="0" dirty="0" smtClean="0"/>
                        <a:t>يستثمر نقاط القوة والفرص</a:t>
                      </a:r>
                      <a:endParaRPr lang="ar-SA" sz="2000" b="1" dirty="0"/>
                    </a:p>
                  </a:txBody>
                  <a:tcPr/>
                </a:tc>
                <a:tc>
                  <a:txBody>
                    <a:bodyPr/>
                    <a:lstStyle/>
                    <a:p>
                      <a:pPr marL="342900" indent="-342900" algn="r" rtl="1">
                        <a:buFontTx/>
                        <a:buChar char="-"/>
                      </a:pPr>
                      <a:r>
                        <a:rPr lang="ar-SA" sz="2000" b="1" dirty="0" smtClean="0"/>
                        <a:t>تبحث عن ما هو غير</a:t>
                      </a:r>
                      <a:r>
                        <a:rPr lang="ar-SA" sz="2000" b="1" baseline="0" dirty="0" smtClean="0"/>
                        <a:t> متاح</a:t>
                      </a:r>
                    </a:p>
                    <a:p>
                      <a:pPr marL="342900" indent="-342900" algn="r" rtl="1">
                        <a:buFontTx/>
                        <a:buChar char="-"/>
                      </a:pPr>
                      <a:r>
                        <a:rPr lang="ar-SA" sz="2000" b="1" baseline="0" dirty="0" smtClean="0"/>
                        <a:t>تخلق الفرص</a:t>
                      </a:r>
                      <a:endParaRPr lang="ar-SA" sz="2000" b="1" dirty="0"/>
                    </a:p>
                  </a:txBody>
                  <a:tcPr/>
                </a:tc>
              </a:tr>
            </a:tbl>
          </a:graphicData>
        </a:graphic>
      </p:graphicFrame>
    </p:spTree>
    <p:extLst>
      <p:ext uri="{BB962C8B-B14F-4D97-AF65-F5344CB8AC3E}">
        <p14:creationId xmlns:p14="http://schemas.microsoft.com/office/powerpoint/2010/main" val="3866527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1"/>
          </a:lnRef>
          <a:fillRef idx="1">
            <a:schemeClr val="lt1"/>
          </a:fillRef>
          <a:effectRef idx="0">
            <a:schemeClr val="accent1"/>
          </a:effectRef>
          <a:fontRef idx="minor">
            <a:schemeClr val="dk1"/>
          </a:fontRef>
        </p:style>
        <p:txBody>
          <a:bodyPr>
            <a:normAutofit/>
          </a:bodyPr>
          <a:lstStyle/>
          <a:p>
            <a:r>
              <a:rPr lang="ar-SA" sz="3200" b="1" dirty="0" smtClean="0">
                <a:solidFill>
                  <a:srgbClr val="0070C0"/>
                </a:solidFill>
              </a:rPr>
              <a:t>نقاط </a:t>
            </a:r>
            <a:r>
              <a:rPr lang="ar-SA" sz="3200" b="1" dirty="0" err="1" smtClean="0">
                <a:solidFill>
                  <a:srgbClr val="0070C0"/>
                </a:solidFill>
              </a:rPr>
              <a:t>الإشتراك</a:t>
            </a:r>
            <a:r>
              <a:rPr lang="ar-SA" sz="3200" b="1" dirty="0" smtClean="0">
                <a:solidFill>
                  <a:srgbClr val="0070C0"/>
                </a:solidFill>
              </a:rPr>
              <a:t> أو التماس ما بين المشروعات الصغيرة وريادة الأعمال</a:t>
            </a:r>
            <a:endParaRPr lang="ar-SA" sz="3200" b="1" dirty="0">
              <a:solidFill>
                <a:srgbClr val="0070C0"/>
              </a:solidFill>
            </a:endParaRPr>
          </a:p>
        </p:txBody>
      </p:sp>
      <p:sp>
        <p:nvSpPr>
          <p:cNvPr id="3" name="Content Placeholder 2"/>
          <p:cNvSpPr>
            <a:spLocks noGrp="1"/>
          </p:cNvSpPr>
          <p:nvPr>
            <p:ph sz="quarter" idx="13"/>
          </p:nvPr>
        </p:nvSpPr>
        <p:spPr>
          <a:xfrm>
            <a:off x="685800" y="1524000"/>
            <a:ext cx="7924800" cy="4495800"/>
          </a:xfrm>
        </p:spPr>
        <p:txBody>
          <a:bodyPr>
            <a:normAutofit/>
          </a:bodyPr>
          <a:lstStyle/>
          <a:p>
            <a:pPr algn="just" rtl="1">
              <a:lnSpc>
                <a:spcPct val="160000"/>
              </a:lnSpc>
              <a:buClr>
                <a:srgbClr val="0070C0"/>
              </a:buClr>
              <a:buFont typeface="Courier New" pitchFamily="49" charset="0"/>
              <a:buChar char="o"/>
            </a:pPr>
            <a:r>
              <a:rPr lang="ar-SA" sz="2400" b="1" dirty="0" smtClean="0"/>
              <a:t> أهمية بناء وترسيخ العمل الحر لدى الأفراد الرياديين وتنمية الرغبة في ممارسة العمل التجاري.</a:t>
            </a:r>
          </a:p>
          <a:p>
            <a:pPr algn="just" rtl="1">
              <a:lnSpc>
                <a:spcPct val="160000"/>
              </a:lnSpc>
              <a:buClr>
                <a:srgbClr val="0070C0"/>
              </a:buClr>
              <a:buFont typeface="Courier New" pitchFamily="49" charset="0"/>
              <a:buChar char="o"/>
            </a:pPr>
            <a:r>
              <a:rPr lang="ar-SA" sz="2400" b="1" dirty="0"/>
              <a:t> </a:t>
            </a:r>
            <a:r>
              <a:rPr lang="ar-SA" sz="2400" b="1" dirty="0" smtClean="0"/>
              <a:t>العمل الحر عادة ما يبدأ بجهد فردي ثم التوسع بالتعاون مع آخرين.</a:t>
            </a:r>
          </a:p>
          <a:p>
            <a:pPr algn="just" rtl="1">
              <a:lnSpc>
                <a:spcPct val="160000"/>
              </a:lnSpc>
              <a:buClr>
                <a:srgbClr val="0070C0"/>
              </a:buClr>
              <a:buFont typeface="Courier New" pitchFamily="49" charset="0"/>
              <a:buChar char="o"/>
            </a:pPr>
            <a:r>
              <a:rPr lang="ar-SA" sz="2400" b="1" dirty="0"/>
              <a:t> </a:t>
            </a:r>
            <a:r>
              <a:rPr lang="ar-SA" sz="2400" b="1" dirty="0" smtClean="0"/>
              <a:t>ضرورة الرغبة والقدرة على تحويل الأفكار الريادية إلى مشروع تجاري.</a:t>
            </a:r>
          </a:p>
          <a:p>
            <a:pPr algn="just" rtl="1">
              <a:lnSpc>
                <a:spcPct val="160000"/>
              </a:lnSpc>
              <a:buClr>
                <a:srgbClr val="0070C0"/>
              </a:buClr>
              <a:buFont typeface="Courier New" pitchFamily="49" charset="0"/>
              <a:buChar char="o"/>
            </a:pPr>
            <a:r>
              <a:rPr lang="ar-SA" sz="2400" b="1" dirty="0"/>
              <a:t> </a:t>
            </a:r>
            <a:r>
              <a:rPr lang="ar-SA" sz="2400" b="1" dirty="0" smtClean="0"/>
              <a:t>البداية تكون الاستجابة لفرصة قائمة في بيئة الأعمال.</a:t>
            </a:r>
          </a:p>
          <a:p>
            <a:pPr algn="just" rtl="1">
              <a:lnSpc>
                <a:spcPct val="160000"/>
              </a:lnSpc>
              <a:buClr>
                <a:srgbClr val="0070C0"/>
              </a:buClr>
              <a:buFont typeface="Courier New" pitchFamily="49" charset="0"/>
              <a:buChar char="o"/>
            </a:pPr>
            <a:r>
              <a:rPr lang="ar-SA" sz="2400" b="1" dirty="0"/>
              <a:t> </a:t>
            </a:r>
            <a:r>
              <a:rPr lang="ar-SA" sz="2400" b="1" dirty="0" smtClean="0"/>
              <a:t>الحاجة المشتركة لتوفير معلومات عن عناصر البيئة المحيطة.</a:t>
            </a:r>
            <a:endParaRPr lang="ar-SA" sz="24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066800"/>
          </a:xfrm>
        </p:spPr>
        <p:style>
          <a:lnRef idx="2">
            <a:schemeClr val="accent3"/>
          </a:lnRef>
          <a:fillRef idx="1">
            <a:schemeClr val="lt1"/>
          </a:fillRef>
          <a:effectRef idx="0">
            <a:schemeClr val="accent3"/>
          </a:effectRef>
          <a:fontRef idx="minor">
            <a:schemeClr val="dk1"/>
          </a:fontRef>
        </p:style>
        <p:txBody>
          <a:bodyPr/>
          <a:lstStyle/>
          <a:p>
            <a:r>
              <a:rPr lang="ar-SA" b="1" dirty="0" smtClean="0">
                <a:solidFill>
                  <a:srgbClr val="00B050"/>
                </a:solidFill>
              </a:rPr>
              <a:t>الشكل القانوني للمنشأة الصغيرة</a:t>
            </a:r>
            <a:endParaRPr lang="ar-SA" b="1" dirty="0">
              <a:solidFill>
                <a:srgbClr val="00B050"/>
              </a:solidFill>
            </a:endParaRPr>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2213558533"/>
              </p:ext>
            </p:extLst>
          </p:nvPr>
        </p:nvGraphicFramePr>
        <p:xfrm>
          <a:off x="685330" y="1447800"/>
          <a:ext cx="800147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9551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7773338" cy="1143000"/>
          </a:xfrm>
        </p:spPr>
        <p:style>
          <a:lnRef idx="2">
            <a:schemeClr val="accent1"/>
          </a:lnRef>
          <a:fillRef idx="1">
            <a:schemeClr val="lt1"/>
          </a:fillRef>
          <a:effectRef idx="0">
            <a:schemeClr val="accent1"/>
          </a:effectRef>
          <a:fontRef idx="minor">
            <a:schemeClr val="dk1"/>
          </a:fontRef>
        </p:style>
        <p:txBody>
          <a:bodyPr/>
          <a:lstStyle/>
          <a:p>
            <a:r>
              <a:rPr lang="ar-SA" b="1" dirty="0" smtClean="0">
                <a:solidFill>
                  <a:srgbClr val="0070C0"/>
                </a:solidFill>
              </a:rPr>
              <a:t>المنشأة الفردية</a:t>
            </a:r>
            <a:endParaRPr lang="ar-SA" b="1" dirty="0">
              <a:solidFill>
                <a:srgbClr val="0070C0"/>
              </a:solidFill>
            </a:endParaRPr>
          </a:p>
        </p:txBody>
      </p:sp>
      <p:sp>
        <p:nvSpPr>
          <p:cNvPr id="3" name="Content Placeholder 2"/>
          <p:cNvSpPr>
            <a:spLocks noGrp="1"/>
          </p:cNvSpPr>
          <p:nvPr>
            <p:ph sz="quarter" idx="13"/>
          </p:nvPr>
        </p:nvSpPr>
        <p:spPr>
          <a:xfrm>
            <a:off x="762000" y="1524000"/>
            <a:ext cx="8001000" cy="4572000"/>
          </a:xfrm>
        </p:spPr>
        <p:txBody>
          <a:bodyPr>
            <a:noAutofit/>
          </a:bodyPr>
          <a:lstStyle/>
          <a:p>
            <a:pPr marL="0" indent="0" algn="just" rtl="1">
              <a:lnSpc>
                <a:spcPct val="200000"/>
              </a:lnSpc>
              <a:buClr>
                <a:srgbClr val="7030A0"/>
              </a:buClr>
              <a:buNone/>
            </a:pPr>
            <a:r>
              <a:rPr lang="ar-SA" sz="2800" b="1" dirty="0" smtClean="0"/>
              <a:t>هي منشأة يملكها فرد واحد يديرها بنفسه، ويحصل على جميع الأرباح ويتحمل كل المسؤوليات ويتخذ القرارات بمفرده، ويقوم بأعمال الإشراف والتوجيه والرقابة وتسيير الأعمال بنفسه وغالباً يكون على اتصال مباشر بكافة الأطراف ذات العلاقة بأنشطة وعمليات المنشأة.</a:t>
            </a:r>
            <a:endParaRPr lang="ar-SA" sz="2800" b="1" dirty="0"/>
          </a:p>
        </p:txBody>
      </p:sp>
    </p:spTree>
    <p:extLst>
      <p:ext uri="{BB962C8B-B14F-4D97-AF65-F5344CB8AC3E}">
        <p14:creationId xmlns:p14="http://schemas.microsoft.com/office/powerpoint/2010/main" val="402955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1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3.xml><?xml version="1.0" encoding="utf-8"?>
<a:theme xmlns:a="http://schemas.openxmlformats.org/drawingml/2006/main" name="2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4.xml><?xml version="1.0" encoding="utf-8"?>
<a:theme xmlns:a="http://schemas.openxmlformats.org/drawingml/2006/main" name="3_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1137</TotalTime>
  <Words>1933</Words>
  <Application>Microsoft Office PowerPoint</Application>
  <PresentationFormat>On-screen Show (4:3)</PresentationFormat>
  <Paragraphs>208</Paragraphs>
  <Slides>29</Slides>
  <Notes>0</Notes>
  <HiddenSlides>0</HiddenSlides>
  <MMClips>0</MMClips>
  <ScaleCrop>false</ScaleCrop>
  <HeadingPairs>
    <vt:vector size="4" baseType="variant">
      <vt:variant>
        <vt:lpstr>Theme</vt:lpstr>
      </vt:variant>
      <vt:variant>
        <vt:i4>5</vt:i4>
      </vt:variant>
      <vt:variant>
        <vt:lpstr>Slide Titles</vt:lpstr>
      </vt:variant>
      <vt:variant>
        <vt:i4>29</vt:i4>
      </vt:variant>
    </vt:vector>
  </HeadingPairs>
  <TitlesOfParts>
    <vt:vector size="34" baseType="lpstr">
      <vt:lpstr>Droplet</vt:lpstr>
      <vt:lpstr>1_Droplet</vt:lpstr>
      <vt:lpstr>2_Droplet</vt:lpstr>
      <vt:lpstr>3_Droplet</vt:lpstr>
      <vt:lpstr>Office Theme</vt:lpstr>
      <vt:lpstr>الريادة والمنشآت الصغيرة</vt:lpstr>
      <vt:lpstr>مفهوم المنشأة أو المشروع</vt:lpstr>
      <vt:lpstr>مفهوم المنشأة الصغيرة</vt:lpstr>
      <vt:lpstr>خصائص المنشأة الصغيرة</vt:lpstr>
      <vt:lpstr>المشروعات الصغيرة وريادة الأعمال</vt:lpstr>
      <vt:lpstr>PowerPoint Presentation</vt:lpstr>
      <vt:lpstr>نقاط الإشتراك أو التماس ما بين المشروعات الصغيرة وريادة الأعمال</vt:lpstr>
      <vt:lpstr>الشكل القانوني للمنشأة الصغيرة</vt:lpstr>
      <vt:lpstr>المنشأة الفردية</vt:lpstr>
      <vt:lpstr>نقاط القوة في المنشأة الفردية</vt:lpstr>
      <vt:lpstr>نقاط الضعف في المنشأة الفردية</vt:lpstr>
      <vt:lpstr>نقاط الضعف في المنشأة الفردية</vt:lpstr>
      <vt:lpstr>منشأة التضامن</vt:lpstr>
      <vt:lpstr>نقاط القوة في منشأة التضامن</vt:lpstr>
      <vt:lpstr>نقاط القوة في منشأة التضامن</vt:lpstr>
      <vt:lpstr>نقاط الضعف في منشأة التضامن</vt:lpstr>
      <vt:lpstr>منشأة التوصية البسيطة</vt:lpstr>
      <vt:lpstr>نقاط القوة في منشأة التوصية البسيطة</vt:lpstr>
      <vt:lpstr>نقاط القوة في منشأة التوصية البسيطة</vt:lpstr>
      <vt:lpstr>عيوب منشأة التوصية البسيطة</vt:lpstr>
      <vt:lpstr>منشأة التوصية بالأسهم</vt:lpstr>
      <vt:lpstr>شركة المحاصة</vt:lpstr>
      <vt:lpstr>خصائص منشأة المحاصة (موضع نقاط القوة أو الضعف)</vt:lpstr>
      <vt:lpstr>شركة المساهمة</vt:lpstr>
      <vt:lpstr>خصائص شركة المساهمة</vt:lpstr>
      <vt:lpstr>نقاط القوة في شركة المساهمة</vt:lpstr>
      <vt:lpstr>نقاط القوة في شركة المساهمة</vt:lpstr>
      <vt:lpstr>نقاط الضعف في شركة المساهمة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72</cp:revision>
  <dcterms:created xsi:type="dcterms:W3CDTF">2006-08-16T00:00:00Z</dcterms:created>
  <dcterms:modified xsi:type="dcterms:W3CDTF">2021-04-21T11:20:35Z</dcterms:modified>
</cp:coreProperties>
</file>