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82" r:id="rId2"/>
    <p:sldMasterId id="2147483900" r:id="rId3"/>
    <p:sldMasterId id="2147483918" r:id="rId4"/>
    <p:sldMasterId id="2147483996" r:id="rId5"/>
  </p:sldMasterIdLst>
  <p:notesMasterIdLst>
    <p:notesMasterId r:id="rId27"/>
  </p:notesMasterIdLst>
  <p:sldIdLst>
    <p:sldId id="256" r:id="rId6"/>
    <p:sldId id="258" r:id="rId7"/>
    <p:sldId id="290" r:id="rId8"/>
    <p:sldId id="280" r:id="rId9"/>
    <p:sldId id="259" r:id="rId10"/>
    <p:sldId id="282" r:id="rId11"/>
    <p:sldId id="283" r:id="rId12"/>
    <p:sldId id="284" r:id="rId13"/>
    <p:sldId id="286" r:id="rId14"/>
    <p:sldId id="285" r:id="rId15"/>
    <p:sldId id="260" r:id="rId16"/>
    <p:sldId id="261" r:id="rId17"/>
    <p:sldId id="268" r:id="rId18"/>
    <p:sldId id="287" r:id="rId19"/>
    <p:sldId id="291" r:id="rId20"/>
    <p:sldId id="289" r:id="rId21"/>
    <p:sldId id="292" r:id="rId22"/>
    <p:sldId id="293" r:id="rId23"/>
    <p:sldId id="294" r:id="rId24"/>
    <p:sldId id="295" r:id="rId25"/>
    <p:sldId id="25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9984D7-621E-4956-96A6-6DF84AD91ED8}" type="doc">
      <dgm:prSet loTypeId="urn:microsoft.com/office/officeart/2005/8/layout/venn1" loCatId="relationship" qsTypeId="urn:microsoft.com/office/officeart/2005/8/quickstyle/3d1" qsCatId="3D" csTypeId="urn:microsoft.com/office/officeart/2005/8/colors/colorful1" csCatId="colorful"/>
      <dgm:spPr/>
      <dgm:t>
        <a:bodyPr/>
        <a:lstStyle/>
        <a:p>
          <a:pPr rtl="1"/>
          <a:endParaRPr lang="ar-SA"/>
        </a:p>
      </dgm:t>
    </dgm:pt>
    <dgm:pt modelId="{4516719F-05F0-4A5F-8206-6D1556C6F787}">
      <dgm:prSet/>
      <dgm:spPr/>
      <dgm:t>
        <a:bodyPr/>
        <a:lstStyle/>
        <a:p>
          <a:pPr rtl="1"/>
          <a:r>
            <a:rPr lang="ar-SA" b="1" baseline="0" smtClean="0"/>
            <a:t>معدل العائد على الاستثمار</a:t>
          </a:r>
          <a:endParaRPr lang="ar-SA"/>
        </a:p>
      </dgm:t>
    </dgm:pt>
    <dgm:pt modelId="{E3550822-E002-451E-9468-2283BD560A91}" type="parTrans" cxnId="{B2A388E6-B5CF-4D01-9CA5-271709F010A1}">
      <dgm:prSet/>
      <dgm:spPr/>
      <dgm:t>
        <a:bodyPr/>
        <a:lstStyle/>
        <a:p>
          <a:pPr rtl="1"/>
          <a:endParaRPr lang="ar-SA"/>
        </a:p>
      </dgm:t>
    </dgm:pt>
    <dgm:pt modelId="{9018D12B-C051-45FD-8FCE-C2AE39650FD3}" type="sibTrans" cxnId="{B2A388E6-B5CF-4D01-9CA5-271709F010A1}">
      <dgm:prSet/>
      <dgm:spPr/>
      <dgm:t>
        <a:bodyPr/>
        <a:lstStyle/>
        <a:p>
          <a:pPr rtl="1"/>
          <a:endParaRPr lang="ar-SA"/>
        </a:p>
      </dgm:t>
    </dgm:pt>
    <dgm:pt modelId="{2A9EDEB8-257D-4D6B-82A6-2471F005ECF7}">
      <dgm:prSet/>
      <dgm:spPr/>
      <dgm:t>
        <a:bodyPr/>
        <a:lstStyle/>
        <a:p>
          <a:pPr rtl="1"/>
          <a:r>
            <a:rPr lang="ar-SA" b="1" baseline="0" smtClean="0"/>
            <a:t>درجة المخاطرة</a:t>
          </a:r>
          <a:endParaRPr lang="ar-SA"/>
        </a:p>
      </dgm:t>
    </dgm:pt>
    <dgm:pt modelId="{FAE5A059-B58B-4D2D-9B10-32293134A8D6}" type="parTrans" cxnId="{DB0B7BE9-BE59-4E07-9C5F-9AF91B9F25DC}">
      <dgm:prSet/>
      <dgm:spPr/>
      <dgm:t>
        <a:bodyPr/>
        <a:lstStyle/>
        <a:p>
          <a:pPr rtl="1"/>
          <a:endParaRPr lang="ar-SA"/>
        </a:p>
      </dgm:t>
    </dgm:pt>
    <dgm:pt modelId="{F1C89C19-4348-43E2-864C-CAC8C92E20EB}" type="sibTrans" cxnId="{DB0B7BE9-BE59-4E07-9C5F-9AF91B9F25DC}">
      <dgm:prSet/>
      <dgm:spPr/>
      <dgm:t>
        <a:bodyPr/>
        <a:lstStyle/>
        <a:p>
          <a:pPr rtl="1"/>
          <a:endParaRPr lang="ar-SA"/>
        </a:p>
      </dgm:t>
    </dgm:pt>
    <dgm:pt modelId="{3478FE0E-9AA4-4181-834E-31375E131180}">
      <dgm:prSet/>
      <dgm:spPr/>
      <dgm:t>
        <a:bodyPr/>
        <a:lstStyle/>
        <a:p>
          <a:pPr rtl="1"/>
          <a:r>
            <a:rPr lang="ar-SA" b="1" baseline="0" smtClean="0"/>
            <a:t>فترة الاسترداد</a:t>
          </a:r>
          <a:endParaRPr lang="ar-SA"/>
        </a:p>
      </dgm:t>
    </dgm:pt>
    <dgm:pt modelId="{18ABC7B3-1B4B-492A-AD8D-D7E6E0BD28D0}" type="parTrans" cxnId="{19A0F9A5-9763-4B63-98F8-E390147DF697}">
      <dgm:prSet/>
      <dgm:spPr/>
      <dgm:t>
        <a:bodyPr/>
        <a:lstStyle/>
        <a:p>
          <a:pPr rtl="1"/>
          <a:endParaRPr lang="ar-SA"/>
        </a:p>
      </dgm:t>
    </dgm:pt>
    <dgm:pt modelId="{E24D64BC-4568-4ED2-ACD4-A6DECC35319D}" type="sibTrans" cxnId="{19A0F9A5-9763-4B63-98F8-E390147DF697}">
      <dgm:prSet/>
      <dgm:spPr/>
      <dgm:t>
        <a:bodyPr/>
        <a:lstStyle/>
        <a:p>
          <a:pPr rtl="1"/>
          <a:endParaRPr lang="ar-SA"/>
        </a:p>
      </dgm:t>
    </dgm:pt>
    <dgm:pt modelId="{8DC5C3DA-16AB-49CF-B008-9B4D0A701122}">
      <dgm:prSet/>
      <dgm:spPr/>
      <dgm:t>
        <a:bodyPr/>
        <a:lstStyle/>
        <a:p>
          <a:pPr rtl="1"/>
          <a:r>
            <a:rPr lang="ar-SA" b="1" baseline="0" smtClean="0"/>
            <a:t>القيمة الحالية للتدفقات النقدية المتوقعة</a:t>
          </a:r>
          <a:endParaRPr lang="ar-SA"/>
        </a:p>
      </dgm:t>
    </dgm:pt>
    <dgm:pt modelId="{F71FB702-3CBC-456E-A7E1-5BC6C7CBCB9E}" type="parTrans" cxnId="{3DA80B33-687C-4D36-8493-ADC1D067A62D}">
      <dgm:prSet/>
      <dgm:spPr/>
      <dgm:t>
        <a:bodyPr/>
        <a:lstStyle/>
        <a:p>
          <a:pPr rtl="1"/>
          <a:endParaRPr lang="ar-SA"/>
        </a:p>
      </dgm:t>
    </dgm:pt>
    <dgm:pt modelId="{14AF4BB9-8F39-47D5-BD16-A8609B52A347}" type="sibTrans" cxnId="{3DA80B33-687C-4D36-8493-ADC1D067A62D}">
      <dgm:prSet/>
      <dgm:spPr/>
      <dgm:t>
        <a:bodyPr/>
        <a:lstStyle/>
        <a:p>
          <a:pPr rtl="1"/>
          <a:endParaRPr lang="ar-SA"/>
        </a:p>
      </dgm:t>
    </dgm:pt>
    <dgm:pt modelId="{792051E7-73DB-486E-A3EC-62BFDF104CBE}">
      <dgm:prSet/>
      <dgm:spPr/>
      <dgm:t>
        <a:bodyPr/>
        <a:lstStyle/>
        <a:p>
          <a:pPr rtl="1"/>
          <a:r>
            <a:rPr lang="ar-SA" b="1" baseline="0" smtClean="0"/>
            <a:t>تحليل شجرة القرارات</a:t>
          </a:r>
          <a:endParaRPr lang="ar-SA"/>
        </a:p>
      </dgm:t>
    </dgm:pt>
    <dgm:pt modelId="{A2298858-BFA2-494D-B5A0-8211FDB3739A}" type="parTrans" cxnId="{0A9FFC44-2E33-4057-91C2-37386D196627}">
      <dgm:prSet/>
      <dgm:spPr/>
      <dgm:t>
        <a:bodyPr/>
        <a:lstStyle/>
        <a:p>
          <a:pPr rtl="1"/>
          <a:endParaRPr lang="ar-SA"/>
        </a:p>
      </dgm:t>
    </dgm:pt>
    <dgm:pt modelId="{3AEC29E5-0B4C-49E1-B85F-0B1B3FB59D95}" type="sibTrans" cxnId="{0A9FFC44-2E33-4057-91C2-37386D196627}">
      <dgm:prSet/>
      <dgm:spPr/>
      <dgm:t>
        <a:bodyPr/>
        <a:lstStyle/>
        <a:p>
          <a:pPr rtl="1"/>
          <a:endParaRPr lang="ar-SA"/>
        </a:p>
      </dgm:t>
    </dgm:pt>
    <dgm:pt modelId="{C86FD0C1-FCCF-4423-8B1B-C58C48AE3BB9}">
      <dgm:prSet/>
      <dgm:spPr/>
      <dgm:t>
        <a:bodyPr/>
        <a:lstStyle/>
        <a:p>
          <a:pPr rtl="1"/>
          <a:r>
            <a:rPr lang="ar-SA" b="1" baseline="0" smtClean="0"/>
            <a:t>تحليل الحساسية</a:t>
          </a:r>
          <a:endParaRPr lang="ar-SA"/>
        </a:p>
      </dgm:t>
    </dgm:pt>
    <dgm:pt modelId="{D5E9F213-8BB7-4A7B-AFA7-6EB38F474F30}" type="parTrans" cxnId="{DC73E81C-6E43-48A8-AD8A-165BC394ADBC}">
      <dgm:prSet/>
      <dgm:spPr/>
      <dgm:t>
        <a:bodyPr/>
        <a:lstStyle/>
        <a:p>
          <a:pPr rtl="1"/>
          <a:endParaRPr lang="ar-SA"/>
        </a:p>
      </dgm:t>
    </dgm:pt>
    <dgm:pt modelId="{A7D2C28D-E083-4704-95FE-C60CD03AED08}" type="sibTrans" cxnId="{DC73E81C-6E43-48A8-AD8A-165BC394ADBC}">
      <dgm:prSet/>
      <dgm:spPr/>
      <dgm:t>
        <a:bodyPr/>
        <a:lstStyle/>
        <a:p>
          <a:pPr rtl="1"/>
          <a:endParaRPr lang="ar-SA"/>
        </a:p>
      </dgm:t>
    </dgm:pt>
    <dgm:pt modelId="{38F976EA-2A45-4D3D-BF67-BFCC12D5E136}" type="pres">
      <dgm:prSet presAssocID="{B19984D7-621E-4956-96A6-6DF84AD91ED8}" presName="compositeShape" presStyleCnt="0">
        <dgm:presLayoutVars>
          <dgm:chMax val="7"/>
          <dgm:dir/>
          <dgm:resizeHandles val="exact"/>
        </dgm:presLayoutVars>
      </dgm:prSet>
      <dgm:spPr/>
      <dgm:t>
        <a:bodyPr/>
        <a:lstStyle/>
        <a:p>
          <a:pPr rtl="1"/>
          <a:endParaRPr lang="ar-SA"/>
        </a:p>
      </dgm:t>
    </dgm:pt>
    <dgm:pt modelId="{39A16C7F-CE50-4239-A1CE-EC1054ADA608}" type="pres">
      <dgm:prSet presAssocID="{4516719F-05F0-4A5F-8206-6D1556C6F787}" presName="circ1" presStyleLbl="vennNode1" presStyleIdx="0" presStyleCnt="6"/>
      <dgm:spPr/>
    </dgm:pt>
    <dgm:pt modelId="{8538D2A7-2F9F-4731-9991-15E2834B5106}" type="pres">
      <dgm:prSet presAssocID="{4516719F-05F0-4A5F-8206-6D1556C6F787}" presName="circ1Tx" presStyleLbl="revTx" presStyleIdx="0" presStyleCnt="0">
        <dgm:presLayoutVars>
          <dgm:chMax val="0"/>
          <dgm:chPref val="0"/>
          <dgm:bulletEnabled val="1"/>
        </dgm:presLayoutVars>
      </dgm:prSet>
      <dgm:spPr/>
      <dgm:t>
        <a:bodyPr/>
        <a:lstStyle/>
        <a:p>
          <a:pPr rtl="1"/>
          <a:endParaRPr lang="ar-SA"/>
        </a:p>
      </dgm:t>
    </dgm:pt>
    <dgm:pt modelId="{1C49B4DF-62EA-4753-A8B4-22F3CA701A30}" type="pres">
      <dgm:prSet presAssocID="{2A9EDEB8-257D-4D6B-82A6-2471F005ECF7}" presName="circ2" presStyleLbl="vennNode1" presStyleIdx="1" presStyleCnt="6"/>
      <dgm:spPr/>
    </dgm:pt>
    <dgm:pt modelId="{1A99ED94-0F24-4ECE-ADA3-39AD86C16089}" type="pres">
      <dgm:prSet presAssocID="{2A9EDEB8-257D-4D6B-82A6-2471F005ECF7}" presName="circ2Tx" presStyleLbl="revTx" presStyleIdx="0" presStyleCnt="0">
        <dgm:presLayoutVars>
          <dgm:chMax val="0"/>
          <dgm:chPref val="0"/>
          <dgm:bulletEnabled val="1"/>
        </dgm:presLayoutVars>
      </dgm:prSet>
      <dgm:spPr/>
      <dgm:t>
        <a:bodyPr/>
        <a:lstStyle/>
        <a:p>
          <a:pPr rtl="1"/>
          <a:endParaRPr lang="ar-SA"/>
        </a:p>
      </dgm:t>
    </dgm:pt>
    <dgm:pt modelId="{25A06204-5463-4970-92C2-441D7C5B7057}" type="pres">
      <dgm:prSet presAssocID="{3478FE0E-9AA4-4181-834E-31375E131180}" presName="circ3" presStyleLbl="vennNode1" presStyleIdx="2" presStyleCnt="6"/>
      <dgm:spPr/>
    </dgm:pt>
    <dgm:pt modelId="{C3DD849B-F297-4D77-BD62-6028F2BEE7F5}" type="pres">
      <dgm:prSet presAssocID="{3478FE0E-9AA4-4181-834E-31375E131180}" presName="circ3Tx" presStyleLbl="revTx" presStyleIdx="0" presStyleCnt="0">
        <dgm:presLayoutVars>
          <dgm:chMax val="0"/>
          <dgm:chPref val="0"/>
          <dgm:bulletEnabled val="1"/>
        </dgm:presLayoutVars>
      </dgm:prSet>
      <dgm:spPr/>
      <dgm:t>
        <a:bodyPr/>
        <a:lstStyle/>
        <a:p>
          <a:pPr rtl="1"/>
          <a:endParaRPr lang="ar-SA"/>
        </a:p>
      </dgm:t>
    </dgm:pt>
    <dgm:pt modelId="{D595136E-A3B6-42BC-A65E-27154090A433}" type="pres">
      <dgm:prSet presAssocID="{8DC5C3DA-16AB-49CF-B008-9B4D0A701122}" presName="circ4" presStyleLbl="vennNode1" presStyleIdx="3" presStyleCnt="6"/>
      <dgm:spPr/>
    </dgm:pt>
    <dgm:pt modelId="{68CDCFF8-D817-4268-B516-7C5DCB1C1BC7}" type="pres">
      <dgm:prSet presAssocID="{8DC5C3DA-16AB-49CF-B008-9B4D0A701122}" presName="circ4Tx" presStyleLbl="revTx" presStyleIdx="0" presStyleCnt="0">
        <dgm:presLayoutVars>
          <dgm:chMax val="0"/>
          <dgm:chPref val="0"/>
          <dgm:bulletEnabled val="1"/>
        </dgm:presLayoutVars>
      </dgm:prSet>
      <dgm:spPr/>
      <dgm:t>
        <a:bodyPr/>
        <a:lstStyle/>
        <a:p>
          <a:pPr rtl="1"/>
          <a:endParaRPr lang="ar-SA"/>
        </a:p>
      </dgm:t>
    </dgm:pt>
    <dgm:pt modelId="{A74039B4-3308-4AF3-94B0-01E515FE7C5E}" type="pres">
      <dgm:prSet presAssocID="{792051E7-73DB-486E-A3EC-62BFDF104CBE}" presName="circ5" presStyleLbl="vennNode1" presStyleIdx="4" presStyleCnt="6"/>
      <dgm:spPr/>
    </dgm:pt>
    <dgm:pt modelId="{15617B38-3F82-4E7D-9562-54E9252065B8}" type="pres">
      <dgm:prSet presAssocID="{792051E7-73DB-486E-A3EC-62BFDF104CBE}" presName="circ5Tx" presStyleLbl="revTx" presStyleIdx="0" presStyleCnt="0">
        <dgm:presLayoutVars>
          <dgm:chMax val="0"/>
          <dgm:chPref val="0"/>
          <dgm:bulletEnabled val="1"/>
        </dgm:presLayoutVars>
      </dgm:prSet>
      <dgm:spPr/>
      <dgm:t>
        <a:bodyPr/>
        <a:lstStyle/>
        <a:p>
          <a:pPr rtl="1"/>
          <a:endParaRPr lang="ar-SA"/>
        </a:p>
      </dgm:t>
    </dgm:pt>
    <dgm:pt modelId="{708B016B-3CB0-49D3-B289-96AAB310DF42}" type="pres">
      <dgm:prSet presAssocID="{C86FD0C1-FCCF-4423-8B1B-C58C48AE3BB9}" presName="circ6" presStyleLbl="vennNode1" presStyleIdx="5" presStyleCnt="6"/>
      <dgm:spPr/>
    </dgm:pt>
    <dgm:pt modelId="{0CAC1DD4-C685-4CD7-9C58-26BB263F4445}" type="pres">
      <dgm:prSet presAssocID="{C86FD0C1-FCCF-4423-8B1B-C58C48AE3BB9}" presName="circ6Tx" presStyleLbl="revTx" presStyleIdx="0" presStyleCnt="0">
        <dgm:presLayoutVars>
          <dgm:chMax val="0"/>
          <dgm:chPref val="0"/>
          <dgm:bulletEnabled val="1"/>
        </dgm:presLayoutVars>
      </dgm:prSet>
      <dgm:spPr/>
      <dgm:t>
        <a:bodyPr/>
        <a:lstStyle/>
        <a:p>
          <a:pPr rtl="1"/>
          <a:endParaRPr lang="ar-SA"/>
        </a:p>
      </dgm:t>
    </dgm:pt>
  </dgm:ptLst>
  <dgm:cxnLst>
    <dgm:cxn modelId="{B2A388E6-B5CF-4D01-9CA5-271709F010A1}" srcId="{B19984D7-621E-4956-96A6-6DF84AD91ED8}" destId="{4516719F-05F0-4A5F-8206-6D1556C6F787}" srcOrd="0" destOrd="0" parTransId="{E3550822-E002-451E-9468-2283BD560A91}" sibTransId="{9018D12B-C051-45FD-8FCE-C2AE39650FD3}"/>
    <dgm:cxn modelId="{DB0B7BE9-BE59-4E07-9C5F-9AF91B9F25DC}" srcId="{B19984D7-621E-4956-96A6-6DF84AD91ED8}" destId="{2A9EDEB8-257D-4D6B-82A6-2471F005ECF7}" srcOrd="1" destOrd="0" parTransId="{FAE5A059-B58B-4D2D-9B10-32293134A8D6}" sibTransId="{F1C89C19-4348-43E2-864C-CAC8C92E20EB}"/>
    <dgm:cxn modelId="{5395406F-87F6-41BE-BFAF-865F4B5DB40D}" type="presOf" srcId="{792051E7-73DB-486E-A3EC-62BFDF104CBE}" destId="{15617B38-3F82-4E7D-9562-54E9252065B8}" srcOrd="0" destOrd="0" presId="urn:microsoft.com/office/officeart/2005/8/layout/venn1"/>
    <dgm:cxn modelId="{773816B2-4305-4FAF-96E4-147BFC152CF3}" type="presOf" srcId="{4516719F-05F0-4A5F-8206-6D1556C6F787}" destId="{8538D2A7-2F9F-4731-9991-15E2834B5106}" srcOrd="0" destOrd="0" presId="urn:microsoft.com/office/officeart/2005/8/layout/venn1"/>
    <dgm:cxn modelId="{18782E6A-9C34-4775-87B3-0D3B8F438860}" type="presOf" srcId="{3478FE0E-9AA4-4181-834E-31375E131180}" destId="{C3DD849B-F297-4D77-BD62-6028F2BEE7F5}" srcOrd="0" destOrd="0" presId="urn:microsoft.com/office/officeart/2005/8/layout/venn1"/>
    <dgm:cxn modelId="{19A0F9A5-9763-4B63-98F8-E390147DF697}" srcId="{B19984D7-621E-4956-96A6-6DF84AD91ED8}" destId="{3478FE0E-9AA4-4181-834E-31375E131180}" srcOrd="2" destOrd="0" parTransId="{18ABC7B3-1B4B-492A-AD8D-D7E6E0BD28D0}" sibTransId="{E24D64BC-4568-4ED2-ACD4-A6DECC35319D}"/>
    <dgm:cxn modelId="{DA0362A6-D400-481C-B201-4BBB07F79809}" type="presOf" srcId="{B19984D7-621E-4956-96A6-6DF84AD91ED8}" destId="{38F976EA-2A45-4D3D-BF67-BFCC12D5E136}" srcOrd="0" destOrd="0" presId="urn:microsoft.com/office/officeart/2005/8/layout/venn1"/>
    <dgm:cxn modelId="{FB7F2185-514B-4BBA-ADBF-BEA6308113AC}" type="presOf" srcId="{8DC5C3DA-16AB-49CF-B008-9B4D0A701122}" destId="{68CDCFF8-D817-4268-B516-7C5DCB1C1BC7}" srcOrd="0" destOrd="0" presId="urn:microsoft.com/office/officeart/2005/8/layout/venn1"/>
    <dgm:cxn modelId="{3A42528B-9E1A-48EC-9126-9B061440514D}" type="presOf" srcId="{C86FD0C1-FCCF-4423-8B1B-C58C48AE3BB9}" destId="{0CAC1DD4-C685-4CD7-9C58-26BB263F4445}" srcOrd="0" destOrd="0" presId="urn:microsoft.com/office/officeart/2005/8/layout/venn1"/>
    <dgm:cxn modelId="{3DA80B33-687C-4D36-8493-ADC1D067A62D}" srcId="{B19984D7-621E-4956-96A6-6DF84AD91ED8}" destId="{8DC5C3DA-16AB-49CF-B008-9B4D0A701122}" srcOrd="3" destOrd="0" parTransId="{F71FB702-3CBC-456E-A7E1-5BC6C7CBCB9E}" sibTransId="{14AF4BB9-8F39-47D5-BD16-A8609B52A347}"/>
    <dgm:cxn modelId="{DC73E81C-6E43-48A8-AD8A-165BC394ADBC}" srcId="{B19984D7-621E-4956-96A6-6DF84AD91ED8}" destId="{C86FD0C1-FCCF-4423-8B1B-C58C48AE3BB9}" srcOrd="5" destOrd="0" parTransId="{D5E9F213-8BB7-4A7B-AFA7-6EB38F474F30}" sibTransId="{A7D2C28D-E083-4704-95FE-C60CD03AED08}"/>
    <dgm:cxn modelId="{223DBFFB-1268-4BA8-90C5-98F6EC5FFECF}" type="presOf" srcId="{2A9EDEB8-257D-4D6B-82A6-2471F005ECF7}" destId="{1A99ED94-0F24-4ECE-ADA3-39AD86C16089}" srcOrd="0" destOrd="0" presId="urn:microsoft.com/office/officeart/2005/8/layout/venn1"/>
    <dgm:cxn modelId="{0A9FFC44-2E33-4057-91C2-37386D196627}" srcId="{B19984D7-621E-4956-96A6-6DF84AD91ED8}" destId="{792051E7-73DB-486E-A3EC-62BFDF104CBE}" srcOrd="4" destOrd="0" parTransId="{A2298858-BFA2-494D-B5A0-8211FDB3739A}" sibTransId="{3AEC29E5-0B4C-49E1-B85F-0B1B3FB59D95}"/>
    <dgm:cxn modelId="{18EFEF94-9E2E-4D19-B05B-DFFB6CBFF8FF}" type="presParOf" srcId="{38F976EA-2A45-4D3D-BF67-BFCC12D5E136}" destId="{39A16C7F-CE50-4239-A1CE-EC1054ADA608}" srcOrd="0" destOrd="0" presId="urn:microsoft.com/office/officeart/2005/8/layout/venn1"/>
    <dgm:cxn modelId="{F099FBEB-4A81-45C9-8C51-FADD30A70FB0}" type="presParOf" srcId="{38F976EA-2A45-4D3D-BF67-BFCC12D5E136}" destId="{8538D2A7-2F9F-4731-9991-15E2834B5106}" srcOrd="1" destOrd="0" presId="urn:microsoft.com/office/officeart/2005/8/layout/venn1"/>
    <dgm:cxn modelId="{BA7A1276-9160-4ECC-B860-29C3F6A9BB74}" type="presParOf" srcId="{38F976EA-2A45-4D3D-BF67-BFCC12D5E136}" destId="{1C49B4DF-62EA-4753-A8B4-22F3CA701A30}" srcOrd="2" destOrd="0" presId="urn:microsoft.com/office/officeart/2005/8/layout/venn1"/>
    <dgm:cxn modelId="{AB2C3C6D-6948-4159-9CB8-6B7CA1158302}" type="presParOf" srcId="{38F976EA-2A45-4D3D-BF67-BFCC12D5E136}" destId="{1A99ED94-0F24-4ECE-ADA3-39AD86C16089}" srcOrd="3" destOrd="0" presId="urn:microsoft.com/office/officeart/2005/8/layout/venn1"/>
    <dgm:cxn modelId="{18627F05-EAB5-4289-8F30-8D42911FA7C0}" type="presParOf" srcId="{38F976EA-2A45-4D3D-BF67-BFCC12D5E136}" destId="{25A06204-5463-4970-92C2-441D7C5B7057}" srcOrd="4" destOrd="0" presId="urn:microsoft.com/office/officeart/2005/8/layout/venn1"/>
    <dgm:cxn modelId="{8601DEFD-5DA3-4CB5-B48B-FC6EADC1E62F}" type="presParOf" srcId="{38F976EA-2A45-4D3D-BF67-BFCC12D5E136}" destId="{C3DD849B-F297-4D77-BD62-6028F2BEE7F5}" srcOrd="5" destOrd="0" presId="urn:microsoft.com/office/officeart/2005/8/layout/venn1"/>
    <dgm:cxn modelId="{FB58E4EF-28A9-4312-89EB-8BC8AF8C3309}" type="presParOf" srcId="{38F976EA-2A45-4D3D-BF67-BFCC12D5E136}" destId="{D595136E-A3B6-42BC-A65E-27154090A433}" srcOrd="6" destOrd="0" presId="urn:microsoft.com/office/officeart/2005/8/layout/venn1"/>
    <dgm:cxn modelId="{A0895759-D723-468E-B8F4-C5DF7AEC66D8}" type="presParOf" srcId="{38F976EA-2A45-4D3D-BF67-BFCC12D5E136}" destId="{68CDCFF8-D817-4268-B516-7C5DCB1C1BC7}" srcOrd="7" destOrd="0" presId="urn:microsoft.com/office/officeart/2005/8/layout/venn1"/>
    <dgm:cxn modelId="{F5883C3C-B12B-44F6-91E2-A8025BFFF7D7}" type="presParOf" srcId="{38F976EA-2A45-4D3D-BF67-BFCC12D5E136}" destId="{A74039B4-3308-4AF3-94B0-01E515FE7C5E}" srcOrd="8" destOrd="0" presId="urn:microsoft.com/office/officeart/2005/8/layout/venn1"/>
    <dgm:cxn modelId="{446FDD7E-5723-4E4C-9105-D3B98067E18C}" type="presParOf" srcId="{38F976EA-2A45-4D3D-BF67-BFCC12D5E136}" destId="{15617B38-3F82-4E7D-9562-54E9252065B8}" srcOrd="9" destOrd="0" presId="urn:microsoft.com/office/officeart/2005/8/layout/venn1"/>
    <dgm:cxn modelId="{97718B16-E75A-49F6-A7D0-D0E622A65D11}" type="presParOf" srcId="{38F976EA-2A45-4D3D-BF67-BFCC12D5E136}" destId="{708B016B-3CB0-49D3-B289-96AAB310DF42}" srcOrd="10" destOrd="0" presId="urn:microsoft.com/office/officeart/2005/8/layout/venn1"/>
    <dgm:cxn modelId="{63863CFA-E79C-4F28-9FD2-3CD995D68B94}" type="presParOf" srcId="{38F976EA-2A45-4D3D-BF67-BFCC12D5E136}" destId="{0CAC1DD4-C685-4CD7-9C58-26BB263F4445}"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357B8E-4031-4D67-9C9A-7DC880A5DBD5}" type="doc">
      <dgm:prSet loTypeId="urn:microsoft.com/office/officeart/2009/layout/CircleArrowProcess" loCatId="process" qsTypeId="urn:microsoft.com/office/officeart/2005/8/quickstyle/3d1" qsCatId="3D" csTypeId="urn:microsoft.com/office/officeart/2005/8/colors/colorful1" csCatId="colorful" phldr="1"/>
      <dgm:spPr/>
      <dgm:t>
        <a:bodyPr/>
        <a:lstStyle/>
        <a:p>
          <a:pPr rtl="1"/>
          <a:endParaRPr lang="ar-SA"/>
        </a:p>
      </dgm:t>
    </dgm:pt>
    <dgm:pt modelId="{C7196CBD-523D-44FA-836D-D8FB23A71BA1}">
      <dgm:prSet custT="1"/>
      <dgm:spPr/>
      <dgm:t>
        <a:bodyPr/>
        <a:lstStyle/>
        <a:p>
          <a:pPr rtl="1"/>
          <a:r>
            <a:rPr lang="ar-SA" sz="2800" b="1" dirty="0" smtClean="0"/>
            <a:t>القيمة المضافة</a:t>
          </a:r>
          <a:endParaRPr lang="ar-SA" sz="2800" b="1" dirty="0"/>
        </a:p>
      </dgm:t>
    </dgm:pt>
    <dgm:pt modelId="{5F0A86ED-8B9E-462D-BACE-824F07D33483}" type="parTrans" cxnId="{A2E8EA4F-010C-4DF1-9868-6C553EDEFBAD}">
      <dgm:prSet/>
      <dgm:spPr/>
      <dgm:t>
        <a:bodyPr/>
        <a:lstStyle/>
        <a:p>
          <a:pPr rtl="1"/>
          <a:endParaRPr lang="ar-SA"/>
        </a:p>
      </dgm:t>
    </dgm:pt>
    <dgm:pt modelId="{E29D02DE-2DA6-4DC8-AA0E-67C5AFF3D99A}" type="sibTrans" cxnId="{A2E8EA4F-010C-4DF1-9868-6C553EDEFBAD}">
      <dgm:prSet/>
      <dgm:spPr/>
      <dgm:t>
        <a:bodyPr/>
        <a:lstStyle/>
        <a:p>
          <a:pPr rtl="1"/>
          <a:endParaRPr lang="ar-SA"/>
        </a:p>
      </dgm:t>
    </dgm:pt>
    <dgm:pt modelId="{B0853B85-D2F7-4D2B-944C-3E60C41ED9A2}">
      <dgm:prSet custT="1"/>
      <dgm:spPr/>
      <dgm:t>
        <a:bodyPr/>
        <a:lstStyle/>
        <a:p>
          <a:pPr rtl="1"/>
          <a:r>
            <a:rPr lang="ar-SA" sz="3200" b="1" dirty="0" smtClean="0"/>
            <a:t>مدة الاسترداد</a:t>
          </a:r>
          <a:endParaRPr lang="ar-SA" sz="3200" b="1" dirty="0"/>
        </a:p>
      </dgm:t>
    </dgm:pt>
    <dgm:pt modelId="{0684A39A-5D2C-4DE0-BE5B-C51EA9456F24}" type="parTrans" cxnId="{83145D9A-8F0F-4FF6-8D12-A5A67B617D41}">
      <dgm:prSet/>
      <dgm:spPr/>
      <dgm:t>
        <a:bodyPr/>
        <a:lstStyle/>
        <a:p>
          <a:pPr rtl="1"/>
          <a:endParaRPr lang="ar-SA"/>
        </a:p>
      </dgm:t>
    </dgm:pt>
    <dgm:pt modelId="{5A949D80-A036-4AB0-9805-9FE61211B4BC}" type="sibTrans" cxnId="{83145D9A-8F0F-4FF6-8D12-A5A67B617D41}">
      <dgm:prSet/>
      <dgm:spPr/>
      <dgm:t>
        <a:bodyPr/>
        <a:lstStyle/>
        <a:p>
          <a:pPr rtl="1"/>
          <a:endParaRPr lang="ar-SA"/>
        </a:p>
      </dgm:t>
    </dgm:pt>
    <dgm:pt modelId="{B7AAE2F4-D459-4CC2-9678-0152830223DA}">
      <dgm:prSet custT="1"/>
      <dgm:spPr/>
      <dgm:t>
        <a:bodyPr/>
        <a:lstStyle/>
        <a:p>
          <a:pPr rtl="1"/>
          <a:r>
            <a:rPr lang="ar-SA" sz="2800" b="1" dirty="0" smtClean="0"/>
            <a:t>صافي القيمة الحالية</a:t>
          </a:r>
          <a:endParaRPr lang="ar-SA" sz="2800" b="1" dirty="0"/>
        </a:p>
      </dgm:t>
    </dgm:pt>
    <dgm:pt modelId="{73E6FEC4-2459-4A76-A84C-371A19F34BF8}" type="parTrans" cxnId="{7AA9BDAF-57DD-4E17-B277-F137CA535889}">
      <dgm:prSet/>
      <dgm:spPr/>
      <dgm:t>
        <a:bodyPr/>
        <a:lstStyle/>
        <a:p>
          <a:pPr rtl="1"/>
          <a:endParaRPr lang="ar-SA"/>
        </a:p>
      </dgm:t>
    </dgm:pt>
    <dgm:pt modelId="{278999F4-A717-42CF-8022-AF4C344DD2A4}" type="sibTrans" cxnId="{7AA9BDAF-57DD-4E17-B277-F137CA535889}">
      <dgm:prSet/>
      <dgm:spPr/>
      <dgm:t>
        <a:bodyPr/>
        <a:lstStyle/>
        <a:p>
          <a:pPr rtl="1"/>
          <a:endParaRPr lang="ar-SA"/>
        </a:p>
      </dgm:t>
    </dgm:pt>
    <dgm:pt modelId="{FAE88ACF-39FF-4D09-9F9B-C813C3668AD0}" type="pres">
      <dgm:prSet presAssocID="{B1357B8E-4031-4D67-9C9A-7DC880A5DBD5}" presName="Name0" presStyleCnt="0">
        <dgm:presLayoutVars>
          <dgm:chMax val="7"/>
          <dgm:chPref val="7"/>
          <dgm:dir/>
          <dgm:animLvl val="lvl"/>
        </dgm:presLayoutVars>
      </dgm:prSet>
      <dgm:spPr/>
    </dgm:pt>
    <dgm:pt modelId="{62029B31-D862-4898-A522-AE4A689D8986}" type="pres">
      <dgm:prSet presAssocID="{C7196CBD-523D-44FA-836D-D8FB23A71BA1}" presName="Accent1" presStyleCnt="0"/>
      <dgm:spPr/>
    </dgm:pt>
    <dgm:pt modelId="{4CBA4C4B-3297-407F-BB5F-C288E577A9FE}" type="pres">
      <dgm:prSet presAssocID="{C7196CBD-523D-44FA-836D-D8FB23A71BA1}" presName="Accent" presStyleLbl="node1" presStyleIdx="0" presStyleCnt="3" custScaleX="167181"/>
      <dgm:spPr/>
    </dgm:pt>
    <dgm:pt modelId="{F0F7BD05-E078-49E3-8341-62A4C241A43D}" type="pres">
      <dgm:prSet presAssocID="{C7196CBD-523D-44FA-836D-D8FB23A71BA1}" presName="Parent1" presStyleLbl="revTx" presStyleIdx="0" presStyleCnt="3" custScaleX="162948" custLinFactNeighborX="-1930" custLinFactNeighborY="-16660">
        <dgm:presLayoutVars>
          <dgm:chMax val="1"/>
          <dgm:chPref val="1"/>
          <dgm:bulletEnabled val="1"/>
        </dgm:presLayoutVars>
      </dgm:prSet>
      <dgm:spPr/>
    </dgm:pt>
    <dgm:pt modelId="{EF202C6A-8D47-4E2A-8BA5-72326EAAC9E2}" type="pres">
      <dgm:prSet presAssocID="{B0853B85-D2F7-4D2B-944C-3E60C41ED9A2}" presName="Accent2" presStyleCnt="0"/>
      <dgm:spPr/>
    </dgm:pt>
    <dgm:pt modelId="{A2D335AB-E243-4BE9-ADE8-4DF86D02D995}" type="pres">
      <dgm:prSet presAssocID="{B0853B85-D2F7-4D2B-944C-3E60C41ED9A2}" presName="Accent" presStyleLbl="node1" presStyleIdx="1" presStyleCnt="3" custScaleX="203472"/>
      <dgm:spPr/>
    </dgm:pt>
    <dgm:pt modelId="{98E0B2C4-99F9-4738-8627-9277BECF868D}" type="pres">
      <dgm:prSet presAssocID="{B0853B85-D2F7-4D2B-944C-3E60C41ED9A2}" presName="Parent2" presStyleLbl="revTx" presStyleIdx="1" presStyleCnt="3" custScaleX="176693" custLinFactNeighborX="-33404" custLinFactNeighborY="-10665">
        <dgm:presLayoutVars>
          <dgm:chMax val="1"/>
          <dgm:chPref val="1"/>
          <dgm:bulletEnabled val="1"/>
        </dgm:presLayoutVars>
      </dgm:prSet>
      <dgm:spPr/>
    </dgm:pt>
    <dgm:pt modelId="{3867773C-60FE-44A5-A15C-8265709EDE68}" type="pres">
      <dgm:prSet presAssocID="{B7AAE2F4-D459-4CC2-9678-0152830223DA}" presName="Accent3" presStyleCnt="0"/>
      <dgm:spPr/>
    </dgm:pt>
    <dgm:pt modelId="{5E1DEABF-F603-4C2A-99E1-51BB74988C94}" type="pres">
      <dgm:prSet presAssocID="{B7AAE2F4-D459-4CC2-9678-0152830223DA}" presName="Accent" presStyleLbl="node1" presStyleIdx="2" presStyleCnt="3" custScaleX="215291"/>
      <dgm:spPr/>
    </dgm:pt>
    <dgm:pt modelId="{42A5DBB7-4EE3-4734-9BA6-93BC00378FBA}" type="pres">
      <dgm:prSet presAssocID="{B7AAE2F4-D459-4CC2-9678-0152830223DA}" presName="Parent3" presStyleLbl="revTx" presStyleIdx="2" presStyleCnt="3" custScaleX="201675" custLinFactNeighborX="4607" custLinFactNeighborY="20216">
        <dgm:presLayoutVars>
          <dgm:chMax val="1"/>
          <dgm:chPref val="1"/>
          <dgm:bulletEnabled val="1"/>
        </dgm:presLayoutVars>
      </dgm:prSet>
      <dgm:spPr/>
    </dgm:pt>
  </dgm:ptLst>
  <dgm:cxnLst>
    <dgm:cxn modelId="{9B75E704-8045-42EA-9466-DA63FE4E1BBA}" type="presOf" srcId="{B7AAE2F4-D459-4CC2-9678-0152830223DA}" destId="{42A5DBB7-4EE3-4734-9BA6-93BC00378FBA}" srcOrd="0" destOrd="0" presId="urn:microsoft.com/office/officeart/2009/layout/CircleArrowProcess"/>
    <dgm:cxn modelId="{A2E8EA4F-010C-4DF1-9868-6C553EDEFBAD}" srcId="{B1357B8E-4031-4D67-9C9A-7DC880A5DBD5}" destId="{C7196CBD-523D-44FA-836D-D8FB23A71BA1}" srcOrd="0" destOrd="0" parTransId="{5F0A86ED-8B9E-462D-BACE-824F07D33483}" sibTransId="{E29D02DE-2DA6-4DC8-AA0E-67C5AFF3D99A}"/>
    <dgm:cxn modelId="{83BB6E66-E822-4CEA-BFFC-BC61674BC972}" type="presOf" srcId="{B1357B8E-4031-4D67-9C9A-7DC880A5DBD5}" destId="{FAE88ACF-39FF-4D09-9F9B-C813C3668AD0}" srcOrd="0" destOrd="0" presId="urn:microsoft.com/office/officeart/2009/layout/CircleArrowProcess"/>
    <dgm:cxn modelId="{7AA9BDAF-57DD-4E17-B277-F137CA535889}" srcId="{B1357B8E-4031-4D67-9C9A-7DC880A5DBD5}" destId="{B7AAE2F4-D459-4CC2-9678-0152830223DA}" srcOrd="2" destOrd="0" parTransId="{73E6FEC4-2459-4A76-A84C-371A19F34BF8}" sibTransId="{278999F4-A717-42CF-8022-AF4C344DD2A4}"/>
    <dgm:cxn modelId="{F6B3E58D-2ED0-49B2-AFD6-36A4962DE8BE}" type="presOf" srcId="{B0853B85-D2F7-4D2B-944C-3E60C41ED9A2}" destId="{98E0B2C4-99F9-4738-8627-9277BECF868D}" srcOrd="0" destOrd="0" presId="urn:microsoft.com/office/officeart/2009/layout/CircleArrowProcess"/>
    <dgm:cxn modelId="{E5148905-4601-4E43-8303-3184A40FCCA6}" type="presOf" srcId="{C7196CBD-523D-44FA-836D-D8FB23A71BA1}" destId="{F0F7BD05-E078-49E3-8341-62A4C241A43D}" srcOrd="0" destOrd="0" presId="urn:microsoft.com/office/officeart/2009/layout/CircleArrowProcess"/>
    <dgm:cxn modelId="{83145D9A-8F0F-4FF6-8D12-A5A67B617D41}" srcId="{B1357B8E-4031-4D67-9C9A-7DC880A5DBD5}" destId="{B0853B85-D2F7-4D2B-944C-3E60C41ED9A2}" srcOrd="1" destOrd="0" parTransId="{0684A39A-5D2C-4DE0-BE5B-C51EA9456F24}" sibTransId="{5A949D80-A036-4AB0-9805-9FE61211B4BC}"/>
    <dgm:cxn modelId="{753BC740-75F9-43CC-BE94-CB546EF23A24}" type="presParOf" srcId="{FAE88ACF-39FF-4D09-9F9B-C813C3668AD0}" destId="{62029B31-D862-4898-A522-AE4A689D8986}" srcOrd="0" destOrd="0" presId="urn:microsoft.com/office/officeart/2009/layout/CircleArrowProcess"/>
    <dgm:cxn modelId="{679EDAE7-102F-45FC-AE3C-E299EBC261CF}" type="presParOf" srcId="{62029B31-D862-4898-A522-AE4A689D8986}" destId="{4CBA4C4B-3297-407F-BB5F-C288E577A9FE}" srcOrd="0" destOrd="0" presId="urn:microsoft.com/office/officeart/2009/layout/CircleArrowProcess"/>
    <dgm:cxn modelId="{E9B43038-59AD-469B-BEE6-3330283610CB}" type="presParOf" srcId="{FAE88ACF-39FF-4D09-9F9B-C813C3668AD0}" destId="{F0F7BD05-E078-49E3-8341-62A4C241A43D}" srcOrd="1" destOrd="0" presId="urn:microsoft.com/office/officeart/2009/layout/CircleArrowProcess"/>
    <dgm:cxn modelId="{391E7A35-A0AD-49CE-8FB8-A1EA507416AC}" type="presParOf" srcId="{FAE88ACF-39FF-4D09-9F9B-C813C3668AD0}" destId="{EF202C6A-8D47-4E2A-8BA5-72326EAAC9E2}" srcOrd="2" destOrd="0" presId="urn:microsoft.com/office/officeart/2009/layout/CircleArrowProcess"/>
    <dgm:cxn modelId="{205F127F-AA4E-4A6E-9931-C990524084F4}" type="presParOf" srcId="{EF202C6A-8D47-4E2A-8BA5-72326EAAC9E2}" destId="{A2D335AB-E243-4BE9-ADE8-4DF86D02D995}" srcOrd="0" destOrd="0" presId="urn:microsoft.com/office/officeart/2009/layout/CircleArrowProcess"/>
    <dgm:cxn modelId="{CB10FA7B-9A5A-442E-8082-8E1818794364}" type="presParOf" srcId="{FAE88ACF-39FF-4D09-9F9B-C813C3668AD0}" destId="{98E0B2C4-99F9-4738-8627-9277BECF868D}" srcOrd="3" destOrd="0" presId="urn:microsoft.com/office/officeart/2009/layout/CircleArrowProcess"/>
    <dgm:cxn modelId="{E7AF1AE6-C5F1-4222-888C-CB2FC6AA2E87}" type="presParOf" srcId="{FAE88ACF-39FF-4D09-9F9B-C813C3668AD0}" destId="{3867773C-60FE-44A5-A15C-8265709EDE68}" srcOrd="4" destOrd="0" presId="urn:microsoft.com/office/officeart/2009/layout/CircleArrowProcess"/>
    <dgm:cxn modelId="{F139B0AD-AFC2-47C9-B2C9-369C95F0FF68}" type="presParOf" srcId="{3867773C-60FE-44A5-A15C-8265709EDE68}" destId="{5E1DEABF-F603-4C2A-99E1-51BB74988C94}" srcOrd="0" destOrd="0" presId="urn:microsoft.com/office/officeart/2009/layout/CircleArrowProcess"/>
    <dgm:cxn modelId="{A8E2267E-4DD3-4896-829D-B0EB0BDC26B0}" type="presParOf" srcId="{FAE88ACF-39FF-4D09-9F9B-C813C3668AD0}" destId="{42A5DBB7-4EE3-4734-9BA6-93BC00378FBA}"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A16C7F-CE50-4239-A1CE-EC1054ADA608}">
      <dsp:nvSpPr>
        <dsp:cNvPr id="0" name=""/>
        <dsp:cNvSpPr/>
      </dsp:nvSpPr>
      <dsp:spPr>
        <a:xfrm>
          <a:off x="3272232" y="1087556"/>
          <a:ext cx="1457004" cy="1457004"/>
        </a:xfrm>
        <a:prstGeom prst="ellipse">
          <a:avLst/>
        </a:prstGeom>
        <a:solidFill>
          <a:schemeClr val="accent2">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538D2A7-2F9F-4731-9991-15E2834B5106}">
      <dsp:nvSpPr>
        <dsp:cNvPr id="0" name=""/>
        <dsp:cNvSpPr/>
      </dsp:nvSpPr>
      <dsp:spPr>
        <a:xfrm>
          <a:off x="3090106" y="0"/>
          <a:ext cx="1821256" cy="99212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معدل العائد على الاستثمار</a:t>
          </a:r>
          <a:endParaRPr lang="ar-SA" sz="2500" kern="1200"/>
        </a:p>
      </dsp:txBody>
      <dsp:txXfrm>
        <a:off x="3090106" y="0"/>
        <a:ext cx="1821256" cy="992124"/>
      </dsp:txXfrm>
    </dsp:sp>
    <dsp:sp modelId="{1C49B4DF-62EA-4753-A8B4-22F3CA701A30}">
      <dsp:nvSpPr>
        <dsp:cNvPr id="0" name=""/>
        <dsp:cNvSpPr/>
      </dsp:nvSpPr>
      <dsp:spPr>
        <a:xfrm>
          <a:off x="3745152" y="1360627"/>
          <a:ext cx="1457004" cy="1457004"/>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1A99ED94-0F24-4ECE-ADA3-39AD86C16089}">
      <dsp:nvSpPr>
        <dsp:cNvPr id="0" name=""/>
        <dsp:cNvSpPr/>
      </dsp:nvSpPr>
      <dsp:spPr>
        <a:xfrm>
          <a:off x="5310218" y="944880"/>
          <a:ext cx="1725943" cy="108661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درجة المخاطرة</a:t>
          </a:r>
          <a:endParaRPr lang="ar-SA" sz="2500" kern="1200"/>
        </a:p>
      </dsp:txBody>
      <dsp:txXfrm>
        <a:off x="5310218" y="944880"/>
        <a:ext cx="1725943" cy="1086611"/>
      </dsp:txXfrm>
    </dsp:sp>
    <dsp:sp modelId="{25A06204-5463-4970-92C2-441D7C5B7057}">
      <dsp:nvSpPr>
        <dsp:cNvPr id="0" name=""/>
        <dsp:cNvSpPr/>
      </dsp:nvSpPr>
      <dsp:spPr>
        <a:xfrm>
          <a:off x="3745152" y="1906767"/>
          <a:ext cx="1457004" cy="1457004"/>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3DD849B-F297-4D77-BD62-6028F2BEE7F5}">
      <dsp:nvSpPr>
        <dsp:cNvPr id="0" name=""/>
        <dsp:cNvSpPr/>
      </dsp:nvSpPr>
      <dsp:spPr>
        <a:xfrm>
          <a:off x="5310218" y="2565349"/>
          <a:ext cx="1725943"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فترة الاسترداد</a:t>
          </a:r>
          <a:endParaRPr lang="ar-SA" sz="2500" kern="1200"/>
        </a:p>
      </dsp:txBody>
      <dsp:txXfrm>
        <a:off x="5310218" y="2565349"/>
        <a:ext cx="1725943" cy="1214170"/>
      </dsp:txXfrm>
    </dsp:sp>
    <dsp:sp modelId="{D595136E-A3B6-42BC-A65E-27154090A433}">
      <dsp:nvSpPr>
        <dsp:cNvPr id="0" name=""/>
        <dsp:cNvSpPr/>
      </dsp:nvSpPr>
      <dsp:spPr>
        <a:xfrm>
          <a:off x="3272232" y="2180310"/>
          <a:ext cx="1457004" cy="1457004"/>
        </a:xfrm>
        <a:prstGeom prst="ellipse">
          <a:avLst/>
        </a:prstGeom>
        <a:solidFill>
          <a:schemeClr val="accent5">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68CDCFF8-D817-4268-B516-7C5DCB1C1BC7}">
      <dsp:nvSpPr>
        <dsp:cNvPr id="0" name=""/>
        <dsp:cNvSpPr/>
      </dsp:nvSpPr>
      <dsp:spPr>
        <a:xfrm>
          <a:off x="3090106" y="3732275"/>
          <a:ext cx="1821256" cy="99212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القيمة الحالية للتدفقات النقدية المتوقعة</a:t>
          </a:r>
          <a:endParaRPr lang="ar-SA" sz="2500" kern="1200"/>
        </a:p>
      </dsp:txBody>
      <dsp:txXfrm>
        <a:off x="3090106" y="3732275"/>
        <a:ext cx="1821256" cy="992124"/>
      </dsp:txXfrm>
    </dsp:sp>
    <dsp:sp modelId="{A74039B4-3308-4AF3-94B0-01E515FE7C5E}">
      <dsp:nvSpPr>
        <dsp:cNvPr id="0" name=""/>
        <dsp:cNvSpPr/>
      </dsp:nvSpPr>
      <dsp:spPr>
        <a:xfrm>
          <a:off x="2799312" y="1906767"/>
          <a:ext cx="1457004" cy="1457004"/>
        </a:xfrm>
        <a:prstGeom prst="ellipse">
          <a:avLst/>
        </a:prstGeom>
        <a:solidFill>
          <a:schemeClr val="accent6">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15617B38-3F82-4E7D-9562-54E9252065B8}">
      <dsp:nvSpPr>
        <dsp:cNvPr id="0" name=""/>
        <dsp:cNvSpPr/>
      </dsp:nvSpPr>
      <dsp:spPr>
        <a:xfrm>
          <a:off x="965307" y="2565349"/>
          <a:ext cx="1725943"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تحليل شجرة القرارات</a:t>
          </a:r>
          <a:endParaRPr lang="ar-SA" sz="2500" kern="1200"/>
        </a:p>
      </dsp:txBody>
      <dsp:txXfrm>
        <a:off x="965307" y="2565349"/>
        <a:ext cx="1725943" cy="1214170"/>
      </dsp:txXfrm>
    </dsp:sp>
    <dsp:sp modelId="{708B016B-3CB0-49D3-B289-96AAB310DF42}">
      <dsp:nvSpPr>
        <dsp:cNvPr id="0" name=""/>
        <dsp:cNvSpPr/>
      </dsp:nvSpPr>
      <dsp:spPr>
        <a:xfrm>
          <a:off x="2799312" y="1360627"/>
          <a:ext cx="1457004" cy="1457004"/>
        </a:xfrm>
        <a:prstGeom prst="ellipse">
          <a:avLst/>
        </a:prstGeom>
        <a:solidFill>
          <a:schemeClr val="accent2">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0CAC1DD4-C685-4CD7-9C58-26BB263F4445}">
      <dsp:nvSpPr>
        <dsp:cNvPr id="0" name=""/>
        <dsp:cNvSpPr/>
      </dsp:nvSpPr>
      <dsp:spPr>
        <a:xfrm>
          <a:off x="965307" y="944880"/>
          <a:ext cx="1725943"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r>
            <a:rPr lang="ar-SA" sz="2500" b="1" kern="1200" baseline="0" smtClean="0"/>
            <a:t>تحليل الحساسية</a:t>
          </a:r>
          <a:endParaRPr lang="ar-SA" sz="2500" kern="1200"/>
        </a:p>
      </dsp:txBody>
      <dsp:txXfrm>
        <a:off x="965307" y="944880"/>
        <a:ext cx="1725943" cy="12141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A4C4B-3297-407F-BB5F-C288E577A9FE}">
      <dsp:nvSpPr>
        <dsp:cNvPr id="0" name=""/>
        <dsp:cNvSpPr/>
      </dsp:nvSpPr>
      <dsp:spPr>
        <a:xfrm>
          <a:off x="2696295" y="0"/>
          <a:ext cx="3641983" cy="2178798"/>
        </a:xfrm>
        <a:prstGeom prst="circularArrow">
          <a:avLst>
            <a:gd name="adj1" fmla="val 10980"/>
            <a:gd name="adj2" fmla="val 1142322"/>
            <a:gd name="adj3" fmla="val 4500000"/>
            <a:gd name="adj4" fmla="val 10800000"/>
            <a:gd name="adj5" fmla="val 125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0F7BD05-E078-49E3-8341-62A4C241A43D}">
      <dsp:nvSpPr>
        <dsp:cNvPr id="0" name=""/>
        <dsp:cNvSpPr/>
      </dsp:nvSpPr>
      <dsp:spPr>
        <a:xfrm>
          <a:off x="3505199" y="685799"/>
          <a:ext cx="1972538"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القيمة المضافة</a:t>
          </a:r>
          <a:endParaRPr lang="ar-SA" sz="2800" b="1" kern="1200" dirty="0"/>
        </a:p>
      </dsp:txBody>
      <dsp:txXfrm>
        <a:off x="3505199" y="685799"/>
        <a:ext cx="1972538" cy="605121"/>
      </dsp:txXfrm>
    </dsp:sp>
    <dsp:sp modelId="{A2D335AB-E243-4BE9-ADE8-4DF86D02D995}">
      <dsp:nvSpPr>
        <dsp:cNvPr id="0" name=""/>
        <dsp:cNvSpPr/>
      </dsp:nvSpPr>
      <dsp:spPr>
        <a:xfrm>
          <a:off x="1695939" y="1251881"/>
          <a:ext cx="4432570" cy="2178798"/>
        </a:xfrm>
        <a:prstGeom prst="leftCircularArrow">
          <a:avLst>
            <a:gd name="adj1" fmla="val 10980"/>
            <a:gd name="adj2" fmla="val 1142322"/>
            <a:gd name="adj3" fmla="val 6300000"/>
            <a:gd name="adj4" fmla="val 18900000"/>
            <a:gd name="adj5" fmla="val 125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8E0B2C4-99F9-4738-8627-9277BECF868D}">
      <dsp:nvSpPr>
        <dsp:cNvPr id="0" name=""/>
        <dsp:cNvSpPr/>
      </dsp:nvSpPr>
      <dsp:spPr>
        <a:xfrm>
          <a:off x="2438396" y="1981199"/>
          <a:ext cx="2138925"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b="1" kern="1200" dirty="0" smtClean="0"/>
            <a:t>مدة الاسترداد</a:t>
          </a:r>
          <a:endParaRPr lang="ar-SA" sz="3200" b="1" kern="1200" dirty="0"/>
        </a:p>
      </dsp:txBody>
      <dsp:txXfrm>
        <a:off x="2438396" y="1981199"/>
        <a:ext cx="2138925" cy="605121"/>
      </dsp:txXfrm>
    </dsp:sp>
    <dsp:sp modelId="{5E1DEABF-F603-4C2A-99E1-51BB74988C94}">
      <dsp:nvSpPr>
        <dsp:cNvPr id="0" name=""/>
        <dsp:cNvSpPr/>
      </dsp:nvSpPr>
      <dsp:spPr>
        <a:xfrm>
          <a:off x="2504186" y="2653572"/>
          <a:ext cx="4029474" cy="1872390"/>
        </a:xfrm>
        <a:prstGeom prst="blockArc">
          <a:avLst>
            <a:gd name="adj1" fmla="val 13500000"/>
            <a:gd name="adj2" fmla="val 10800000"/>
            <a:gd name="adj3" fmla="val 127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2A5DBB7-4EE3-4734-9BA6-93BC00378FBA}">
      <dsp:nvSpPr>
        <dsp:cNvPr id="0" name=""/>
        <dsp:cNvSpPr/>
      </dsp:nvSpPr>
      <dsp:spPr>
        <a:xfrm>
          <a:off x="3352794" y="3428999"/>
          <a:ext cx="2441340"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صافي القيمة الحالية</a:t>
          </a:r>
          <a:endParaRPr lang="ar-SA" sz="2800" b="1" kern="1200" dirty="0"/>
        </a:p>
      </dsp:txBody>
      <dsp:txXfrm>
        <a:off x="3352794" y="3428999"/>
        <a:ext cx="2441340" cy="60512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4C42A4-31BA-4C53-9312-6B4F7A186867}" type="datetimeFigureOut">
              <a:rPr lang="ar-SA" smtClean="0"/>
              <a:t>9/15/1442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84EEDA-BFAA-4AEB-B7BD-06DAB27B02FE}" type="slidenum">
              <a:rPr lang="ar-SA" smtClean="0"/>
              <a:t>‹#›</a:t>
            </a:fld>
            <a:endParaRPr lang="ar-SA"/>
          </a:p>
        </p:txBody>
      </p:sp>
    </p:spTree>
    <p:extLst>
      <p:ext uri="{BB962C8B-B14F-4D97-AF65-F5344CB8AC3E}">
        <p14:creationId xmlns:p14="http://schemas.microsoft.com/office/powerpoint/2010/main" val="11211177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48775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0740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95853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235333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85268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28768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503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44487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451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86570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04177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3552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9283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15517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87970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60863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618504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321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2629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20947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456715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35647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3232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819139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02516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9879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0948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61098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341568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676464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28536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726132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62682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469865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45300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478986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401399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59133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208092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998259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4313010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520448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77881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4736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27950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420508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906128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618170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521946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14208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62538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145379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007032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873750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83939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95137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924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1359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65069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19070590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082431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1192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00231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900386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090266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6665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8574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15322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80195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3517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4/26/2021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205116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4/26/2021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975070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666191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29436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92713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23360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4680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22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4/26/2021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018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image" Target="../media/image1.png"/><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913169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66314051"/>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 id="2147483898" r:id="rId16"/>
    <p:sldLayoutId id="214748389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73961193"/>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 id="2147483915" r:id="rId15"/>
    <p:sldLayoutId id="2147483916" r:id="rId16"/>
    <p:sldLayoutId id="214748391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93308433"/>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 id="2147483934" r:id="rId16"/>
    <p:sldLayoutId id="214748393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solidFill>
                  <a:prstClr val="black"/>
                </a:solidFill>
              </a:rPr>
              <a:pPr/>
              <a:t>4/26/2021</a:t>
            </a:fld>
            <a:endParaRPr lang="en-US">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00906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00" y="457200"/>
            <a:ext cx="7772400" cy="1470025"/>
          </a:xfrm>
        </p:spPr>
        <p:txBody>
          <a:bodyPr>
            <a:normAutofit/>
          </a:bodyPr>
          <a:lstStyle/>
          <a:p>
            <a:r>
              <a:rPr lang="ar-SA" sz="5400" b="1" dirty="0" smtClean="0">
                <a:solidFill>
                  <a:srgbClr val="00B050"/>
                </a:solidFill>
              </a:rPr>
              <a:t>الدراسة المالية</a:t>
            </a:r>
            <a:endParaRPr lang="ar-SA" sz="5400" b="1" dirty="0">
              <a:solidFill>
                <a:srgbClr val="00B050"/>
              </a:solidFill>
            </a:endParaRPr>
          </a:p>
        </p:txBody>
      </p:sp>
      <p:sp>
        <p:nvSpPr>
          <p:cNvPr id="3" name="Subtitle 2"/>
          <p:cNvSpPr>
            <a:spLocks noGrp="1"/>
          </p:cNvSpPr>
          <p:nvPr>
            <p:ph type="subTitle" idx="1"/>
          </p:nvPr>
        </p:nvSpPr>
        <p:spPr/>
        <p:txBody>
          <a:bodyPr/>
          <a:lstStyle/>
          <a:p>
            <a:endParaRPr lang="ar-SA"/>
          </a:p>
        </p:txBody>
      </p:sp>
      <p:pic>
        <p:nvPicPr>
          <p:cNvPr id="12290" name="Picture 2" descr="C:\Users\Rihab\Desktop\Screenshot_٢٠٢١-٠٤-٠٦-١٣-٢٨-٥٠-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0"/>
            <a:ext cx="67818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19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إعداد كشف حساب الأرباح والخسائر</a:t>
            </a:r>
            <a:endParaRPr lang="ar-SA" b="1" dirty="0">
              <a:solidFill>
                <a:srgbClr val="BC04BC"/>
              </a:solidFill>
            </a:endParaRPr>
          </a:p>
        </p:txBody>
      </p:sp>
      <p:sp>
        <p:nvSpPr>
          <p:cNvPr id="3" name="Content Placeholder 2"/>
          <p:cNvSpPr>
            <a:spLocks noGrp="1"/>
          </p:cNvSpPr>
          <p:nvPr>
            <p:ph sz="quarter" idx="13"/>
          </p:nvPr>
        </p:nvSpPr>
        <p:spPr>
          <a:xfrm>
            <a:off x="457200" y="1524000"/>
            <a:ext cx="8305800" cy="4572000"/>
          </a:xfrm>
        </p:spPr>
        <p:txBody>
          <a:bodyPr>
            <a:normAutofit fontScale="85000" lnSpcReduction="10000"/>
          </a:bodyPr>
          <a:lstStyle/>
          <a:p>
            <a:pPr marL="0" indent="0" algn="r" rtl="1">
              <a:lnSpc>
                <a:spcPct val="150000"/>
              </a:lnSpc>
              <a:buClr>
                <a:srgbClr val="7030A0"/>
              </a:buClr>
              <a:buNone/>
            </a:pPr>
            <a:r>
              <a:rPr lang="ar-SA" sz="3500" b="1" dirty="0" smtClean="0">
                <a:solidFill>
                  <a:srgbClr val="BC04BC"/>
                </a:solidFill>
              </a:rPr>
              <a:t>الخطوة الأولى: إعداد قائمة بكل التكاليف التي يتحملها المشروع:</a:t>
            </a:r>
          </a:p>
          <a:p>
            <a:pPr marL="0" indent="0" algn="just" rtl="1">
              <a:lnSpc>
                <a:spcPct val="150000"/>
              </a:lnSpc>
              <a:buClr>
                <a:srgbClr val="7030A0"/>
              </a:buClr>
              <a:buNone/>
            </a:pPr>
            <a:r>
              <a:rPr lang="ar-SA" sz="2800" b="1" dirty="0" smtClean="0"/>
              <a:t>الدجاج، العلف، السياج، حضانة البيض، الأدوية، الاسمنت، قوائم مستديرة، السطح، المطهر، اواني شرب، دلو، سكاكين، مصاريف نقل المستلزمات، معونة فنية حول تربية الدجاج، متطلبات امساك الدفاتر (أدوات مكتبية)، شاش لنوافذ المجزر، مجزر، وقود، اكياس بلاستيك، عربة يد بعجلة، اواني التغذية، مواد تنظيف، تجهيزات كهربائية، ميزان، بالوعة/ حوض غسيل، رمل، مياه، مكنسة، قفل، حشائش، ثلاجة، تأمين، مسامير، قيمة الاهلاك، قيمة الفائدة على القروض. </a:t>
            </a:r>
            <a:endParaRPr lang="ar-SA" sz="28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2192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الخطوة الثانية: تقسيم هذه التكاليف إلى ثلاثة فئات</a:t>
            </a:r>
            <a:endParaRPr lang="ar-SA" b="1" dirty="0">
              <a:solidFill>
                <a:srgbClr val="BC04BC"/>
              </a:solidFill>
            </a:endParaRPr>
          </a:p>
        </p:txBody>
      </p:sp>
      <p:sp>
        <p:nvSpPr>
          <p:cNvPr id="4" name="Rectangle 3"/>
          <p:cNvSpPr/>
          <p:nvPr/>
        </p:nvSpPr>
        <p:spPr>
          <a:xfrm>
            <a:off x="6629400" y="1981200"/>
            <a:ext cx="2331720" cy="4114800"/>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r" rtl="1">
              <a:lnSpc>
                <a:spcPct val="200000"/>
              </a:lnSpc>
            </a:pPr>
            <a:r>
              <a:rPr lang="ar-SA" sz="2400" b="1" dirty="0" smtClean="0">
                <a:solidFill>
                  <a:srgbClr val="BC04BC"/>
                </a:solidFill>
              </a:rPr>
              <a:t>التكاليف المتغيرة:</a:t>
            </a:r>
          </a:p>
          <a:p>
            <a:pPr algn="r" rtl="1">
              <a:lnSpc>
                <a:spcPct val="200000"/>
              </a:lnSpc>
            </a:pPr>
            <a:r>
              <a:rPr lang="ar-SA" sz="2000" b="1" dirty="0" smtClean="0"/>
              <a:t>الدجاج، العلف، الادوية، الوقود، الحشائش، النقل، المطهر، المياه، اكياس البلاستيك</a:t>
            </a:r>
            <a:endParaRPr lang="ar-SA" sz="2000" b="1" dirty="0"/>
          </a:p>
        </p:txBody>
      </p:sp>
      <p:sp>
        <p:nvSpPr>
          <p:cNvPr id="5" name="Rectangle 4"/>
          <p:cNvSpPr/>
          <p:nvPr/>
        </p:nvSpPr>
        <p:spPr>
          <a:xfrm>
            <a:off x="3733800" y="1981200"/>
            <a:ext cx="2743200" cy="4114800"/>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just" rtl="1">
              <a:lnSpc>
                <a:spcPct val="200000"/>
              </a:lnSpc>
            </a:pPr>
            <a:r>
              <a:rPr lang="ar-SA" sz="2400" b="1" dirty="0" smtClean="0">
                <a:solidFill>
                  <a:srgbClr val="BC04BC"/>
                </a:solidFill>
              </a:rPr>
              <a:t>التكاليف الثابتة:</a:t>
            </a:r>
          </a:p>
          <a:p>
            <a:pPr algn="just" rtl="1">
              <a:lnSpc>
                <a:spcPct val="200000"/>
              </a:lnSpc>
            </a:pPr>
            <a:r>
              <a:rPr lang="ar-SA" sz="2000" b="1" dirty="0" smtClean="0"/>
              <a:t>معونة فنية، مواد تنظيف، تأمين، فوائد قروض، قيمة استهلاك، متطلبات امساك الدفاتر (ادوات مكتبية)</a:t>
            </a:r>
            <a:endParaRPr lang="ar-SA" sz="2000" b="1" dirty="0"/>
          </a:p>
        </p:txBody>
      </p:sp>
      <p:sp>
        <p:nvSpPr>
          <p:cNvPr id="6" name="Rectangle 5"/>
          <p:cNvSpPr/>
          <p:nvPr/>
        </p:nvSpPr>
        <p:spPr>
          <a:xfrm>
            <a:off x="198120" y="1981200"/>
            <a:ext cx="3383280" cy="4114800"/>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just" rtl="1">
              <a:lnSpc>
                <a:spcPct val="200000"/>
              </a:lnSpc>
            </a:pPr>
            <a:r>
              <a:rPr lang="ar-SA" sz="2400" b="1" dirty="0" smtClean="0">
                <a:solidFill>
                  <a:srgbClr val="BC04BC"/>
                </a:solidFill>
              </a:rPr>
              <a:t>الأصول الثابتة:</a:t>
            </a:r>
          </a:p>
          <a:p>
            <a:pPr algn="just" rtl="1">
              <a:lnSpc>
                <a:spcPct val="200000"/>
              </a:lnSpc>
            </a:pPr>
            <a:r>
              <a:rPr lang="ar-SA" sz="2000" b="1" dirty="0" smtClean="0"/>
              <a:t>سياج، اواني التغذية، مسامير، اسمنت، قوائم سطح، رمل، لوازم اضاءة، فراخة، ميزان شاش، دلو، اواني شرب، خيش، عربة يد، مكنسة، قفل، مجزر، ثلاجة، بالوعة سكاكين</a:t>
            </a:r>
            <a:endParaRPr lang="ar-SA" sz="2000" b="1" dirty="0"/>
          </a:p>
        </p:txBody>
      </p:sp>
    </p:spTree>
    <p:extLst>
      <p:ext uri="{BB962C8B-B14F-4D97-AF65-F5344CB8AC3E}">
        <p14:creationId xmlns:p14="http://schemas.microsoft.com/office/powerpoint/2010/main" val="19411999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3338" cy="1066801"/>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الخطوة الثالثة: حساب الإيراد</a:t>
            </a:r>
            <a:endParaRPr lang="ar-SA" b="1" dirty="0">
              <a:solidFill>
                <a:srgbClr val="BC04BC"/>
              </a:solidFill>
            </a:endParaRPr>
          </a:p>
        </p:txBody>
      </p:sp>
      <p:sp>
        <p:nvSpPr>
          <p:cNvPr id="3" name="Content Placeholder 2"/>
          <p:cNvSpPr>
            <a:spLocks noGrp="1"/>
          </p:cNvSpPr>
          <p:nvPr>
            <p:ph sz="quarter" idx="13"/>
          </p:nvPr>
        </p:nvSpPr>
        <p:spPr>
          <a:xfrm>
            <a:off x="762000" y="1447800"/>
            <a:ext cx="7772400" cy="4495800"/>
          </a:xfrm>
        </p:spPr>
        <p:txBody>
          <a:bodyPr>
            <a:noAutofit/>
          </a:bodyPr>
          <a:lstStyle/>
          <a:p>
            <a:pPr marL="0" indent="0" algn="just" rtl="1">
              <a:lnSpc>
                <a:spcPct val="150000"/>
              </a:lnSpc>
              <a:buClr>
                <a:srgbClr val="C00000"/>
              </a:buClr>
              <a:buNone/>
            </a:pPr>
            <a:r>
              <a:rPr lang="ar-SA" sz="2800" b="1" dirty="0" smtClean="0"/>
              <a:t>إذا كانت النية تربية </a:t>
            </a:r>
            <a:r>
              <a:rPr lang="en-US" sz="2800" b="1" dirty="0" smtClean="0"/>
              <a:t>100</a:t>
            </a:r>
            <a:r>
              <a:rPr lang="ar-SA" sz="2800" b="1" dirty="0" smtClean="0"/>
              <a:t> دجاجة في المرة الواحدة، سيتم تربيتها على </a:t>
            </a:r>
            <a:r>
              <a:rPr lang="en-US" sz="2800" b="1" dirty="0" smtClean="0"/>
              <a:t>4</a:t>
            </a:r>
            <a:r>
              <a:rPr lang="ar-SA" sz="2800" b="1" dirty="0" smtClean="0"/>
              <a:t> دفعات في السنة على أساس الأرقام، يمكن تقدير أن الفاقد سيكون </a:t>
            </a:r>
            <a:r>
              <a:rPr lang="en-US" sz="2800" b="1" dirty="0" smtClean="0"/>
              <a:t>5</a:t>
            </a:r>
            <a:r>
              <a:rPr lang="ar-SA" sz="2800" b="1" dirty="0" smtClean="0"/>
              <a:t> دجاجات من كل </a:t>
            </a:r>
            <a:r>
              <a:rPr lang="en-US" sz="2800" b="1" dirty="0" smtClean="0"/>
              <a:t>100</a:t>
            </a:r>
            <a:r>
              <a:rPr lang="ar-SA" sz="2800" b="1" dirty="0" smtClean="0"/>
              <a:t> دجاجة. لذا سيكون رقم البيع الفعلي </a:t>
            </a:r>
            <a:r>
              <a:rPr lang="en-US" sz="2800" b="1" dirty="0" smtClean="0"/>
              <a:t>380</a:t>
            </a:r>
            <a:r>
              <a:rPr lang="ar-SA" sz="2800" b="1" dirty="0" smtClean="0"/>
              <a:t> دجاجة، في السنة بسعر </a:t>
            </a:r>
            <a:r>
              <a:rPr lang="en-US" sz="2800" b="1" dirty="0" smtClean="0"/>
              <a:t>5</a:t>
            </a:r>
            <a:r>
              <a:rPr lang="ar-SA" sz="2800" b="1" dirty="0" smtClean="0"/>
              <a:t> دنانير للدجاجة، فإن الدخل / الإيراد الإجمالي سيكون:</a:t>
            </a:r>
          </a:p>
          <a:p>
            <a:pPr marL="0" indent="0" algn="ctr" rtl="1">
              <a:lnSpc>
                <a:spcPct val="150000"/>
              </a:lnSpc>
              <a:buClr>
                <a:srgbClr val="C00000"/>
              </a:buClr>
              <a:buNone/>
            </a:pPr>
            <a:r>
              <a:rPr lang="en-US" sz="3200" b="1" dirty="0" smtClean="0">
                <a:solidFill>
                  <a:srgbClr val="BC04BC"/>
                </a:solidFill>
              </a:rPr>
              <a:t>380</a:t>
            </a:r>
            <a:r>
              <a:rPr lang="ar-SA" sz="3200" b="1" dirty="0" smtClean="0">
                <a:solidFill>
                  <a:srgbClr val="BC04BC"/>
                </a:solidFill>
              </a:rPr>
              <a:t> </a:t>
            </a:r>
            <a:r>
              <a:rPr lang="en-US" sz="3200" b="1" dirty="0" smtClean="0">
                <a:solidFill>
                  <a:srgbClr val="BC04BC"/>
                </a:solidFill>
              </a:rPr>
              <a:t>x</a:t>
            </a:r>
            <a:r>
              <a:rPr lang="ar-SA" sz="3200" b="1" dirty="0" smtClean="0">
                <a:solidFill>
                  <a:srgbClr val="BC04BC"/>
                </a:solidFill>
              </a:rPr>
              <a:t> </a:t>
            </a:r>
            <a:r>
              <a:rPr lang="en-US" sz="3200" b="1" dirty="0" smtClean="0">
                <a:solidFill>
                  <a:srgbClr val="BC04BC"/>
                </a:solidFill>
              </a:rPr>
              <a:t>5</a:t>
            </a:r>
            <a:r>
              <a:rPr lang="ar-SA" sz="3200" b="1" dirty="0" smtClean="0">
                <a:solidFill>
                  <a:srgbClr val="BC04BC"/>
                </a:solidFill>
              </a:rPr>
              <a:t> = </a:t>
            </a:r>
            <a:r>
              <a:rPr lang="en-US" sz="3200" b="1" dirty="0" smtClean="0">
                <a:solidFill>
                  <a:srgbClr val="BC04BC"/>
                </a:solidFill>
              </a:rPr>
              <a:t>1900</a:t>
            </a:r>
            <a:r>
              <a:rPr lang="ar-SA" sz="3200" b="1" dirty="0" smtClean="0">
                <a:solidFill>
                  <a:srgbClr val="BC04BC"/>
                </a:solidFill>
              </a:rPr>
              <a:t> دينار</a:t>
            </a:r>
            <a:endParaRPr lang="ar-SA" sz="3200" b="1" dirty="0" smtClean="0">
              <a:solidFill>
                <a:srgbClr val="BC04BC"/>
              </a:solidFill>
            </a:endParaRPr>
          </a:p>
        </p:txBody>
      </p:sp>
    </p:spTree>
    <p:extLst>
      <p:ext uri="{BB962C8B-B14F-4D97-AF65-F5344CB8AC3E}">
        <p14:creationId xmlns:p14="http://schemas.microsoft.com/office/powerpoint/2010/main" val="181059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style>
          <a:lnRef idx="2">
            <a:schemeClr val="dk1"/>
          </a:lnRef>
          <a:fillRef idx="1">
            <a:schemeClr val="lt1"/>
          </a:fillRef>
          <a:effectRef idx="0">
            <a:schemeClr val="dk1"/>
          </a:effectRef>
          <a:fontRef idx="minor">
            <a:schemeClr val="dk1"/>
          </a:fontRef>
        </p:style>
        <p:txBody>
          <a:bodyPr>
            <a:normAutofit fontScale="90000"/>
          </a:bodyPr>
          <a:lstStyle/>
          <a:p>
            <a:r>
              <a:rPr lang="ar-SA" b="1" dirty="0" smtClean="0">
                <a:solidFill>
                  <a:srgbClr val="BC04BC"/>
                </a:solidFill>
              </a:rPr>
              <a:t>الخطوة الرابعة: نحدد تكلفة كل بند في المشروع</a:t>
            </a:r>
            <a:endParaRPr lang="ar-SA" b="1" dirty="0">
              <a:solidFill>
                <a:srgbClr val="BC04BC"/>
              </a:solidFill>
            </a:endParaRPr>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pPr marL="0" indent="0">
              <a:buNone/>
            </a:pPr>
            <a:r>
              <a:rPr lang="ar-SA" b="1" dirty="0" smtClean="0">
                <a:solidFill>
                  <a:srgbClr val="BC04BC"/>
                </a:solidFill>
              </a:rPr>
              <a:t>التكاليف المتغيرة:</a:t>
            </a:r>
          </a:p>
          <a:p>
            <a:pPr marL="0" indent="0">
              <a:buNone/>
            </a:pPr>
            <a:r>
              <a:rPr lang="ar-SA" dirty="0" smtClean="0"/>
              <a:t>الدجاج: </a:t>
            </a:r>
            <a:r>
              <a:rPr lang="en-US" dirty="0" smtClean="0"/>
              <a:t>400</a:t>
            </a:r>
            <a:r>
              <a:rPr lang="ar-SA" dirty="0" smtClean="0"/>
              <a:t> </a:t>
            </a:r>
            <a:r>
              <a:rPr lang="en-US" dirty="0" smtClean="0"/>
              <a:t>x</a:t>
            </a:r>
            <a:r>
              <a:rPr lang="ar-SA" dirty="0" smtClean="0"/>
              <a:t> </a:t>
            </a:r>
            <a:r>
              <a:rPr lang="en-US" dirty="0" smtClean="0"/>
              <a:t>90</a:t>
            </a:r>
            <a:r>
              <a:rPr lang="ar-SA" dirty="0" smtClean="0"/>
              <a:t> قرش للواحدة                   </a:t>
            </a:r>
            <a:r>
              <a:rPr lang="en-US" dirty="0" smtClean="0"/>
              <a:t>360</a:t>
            </a:r>
            <a:r>
              <a:rPr lang="ar-SA" dirty="0" smtClean="0"/>
              <a:t> دينار</a:t>
            </a:r>
          </a:p>
          <a:p>
            <a:pPr marL="0" indent="0">
              <a:buNone/>
            </a:pPr>
            <a:r>
              <a:rPr lang="ar-SA" dirty="0" smtClean="0"/>
              <a:t>العلف:  </a:t>
            </a:r>
            <a:r>
              <a:rPr lang="en-US" dirty="0" smtClean="0"/>
              <a:t>20</a:t>
            </a:r>
            <a:r>
              <a:rPr lang="ar-SA" dirty="0" smtClean="0"/>
              <a:t> كيس </a:t>
            </a:r>
            <a:r>
              <a:rPr lang="en-US" dirty="0" smtClean="0"/>
              <a:t>x</a:t>
            </a:r>
            <a:r>
              <a:rPr lang="ar-SA" dirty="0" smtClean="0"/>
              <a:t> </a:t>
            </a:r>
            <a:r>
              <a:rPr lang="en-US" dirty="0" smtClean="0"/>
              <a:t>20</a:t>
            </a:r>
            <a:r>
              <a:rPr lang="ar-SA" dirty="0" smtClean="0"/>
              <a:t> دينار للواحدة               </a:t>
            </a:r>
            <a:r>
              <a:rPr lang="en-US" dirty="0" smtClean="0"/>
              <a:t>400</a:t>
            </a:r>
            <a:r>
              <a:rPr lang="ar-SA" dirty="0" smtClean="0"/>
              <a:t> دينار</a:t>
            </a:r>
          </a:p>
          <a:p>
            <a:pPr marL="0" indent="0">
              <a:buNone/>
            </a:pPr>
            <a:r>
              <a:rPr lang="ar-SA" dirty="0" smtClean="0"/>
              <a:t>الذرة:  </a:t>
            </a:r>
            <a:r>
              <a:rPr lang="en-US" dirty="0" smtClean="0"/>
              <a:t>40</a:t>
            </a:r>
            <a:r>
              <a:rPr lang="ar-SA" dirty="0" smtClean="0"/>
              <a:t> كيس </a:t>
            </a:r>
            <a:r>
              <a:rPr lang="en-US" dirty="0" smtClean="0"/>
              <a:t>x</a:t>
            </a:r>
            <a:r>
              <a:rPr lang="ar-SA" dirty="0" smtClean="0"/>
              <a:t> </a:t>
            </a:r>
            <a:r>
              <a:rPr lang="en-US" dirty="0" smtClean="0"/>
              <a:t>16</a:t>
            </a:r>
            <a:r>
              <a:rPr lang="ar-SA" dirty="0" smtClean="0"/>
              <a:t> دينار للواحدة                </a:t>
            </a:r>
            <a:r>
              <a:rPr lang="en-US" dirty="0" smtClean="0"/>
              <a:t>640</a:t>
            </a:r>
            <a:r>
              <a:rPr lang="ar-SA" dirty="0" smtClean="0"/>
              <a:t> دينار</a:t>
            </a:r>
          </a:p>
          <a:p>
            <a:pPr marL="0" indent="0">
              <a:buNone/>
            </a:pPr>
            <a:r>
              <a:rPr lang="ar-SA" dirty="0" smtClean="0"/>
              <a:t>نقل:                                                     </a:t>
            </a:r>
            <a:r>
              <a:rPr lang="en-US" dirty="0" smtClean="0"/>
              <a:t>19</a:t>
            </a:r>
            <a:r>
              <a:rPr lang="ar-SA" dirty="0" smtClean="0"/>
              <a:t> دينار</a:t>
            </a:r>
          </a:p>
          <a:p>
            <a:pPr marL="0" indent="0">
              <a:buNone/>
            </a:pPr>
            <a:r>
              <a:rPr lang="ar-SA" dirty="0" smtClean="0"/>
              <a:t>ادوية:                                                   </a:t>
            </a:r>
            <a:r>
              <a:rPr lang="en-US" dirty="0" smtClean="0"/>
              <a:t>32</a:t>
            </a:r>
            <a:r>
              <a:rPr lang="ar-SA" dirty="0" smtClean="0"/>
              <a:t> دينار</a:t>
            </a:r>
          </a:p>
          <a:p>
            <a:pPr marL="0" indent="0">
              <a:buNone/>
            </a:pPr>
            <a:r>
              <a:rPr lang="ar-SA" dirty="0" smtClean="0"/>
              <a:t>مطهر: </a:t>
            </a:r>
            <a:r>
              <a:rPr lang="en-US" dirty="0" smtClean="0"/>
              <a:t>20</a:t>
            </a:r>
            <a:r>
              <a:rPr lang="ar-SA" dirty="0" smtClean="0"/>
              <a:t> لتر </a:t>
            </a:r>
            <a:r>
              <a:rPr lang="en-US" dirty="0" smtClean="0"/>
              <a:t>x</a:t>
            </a:r>
            <a:r>
              <a:rPr lang="ar-SA" dirty="0" smtClean="0"/>
              <a:t> </a:t>
            </a:r>
            <a:r>
              <a:rPr lang="en-US" dirty="0" smtClean="0"/>
              <a:t>2.50</a:t>
            </a:r>
            <a:r>
              <a:rPr lang="ar-SA" dirty="0" smtClean="0"/>
              <a:t> دينار                          </a:t>
            </a:r>
            <a:r>
              <a:rPr lang="en-US" dirty="0" smtClean="0"/>
              <a:t>50</a:t>
            </a:r>
            <a:r>
              <a:rPr lang="ar-SA" dirty="0" smtClean="0"/>
              <a:t> دينار</a:t>
            </a:r>
          </a:p>
          <a:p>
            <a:pPr marL="0" indent="0">
              <a:buNone/>
            </a:pPr>
            <a:r>
              <a:rPr lang="ar-SA" dirty="0" err="1" smtClean="0"/>
              <a:t>بارافين</a:t>
            </a:r>
            <a:r>
              <a:rPr lang="ar-SA" dirty="0" smtClean="0"/>
              <a:t>: </a:t>
            </a:r>
            <a:r>
              <a:rPr lang="en-US" dirty="0" smtClean="0"/>
              <a:t>4</a:t>
            </a:r>
            <a:r>
              <a:rPr lang="ar-SA" dirty="0" smtClean="0"/>
              <a:t> عبوات</a:t>
            </a:r>
            <a:r>
              <a:rPr lang="en-US" dirty="0" smtClean="0"/>
              <a:t> x </a:t>
            </a:r>
            <a:r>
              <a:rPr lang="ar-SA" dirty="0" smtClean="0"/>
              <a:t> </a:t>
            </a:r>
            <a:r>
              <a:rPr lang="en-US" dirty="0" smtClean="0"/>
              <a:t>2.25</a:t>
            </a:r>
            <a:r>
              <a:rPr lang="ar-SA" dirty="0" smtClean="0"/>
              <a:t> دينار</a:t>
            </a:r>
            <a:r>
              <a:rPr lang="en-US" dirty="0" smtClean="0"/>
              <a:t>         </a:t>
            </a:r>
            <a:r>
              <a:rPr lang="ar-SA" dirty="0" smtClean="0"/>
              <a:t>               </a:t>
            </a:r>
            <a:r>
              <a:rPr lang="en-US" dirty="0" smtClean="0"/>
              <a:t>9</a:t>
            </a:r>
            <a:r>
              <a:rPr lang="ar-SA" dirty="0" smtClean="0"/>
              <a:t> دينار</a:t>
            </a:r>
          </a:p>
          <a:p>
            <a:pPr marL="0" indent="0">
              <a:buNone/>
            </a:pPr>
            <a:r>
              <a:rPr lang="ar-SA" dirty="0" smtClean="0"/>
              <a:t>مياه:                                                      لا تكلفة</a:t>
            </a:r>
          </a:p>
          <a:p>
            <a:pPr marL="0" indent="0">
              <a:buNone/>
            </a:pPr>
            <a:r>
              <a:rPr lang="ar-SA" dirty="0" smtClean="0"/>
              <a:t>خصم لأعضاء المشروع:                               </a:t>
            </a:r>
            <a:r>
              <a:rPr lang="en-US" dirty="0" smtClean="0"/>
              <a:t>10</a:t>
            </a:r>
            <a:r>
              <a:rPr lang="ar-SA" dirty="0" smtClean="0"/>
              <a:t> دينار</a:t>
            </a:r>
          </a:p>
          <a:p>
            <a:pPr marL="0" indent="0">
              <a:buNone/>
            </a:pPr>
            <a:r>
              <a:rPr lang="ar-SA" dirty="0" smtClean="0"/>
              <a:t>إجمالي التكاليف المتغيرة                               </a:t>
            </a:r>
            <a:r>
              <a:rPr lang="en-US" dirty="0" smtClean="0"/>
              <a:t>1520</a:t>
            </a:r>
            <a:r>
              <a:rPr lang="ar-SA" dirty="0" smtClean="0"/>
              <a:t> دينار</a:t>
            </a:r>
          </a:p>
          <a:p>
            <a:pPr marL="0" indent="0">
              <a:buNone/>
            </a:pPr>
            <a:r>
              <a:rPr lang="ar-SA" dirty="0" smtClean="0"/>
              <a:t>الربح غير الصافي (مع استبعاد تكلفة العمالة) = </a:t>
            </a:r>
            <a:r>
              <a:rPr lang="en-US" dirty="0" smtClean="0"/>
              <a:t>1900</a:t>
            </a:r>
            <a:r>
              <a:rPr lang="ar-SA" dirty="0" smtClean="0"/>
              <a:t> – </a:t>
            </a:r>
            <a:r>
              <a:rPr lang="en-US" dirty="0" smtClean="0"/>
              <a:t>1520</a:t>
            </a:r>
            <a:r>
              <a:rPr lang="ar-SA" dirty="0" smtClean="0"/>
              <a:t>= </a:t>
            </a:r>
            <a:r>
              <a:rPr lang="en-US" dirty="0" smtClean="0"/>
              <a:t>380 </a:t>
            </a:r>
            <a:r>
              <a:rPr lang="ar-SA" dirty="0" smtClean="0"/>
              <a:t>دينار</a:t>
            </a:r>
            <a:endParaRPr lang="ar-SA" dirty="0"/>
          </a:p>
          <a:p>
            <a:pPr marL="0" indent="0">
              <a:buNone/>
            </a:pPr>
            <a:endParaRPr lang="ar-SA" dirty="0"/>
          </a:p>
        </p:txBody>
      </p:sp>
      <p:cxnSp>
        <p:nvCxnSpPr>
          <p:cNvPr id="5" name="Straight Connector 4"/>
          <p:cNvCxnSpPr/>
          <p:nvPr/>
        </p:nvCxnSpPr>
        <p:spPr>
          <a:xfrm flipH="1">
            <a:off x="2209800" y="5067300"/>
            <a:ext cx="1447800"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988318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70000" lnSpcReduction="20000"/>
          </a:bodyPr>
          <a:lstStyle/>
          <a:p>
            <a:pPr marL="0" indent="0">
              <a:buNone/>
            </a:pPr>
            <a:r>
              <a:rPr lang="ar-SA" sz="4000" b="1" dirty="0" smtClean="0">
                <a:solidFill>
                  <a:srgbClr val="BC04BC"/>
                </a:solidFill>
              </a:rPr>
              <a:t>حساب إجمالي التكاليف الثابتة ولا بد من حساب قيمة الاهلاك:</a:t>
            </a:r>
          </a:p>
          <a:p>
            <a:pPr marL="0" indent="0">
              <a:buNone/>
            </a:pPr>
            <a:r>
              <a:rPr lang="ar-SA" sz="2800" b="1" dirty="0" smtClean="0">
                <a:solidFill>
                  <a:srgbClr val="BC04BC"/>
                </a:solidFill>
              </a:rPr>
              <a:t>البناء:</a:t>
            </a:r>
          </a:p>
          <a:p>
            <a:pPr marL="0" indent="0">
              <a:buNone/>
            </a:pPr>
            <a:r>
              <a:rPr lang="ar-SA" sz="2800" b="1" dirty="0" smtClean="0"/>
              <a:t>السياج =         </a:t>
            </a:r>
            <a:r>
              <a:rPr lang="en-US" sz="2800" b="1" dirty="0" smtClean="0"/>
              <a:t>110</a:t>
            </a:r>
            <a:r>
              <a:rPr lang="ar-SA" sz="2800" b="1" dirty="0" smtClean="0"/>
              <a:t> دينار</a:t>
            </a:r>
          </a:p>
          <a:p>
            <a:pPr marL="0" indent="0">
              <a:buNone/>
            </a:pPr>
            <a:r>
              <a:rPr lang="ar-SA" sz="2800" b="1" dirty="0" smtClean="0"/>
              <a:t>الاسمنت=        </a:t>
            </a:r>
            <a:r>
              <a:rPr lang="en-US" sz="2800" b="1" dirty="0" smtClean="0"/>
              <a:t>20</a:t>
            </a:r>
            <a:r>
              <a:rPr lang="ar-SA" sz="2800" b="1" dirty="0" smtClean="0"/>
              <a:t> دينار</a:t>
            </a:r>
          </a:p>
          <a:p>
            <a:pPr marL="0" indent="0">
              <a:buNone/>
            </a:pPr>
            <a:r>
              <a:rPr lang="ar-SA" sz="2800" b="1" dirty="0" smtClean="0"/>
              <a:t>الرمل=            </a:t>
            </a:r>
            <a:r>
              <a:rPr lang="en-US" sz="2800" b="1" dirty="0" smtClean="0"/>
              <a:t>15</a:t>
            </a:r>
            <a:r>
              <a:rPr lang="ar-SA" sz="2800" b="1" dirty="0" smtClean="0"/>
              <a:t> دينار</a:t>
            </a:r>
          </a:p>
          <a:p>
            <a:pPr marL="0" indent="0">
              <a:buNone/>
            </a:pPr>
            <a:r>
              <a:rPr lang="ar-SA" sz="2800" b="1" dirty="0" smtClean="0"/>
              <a:t>القوائم=             صفر</a:t>
            </a:r>
          </a:p>
          <a:p>
            <a:pPr marL="0" indent="0">
              <a:buNone/>
            </a:pPr>
            <a:r>
              <a:rPr lang="ar-SA" sz="2800" b="1" dirty="0" smtClean="0"/>
              <a:t>الحشائش=          صفر</a:t>
            </a:r>
          </a:p>
          <a:p>
            <a:pPr marL="0" indent="0">
              <a:buNone/>
            </a:pPr>
            <a:r>
              <a:rPr lang="ar-SA" sz="2800" b="1" dirty="0" smtClean="0"/>
              <a:t>المسامير           </a:t>
            </a:r>
            <a:r>
              <a:rPr lang="en-US" sz="2800" b="1" dirty="0" smtClean="0"/>
              <a:t>15</a:t>
            </a:r>
            <a:r>
              <a:rPr lang="ar-SA" sz="2800" b="1" dirty="0" smtClean="0"/>
              <a:t> دينار</a:t>
            </a:r>
          </a:p>
          <a:p>
            <a:pPr marL="0" indent="0">
              <a:buNone/>
            </a:pPr>
            <a:r>
              <a:rPr lang="ar-SA" sz="2800" b="1" dirty="0"/>
              <a:t> </a:t>
            </a:r>
            <a:r>
              <a:rPr lang="ar-SA" sz="2800" b="1" dirty="0" smtClean="0"/>
              <a:t>                  </a:t>
            </a:r>
            <a:r>
              <a:rPr lang="en-US" sz="2800" b="1" dirty="0" smtClean="0"/>
              <a:t>160</a:t>
            </a:r>
            <a:r>
              <a:rPr lang="ar-SA" sz="2800" b="1" dirty="0" smtClean="0"/>
              <a:t> دينار تقسم على </a:t>
            </a:r>
            <a:r>
              <a:rPr lang="en-US" sz="2800" b="1" dirty="0" smtClean="0"/>
              <a:t>5</a:t>
            </a:r>
            <a:r>
              <a:rPr lang="ar-SA" sz="2800" b="1" dirty="0" smtClean="0"/>
              <a:t> سنوات =    </a:t>
            </a:r>
            <a:r>
              <a:rPr lang="ar-SA" sz="2800" b="1" dirty="0" smtClean="0">
                <a:solidFill>
                  <a:srgbClr val="BC04BC"/>
                </a:solidFill>
              </a:rPr>
              <a:t> </a:t>
            </a:r>
            <a:r>
              <a:rPr lang="en-US" sz="2800" b="1" dirty="0" smtClean="0">
                <a:solidFill>
                  <a:srgbClr val="BC04BC"/>
                </a:solidFill>
              </a:rPr>
              <a:t>32</a:t>
            </a:r>
            <a:r>
              <a:rPr lang="ar-SA" sz="2800" b="1" dirty="0" smtClean="0">
                <a:solidFill>
                  <a:srgbClr val="BC04BC"/>
                </a:solidFill>
              </a:rPr>
              <a:t> </a:t>
            </a:r>
            <a:r>
              <a:rPr lang="ar-SA" sz="2800" b="1" dirty="0" smtClean="0"/>
              <a:t>دينار سنوياً</a:t>
            </a:r>
          </a:p>
          <a:p>
            <a:pPr marL="0" indent="0">
              <a:buNone/>
            </a:pPr>
            <a:r>
              <a:rPr lang="ar-SA" sz="2800" b="1" dirty="0" smtClean="0">
                <a:solidFill>
                  <a:srgbClr val="BC04BC"/>
                </a:solidFill>
              </a:rPr>
              <a:t>عربة يد:         </a:t>
            </a:r>
            <a:r>
              <a:rPr lang="en-US" sz="2800" b="1" dirty="0" smtClean="0"/>
              <a:t>100</a:t>
            </a:r>
            <a:r>
              <a:rPr lang="ar-SA" sz="2800" b="1" dirty="0" smtClean="0"/>
              <a:t> دينار تقسم على </a:t>
            </a:r>
            <a:r>
              <a:rPr lang="en-US" sz="2800" b="1" dirty="0" smtClean="0"/>
              <a:t>5</a:t>
            </a:r>
            <a:r>
              <a:rPr lang="ar-SA" sz="2800" b="1" dirty="0" smtClean="0"/>
              <a:t> سنوات =  </a:t>
            </a:r>
            <a:r>
              <a:rPr lang="en-US" sz="2800" b="1" dirty="0" smtClean="0">
                <a:solidFill>
                  <a:srgbClr val="BC04BC"/>
                </a:solidFill>
              </a:rPr>
              <a:t>20    </a:t>
            </a:r>
            <a:r>
              <a:rPr lang="ar-SA" sz="2800" b="1" dirty="0" smtClean="0">
                <a:solidFill>
                  <a:srgbClr val="BC04BC"/>
                </a:solidFill>
              </a:rPr>
              <a:t> </a:t>
            </a:r>
            <a:r>
              <a:rPr lang="ar-SA" sz="2800" b="1" dirty="0" smtClean="0"/>
              <a:t>دينار سنوياً</a:t>
            </a:r>
          </a:p>
          <a:p>
            <a:pPr marL="0" indent="0">
              <a:buNone/>
            </a:pPr>
            <a:r>
              <a:rPr lang="ar-SA" sz="2800" b="1" dirty="0" smtClean="0">
                <a:solidFill>
                  <a:srgbClr val="BC04BC"/>
                </a:solidFill>
              </a:rPr>
              <a:t>أشياء أخري:</a:t>
            </a:r>
          </a:p>
          <a:p>
            <a:pPr marL="0" indent="0">
              <a:buNone/>
            </a:pPr>
            <a:r>
              <a:rPr lang="ar-SA" sz="2800" b="1" dirty="0" smtClean="0"/>
              <a:t>مكنسة =        </a:t>
            </a:r>
            <a:r>
              <a:rPr lang="en-US" sz="2800" b="1" dirty="0" smtClean="0"/>
              <a:t>10</a:t>
            </a:r>
            <a:r>
              <a:rPr lang="ar-SA" sz="2800" b="1" dirty="0" smtClean="0"/>
              <a:t> دينار</a:t>
            </a:r>
          </a:p>
          <a:p>
            <a:pPr marL="0" indent="0">
              <a:buNone/>
            </a:pPr>
            <a:r>
              <a:rPr lang="ar-SA" sz="2800" b="1" dirty="0" smtClean="0"/>
              <a:t>مصباح=        </a:t>
            </a:r>
            <a:r>
              <a:rPr lang="en-US" sz="2800" b="1" dirty="0" smtClean="0"/>
              <a:t>15</a:t>
            </a:r>
            <a:r>
              <a:rPr lang="ar-SA" sz="2800" b="1" dirty="0" smtClean="0"/>
              <a:t> دينار</a:t>
            </a:r>
          </a:p>
          <a:p>
            <a:pPr marL="0" indent="0">
              <a:buNone/>
            </a:pPr>
            <a:r>
              <a:rPr lang="ar-SA" sz="2800" b="1" dirty="0" smtClean="0"/>
              <a:t>اواني تغذية=   </a:t>
            </a:r>
            <a:r>
              <a:rPr lang="en-US" sz="2800" b="1" dirty="0" smtClean="0"/>
              <a:t>32</a:t>
            </a:r>
            <a:r>
              <a:rPr lang="ar-SA" sz="2800" b="1" dirty="0" smtClean="0"/>
              <a:t> دينار</a:t>
            </a:r>
          </a:p>
          <a:p>
            <a:pPr marL="0" indent="0">
              <a:buNone/>
            </a:pPr>
            <a:r>
              <a:rPr lang="ar-SA" sz="2800" b="1" dirty="0" smtClean="0"/>
              <a:t>اواني شرب=   </a:t>
            </a:r>
            <a:r>
              <a:rPr lang="en-US" sz="2800" b="1" dirty="0" smtClean="0"/>
              <a:t>16</a:t>
            </a:r>
            <a:r>
              <a:rPr lang="ar-SA" sz="2800" b="1" dirty="0" smtClean="0"/>
              <a:t> دينار</a:t>
            </a:r>
          </a:p>
          <a:p>
            <a:pPr marL="0" indent="0">
              <a:buNone/>
            </a:pPr>
            <a:r>
              <a:rPr lang="ar-SA" sz="2800" b="1" dirty="0" smtClean="0"/>
              <a:t>سلك=            </a:t>
            </a:r>
            <a:r>
              <a:rPr lang="en-US" sz="2800" b="1" dirty="0" smtClean="0"/>
              <a:t>5</a:t>
            </a:r>
            <a:r>
              <a:rPr lang="ar-SA" sz="2800" b="1" dirty="0" smtClean="0"/>
              <a:t> دينار</a:t>
            </a:r>
          </a:p>
          <a:p>
            <a:pPr marL="0" indent="0">
              <a:buNone/>
            </a:pPr>
            <a:r>
              <a:rPr lang="ar-SA" sz="2800" b="1" dirty="0"/>
              <a:t> </a:t>
            </a:r>
            <a:r>
              <a:rPr lang="ar-SA" sz="2800" b="1" dirty="0" smtClean="0"/>
              <a:t>                 </a:t>
            </a:r>
            <a:r>
              <a:rPr lang="en-US" sz="2800" b="1" dirty="0" smtClean="0"/>
              <a:t>78</a:t>
            </a:r>
            <a:r>
              <a:rPr lang="ar-SA" sz="2800" b="1" dirty="0" smtClean="0"/>
              <a:t> دينار تقسم على سنتين =           </a:t>
            </a:r>
            <a:r>
              <a:rPr lang="ar-SA" sz="2800" b="1" dirty="0" smtClean="0">
                <a:solidFill>
                  <a:srgbClr val="BC04BC"/>
                </a:solidFill>
              </a:rPr>
              <a:t> </a:t>
            </a:r>
            <a:r>
              <a:rPr lang="en-US" sz="2800" b="1" dirty="0" smtClean="0">
                <a:solidFill>
                  <a:srgbClr val="BC04BC"/>
                </a:solidFill>
              </a:rPr>
              <a:t>39</a:t>
            </a:r>
            <a:r>
              <a:rPr lang="ar-SA" sz="2800" b="1" dirty="0" smtClean="0">
                <a:solidFill>
                  <a:srgbClr val="BC04BC"/>
                </a:solidFill>
              </a:rPr>
              <a:t> </a:t>
            </a:r>
            <a:r>
              <a:rPr lang="ar-SA" sz="2800" b="1" dirty="0" smtClean="0"/>
              <a:t>دينار</a:t>
            </a:r>
          </a:p>
          <a:p>
            <a:pPr marL="0" indent="0">
              <a:buNone/>
            </a:pPr>
            <a:endParaRPr lang="ar-SA" sz="2800" b="1" dirty="0" smtClean="0"/>
          </a:p>
          <a:p>
            <a:pPr marL="0" indent="0">
              <a:buNone/>
            </a:pPr>
            <a:r>
              <a:rPr lang="ar-SA" sz="3400" b="1" dirty="0" smtClean="0">
                <a:solidFill>
                  <a:srgbClr val="BC04BC"/>
                </a:solidFill>
              </a:rPr>
              <a:t>إجمالي قيم الاهلاك </a:t>
            </a:r>
            <a:r>
              <a:rPr lang="ar-SA" sz="3400" b="1" dirty="0" smtClean="0"/>
              <a:t>                              </a:t>
            </a:r>
            <a:r>
              <a:rPr lang="en-US" sz="3400" b="1" dirty="0" smtClean="0">
                <a:solidFill>
                  <a:srgbClr val="BC04BC"/>
                </a:solidFill>
              </a:rPr>
              <a:t>91</a:t>
            </a:r>
            <a:r>
              <a:rPr lang="ar-SA" sz="3400" b="1" dirty="0" smtClean="0">
                <a:solidFill>
                  <a:srgbClr val="BC04BC"/>
                </a:solidFill>
              </a:rPr>
              <a:t> </a:t>
            </a:r>
            <a:r>
              <a:rPr lang="ar-SA" sz="3400" b="1" dirty="0" smtClean="0"/>
              <a:t>دينار سنويا</a:t>
            </a:r>
          </a:p>
          <a:p>
            <a:pPr marL="0" indent="0">
              <a:buNone/>
            </a:pPr>
            <a:endParaRPr lang="ar-SA" sz="2800" dirty="0"/>
          </a:p>
        </p:txBody>
      </p:sp>
      <p:cxnSp>
        <p:nvCxnSpPr>
          <p:cNvPr id="5" name="Straight Connector 4"/>
          <p:cNvCxnSpPr/>
          <p:nvPr/>
        </p:nvCxnSpPr>
        <p:spPr>
          <a:xfrm flipH="1">
            <a:off x="3474720" y="5638800"/>
            <a:ext cx="11430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8" name="Straight Connector 7"/>
          <p:cNvCxnSpPr/>
          <p:nvPr/>
        </p:nvCxnSpPr>
        <p:spPr>
          <a:xfrm flipH="1">
            <a:off x="3467100" y="6278880"/>
            <a:ext cx="11430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9" name="Straight Connector 8"/>
          <p:cNvCxnSpPr/>
          <p:nvPr/>
        </p:nvCxnSpPr>
        <p:spPr>
          <a:xfrm flipH="1">
            <a:off x="3474720" y="6400800"/>
            <a:ext cx="11430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0" name="Straight Connector 9"/>
          <p:cNvCxnSpPr/>
          <p:nvPr/>
        </p:nvCxnSpPr>
        <p:spPr>
          <a:xfrm flipH="1">
            <a:off x="6408420" y="5257800"/>
            <a:ext cx="11430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1" name="Straight Connector 10"/>
          <p:cNvCxnSpPr/>
          <p:nvPr/>
        </p:nvCxnSpPr>
        <p:spPr>
          <a:xfrm flipH="1">
            <a:off x="6217920" y="2819400"/>
            <a:ext cx="1143000" cy="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881256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pPr marL="0" indent="0">
              <a:buNone/>
            </a:pPr>
            <a:r>
              <a:rPr lang="ar-SA" sz="2800" b="1" dirty="0" smtClean="0">
                <a:solidFill>
                  <a:srgbClr val="BC04BC"/>
                </a:solidFill>
              </a:rPr>
              <a:t>حساب التكاليف الثابتة:</a:t>
            </a:r>
          </a:p>
          <a:p>
            <a:pPr marL="0" indent="0">
              <a:buNone/>
            </a:pPr>
            <a:r>
              <a:rPr lang="ar-SA" sz="2800" dirty="0" smtClean="0"/>
              <a:t>قيمة الاهلاك                       </a:t>
            </a:r>
            <a:r>
              <a:rPr lang="en-US" sz="2800" dirty="0" smtClean="0"/>
              <a:t>91</a:t>
            </a:r>
            <a:r>
              <a:rPr lang="ar-SA" sz="2800" dirty="0" smtClean="0"/>
              <a:t> دينار</a:t>
            </a:r>
          </a:p>
          <a:p>
            <a:pPr marL="0" indent="0">
              <a:buNone/>
            </a:pPr>
            <a:r>
              <a:rPr lang="ar-SA" sz="2800" dirty="0" smtClean="0"/>
              <a:t>صفائح                              </a:t>
            </a:r>
            <a:r>
              <a:rPr lang="en-US" sz="2800" dirty="0" smtClean="0"/>
              <a:t>1</a:t>
            </a:r>
            <a:r>
              <a:rPr lang="ar-SA" sz="2800" dirty="0" smtClean="0"/>
              <a:t> دينار</a:t>
            </a:r>
          </a:p>
          <a:p>
            <a:pPr marL="0" indent="0">
              <a:buNone/>
            </a:pPr>
            <a:r>
              <a:rPr lang="ar-SA" sz="2800" dirty="0" smtClean="0"/>
              <a:t>مواد للتنظيف                       </a:t>
            </a:r>
            <a:r>
              <a:rPr lang="en-US" sz="2800" dirty="0" smtClean="0"/>
              <a:t>5</a:t>
            </a:r>
            <a:r>
              <a:rPr lang="ar-SA" sz="2800" dirty="0" smtClean="0"/>
              <a:t> دينار</a:t>
            </a:r>
          </a:p>
          <a:p>
            <a:pPr marL="0" indent="0">
              <a:buNone/>
            </a:pPr>
            <a:r>
              <a:rPr lang="ar-SA" sz="2800" dirty="0" smtClean="0"/>
              <a:t>ادوات مكتبية                       </a:t>
            </a:r>
            <a:r>
              <a:rPr lang="en-US" sz="2800" dirty="0" smtClean="0"/>
              <a:t>5</a:t>
            </a:r>
            <a:r>
              <a:rPr lang="ar-SA" sz="2800" dirty="0" smtClean="0"/>
              <a:t> دينار</a:t>
            </a:r>
          </a:p>
          <a:p>
            <a:pPr marL="0" indent="0">
              <a:buNone/>
            </a:pPr>
            <a:r>
              <a:rPr lang="ar-SA" sz="2800" dirty="0" smtClean="0"/>
              <a:t>تكاليف اقامة المشرف الفني       </a:t>
            </a:r>
            <a:r>
              <a:rPr lang="en-US" sz="2800" dirty="0" smtClean="0"/>
              <a:t>15</a:t>
            </a:r>
            <a:r>
              <a:rPr lang="ar-SA" sz="2800" dirty="0" smtClean="0"/>
              <a:t> دينار</a:t>
            </a:r>
          </a:p>
          <a:p>
            <a:pPr marL="0" indent="0">
              <a:buNone/>
            </a:pPr>
            <a:r>
              <a:rPr lang="ar-SA" sz="2800" dirty="0" smtClean="0"/>
              <a:t>اصلاحات وصيانة                 </a:t>
            </a:r>
            <a:r>
              <a:rPr lang="en-US" sz="2800" dirty="0" smtClean="0"/>
              <a:t>8</a:t>
            </a:r>
            <a:r>
              <a:rPr lang="ar-SA" sz="2800" dirty="0" smtClean="0"/>
              <a:t> دينار</a:t>
            </a:r>
          </a:p>
          <a:p>
            <a:pPr marL="0" indent="0">
              <a:buNone/>
            </a:pPr>
            <a:endParaRPr lang="ar-SA" sz="2800" dirty="0" smtClean="0"/>
          </a:p>
          <a:p>
            <a:pPr marL="0" indent="0">
              <a:buNone/>
            </a:pPr>
            <a:r>
              <a:rPr lang="ar-SA" b="1" dirty="0" smtClean="0">
                <a:solidFill>
                  <a:srgbClr val="BC04BC"/>
                </a:solidFill>
              </a:rPr>
              <a:t>الاجمالي                      </a:t>
            </a:r>
            <a:r>
              <a:rPr lang="en-US" b="1" dirty="0" smtClean="0">
                <a:solidFill>
                  <a:srgbClr val="BC04BC"/>
                </a:solidFill>
              </a:rPr>
              <a:t>125</a:t>
            </a:r>
            <a:r>
              <a:rPr lang="ar-SA" b="1" dirty="0" smtClean="0">
                <a:solidFill>
                  <a:srgbClr val="BC04BC"/>
                </a:solidFill>
              </a:rPr>
              <a:t> دينار</a:t>
            </a:r>
          </a:p>
          <a:p>
            <a:pPr marL="0" indent="0">
              <a:buNone/>
            </a:pPr>
            <a:endParaRPr lang="ar-SA" dirty="0"/>
          </a:p>
        </p:txBody>
      </p:sp>
      <p:cxnSp>
        <p:nvCxnSpPr>
          <p:cNvPr id="5" name="Straight Connector 4"/>
          <p:cNvCxnSpPr/>
          <p:nvPr/>
        </p:nvCxnSpPr>
        <p:spPr>
          <a:xfrm>
            <a:off x="3436620" y="4114800"/>
            <a:ext cx="22098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6" name="Straight Connector 5"/>
          <p:cNvCxnSpPr/>
          <p:nvPr/>
        </p:nvCxnSpPr>
        <p:spPr>
          <a:xfrm>
            <a:off x="3505200" y="5029200"/>
            <a:ext cx="2209800"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7" name="Straight Connector 6"/>
          <p:cNvCxnSpPr/>
          <p:nvPr/>
        </p:nvCxnSpPr>
        <p:spPr>
          <a:xfrm>
            <a:off x="3505200" y="5181600"/>
            <a:ext cx="2209800" cy="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520860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الخطوة الخامسة: حساب الايراد المتوقع</a:t>
            </a:r>
            <a:endParaRPr lang="ar-SA" b="1" dirty="0">
              <a:solidFill>
                <a:srgbClr val="BC04BC"/>
              </a:solidFill>
            </a:endParaRPr>
          </a:p>
        </p:txBody>
      </p:sp>
      <p:sp>
        <p:nvSpPr>
          <p:cNvPr id="3" name="Content Placeholder 2"/>
          <p:cNvSpPr>
            <a:spLocks noGrp="1"/>
          </p:cNvSpPr>
          <p:nvPr>
            <p:ph idx="1"/>
          </p:nvPr>
        </p:nvSpPr>
        <p:spPr>
          <a:xfrm>
            <a:off x="457200" y="1295400"/>
            <a:ext cx="8229600" cy="5105400"/>
          </a:xfrm>
        </p:spPr>
        <p:txBody>
          <a:bodyPr>
            <a:normAutofit fontScale="62500" lnSpcReduction="20000"/>
          </a:bodyPr>
          <a:lstStyle/>
          <a:p>
            <a:pPr marL="0" indent="0">
              <a:lnSpc>
                <a:spcPct val="160000"/>
              </a:lnSpc>
              <a:buNone/>
            </a:pPr>
            <a:r>
              <a:rPr lang="ar-SA" sz="3800" b="1" dirty="0" smtClean="0">
                <a:solidFill>
                  <a:srgbClr val="BC04BC"/>
                </a:solidFill>
              </a:rPr>
              <a:t>الربح (مع استبعاد تكلفة العمالة والفائدة)=</a:t>
            </a:r>
          </a:p>
          <a:p>
            <a:pPr marL="0" indent="0">
              <a:lnSpc>
                <a:spcPct val="160000"/>
              </a:lnSpc>
              <a:buNone/>
            </a:pPr>
            <a:r>
              <a:rPr lang="ar-SA" sz="3800" b="1" dirty="0"/>
              <a:t> </a:t>
            </a:r>
            <a:r>
              <a:rPr lang="ar-SA" sz="3800" b="1" dirty="0" smtClean="0"/>
              <a:t>                   </a:t>
            </a:r>
            <a:r>
              <a:rPr lang="en-US" sz="3800" b="1" dirty="0" smtClean="0"/>
              <a:t>380</a:t>
            </a:r>
            <a:r>
              <a:rPr lang="ar-SA" sz="3800" b="1" dirty="0" smtClean="0"/>
              <a:t> – </a:t>
            </a:r>
            <a:r>
              <a:rPr lang="en-US" sz="3800" b="1" dirty="0" smtClean="0"/>
              <a:t>125</a:t>
            </a:r>
            <a:r>
              <a:rPr lang="ar-SA" sz="3800" b="1" dirty="0" smtClean="0"/>
              <a:t> = </a:t>
            </a:r>
            <a:r>
              <a:rPr lang="en-US" sz="3800" b="1" dirty="0" smtClean="0">
                <a:solidFill>
                  <a:srgbClr val="BC04BC"/>
                </a:solidFill>
              </a:rPr>
              <a:t>255</a:t>
            </a:r>
            <a:r>
              <a:rPr lang="ar-SA" sz="3800" b="1" dirty="0" smtClean="0">
                <a:solidFill>
                  <a:srgbClr val="BC04BC"/>
                </a:solidFill>
              </a:rPr>
              <a:t> دينار</a:t>
            </a:r>
          </a:p>
          <a:p>
            <a:pPr marL="0" indent="0">
              <a:lnSpc>
                <a:spcPct val="160000"/>
              </a:lnSpc>
              <a:buNone/>
            </a:pPr>
            <a:r>
              <a:rPr lang="ar-SA" sz="3800" b="1" dirty="0" smtClean="0">
                <a:solidFill>
                  <a:srgbClr val="BC04BC"/>
                </a:solidFill>
              </a:rPr>
              <a:t>ملاحظة بشأن الفائدة:</a:t>
            </a:r>
          </a:p>
          <a:p>
            <a:pPr marL="0" indent="0" algn="just">
              <a:lnSpc>
                <a:spcPct val="160000"/>
              </a:lnSpc>
              <a:buNone/>
            </a:pPr>
            <a:r>
              <a:rPr lang="ar-SA" sz="3800" b="1" dirty="0" smtClean="0"/>
              <a:t>الاصول الثابتة كانت عبارة عن البناء </a:t>
            </a:r>
            <a:r>
              <a:rPr lang="en-US" sz="3800" b="1" dirty="0" smtClean="0"/>
              <a:t>160</a:t>
            </a:r>
            <a:r>
              <a:rPr lang="ar-SA" sz="3800" b="1" dirty="0" smtClean="0"/>
              <a:t> دينار، معدات أخرى </a:t>
            </a:r>
            <a:r>
              <a:rPr lang="en-US" sz="3800" b="1" dirty="0" smtClean="0"/>
              <a:t>78</a:t>
            </a:r>
            <a:r>
              <a:rPr lang="ar-SA" sz="3800" b="1" dirty="0" smtClean="0"/>
              <a:t> دينار، عربة اليد </a:t>
            </a:r>
            <a:r>
              <a:rPr lang="en-US" sz="3800" b="1" dirty="0" smtClean="0"/>
              <a:t>100</a:t>
            </a:r>
            <a:r>
              <a:rPr lang="ar-SA" sz="3800" b="1" dirty="0" smtClean="0"/>
              <a:t> دينار والاجمالي = </a:t>
            </a:r>
            <a:r>
              <a:rPr lang="en-US" sz="3800" b="1" dirty="0" smtClean="0"/>
              <a:t>338</a:t>
            </a:r>
            <a:r>
              <a:rPr lang="ar-SA" sz="3800" b="1" dirty="0" smtClean="0"/>
              <a:t> دينار.</a:t>
            </a:r>
          </a:p>
          <a:p>
            <a:pPr marL="0" indent="0" algn="just">
              <a:lnSpc>
                <a:spcPct val="160000"/>
              </a:lnSpc>
              <a:buNone/>
            </a:pPr>
            <a:r>
              <a:rPr lang="ar-SA" sz="3800" b="1" dirty="0" smtClean="0"/>
              <a:t>فإذا استطاع صاحب المشروع توفير مبلغ </a:t>
            </a:r>
            <a:r>
              <a:rPr lang="en-US" sz="3800" b="1" dirty="0" smtClean="0"/>
              <a:t>138</a:t>
            </a:r>
            <a:r>
              <a:rPr lang="ar-SA" sz="3800" b="1" dirty="0" smtClean="0"/>
              <a:t> لاستثمارها في المشروع، ثم اقترض </a:t>
            </a:r>
            <a:r>
              <a:rPr lang="en-US" sz="3800" b="1" dirty="0" smtClean="0"/>
              <a:t>200</a:t>
            </a:r>
            <a:r>
              <a:rPr lang="ar-SA" sz="3800" b="1" dirty="0" smtClean="0"/>
              <a:t> فائدة </a:t>
            </a:r>
            <a:r>
              <a:rPr lang="en-US" sz="3800" b="1" dirty="0" smtClean="0"/>
              <a:t>15%</a:t>
            </a:r>
            <a:r>
              <a:rPr lang="ar-SA" sz="3800" b="1" dirty="0" smtClean="0"/>
              <a:t> تكون الفائدة في العام </a:t>
            </a:r>
            <a:r>
              <a:rPr lang="en-US" sz="3800" b="1" dirty="0" smtClean="0"/>
              <a:t>30</a:t>
            </a:r>
            <a:r>
              <a:rPr lang="ar-SA" sz="3800" b="1" dirty="0" smtClean="0"/>
              <a:t> دينار وهذا سيقلل الربح إلى </a:t>
            </a:r>
            <a:r>
              <a:rPr lang="en-US" sz="3800" b="1" dirty="0" smtClean="0"/>
              <a:t>225</a:t>
            </a:r>
            <a:r>
              <a:rPr lang="ar-SA" sz="3800" b="1" dirty="0" smtClean="0"/>
              <a:t> دينار.</a:t>
            </a:r>
          </a:p>
          <a:p>
            <a:pPr marL="0" indent="0" algn="ctr">
              <a:lnSpc>
                <a:spcPct val="160000"/>
              </a:lnSpc>
              <a:buNone/>
            </a:pPr>
            <a:r>
              <a:rPr lang="en-US" sz="3800" b="1" dirty="0" smtClean="0">
                <a:solidFill>
                  <a:srgbClr val="BC04BC"/>
                </a:solidFill>
              </a:rPr>
              <a:t>255</a:t>
            </a:r>
            <a:r>
              <a:rPr lang="ar-SA" sz="3800" b="1" dirty="0" smtClean="0">
                <a:solidFill>
                  <a:srgbClr val="BC04BC"/>
                </a:solidFill>
              </a:rPr>
              <a:t> </a:t>
            </a:r>
            <a:r>
              <a:rPr lang="ar-SA" sz="3800" b="1" dirty="0">
                <a:solidFill>
                  <a:srgbClr val="BC04BC"/>
                </a:solidFill>
              </a:rPr>
              <a:t>–</a:t>
            </a:r>
            <a:r>
              <a:rPr lang="ar-SA" sz="3800" b="1" dirty="0" smtClean="0">
                <a:solidFill>
                  <a:srgbClr val="BC04BC"/>
                </a:solidFill>
              </a:rPr>
              <a:t> </a:t>
            </a:r>
            <a:r>
              <a:rPr lang="en-US" sz="3800" b="1" dirty="0" smtClean="0">
                <a:solidFill>
                  <a:srgbClr val="BC04BC"/>
                </a:solidFill>
              </a:rPr>
              <a:t> 30</a:t>
            </a:r>
            <a:r>
              <a:rPr lang="ar-SA" sz="3800" b="1" dirty="0" smtClean="0">
                <a:solidFill>
                  <a:srgbClr val="BC04BC"/>
                </a:solidFill>
              </a:rPr>
              <a:t> = </a:t>
            </a:r>
            <a:r>
              <a:rPr lang="en-US" sz="3800" b="1" dirty="0" smtClean="0">
                <a:solidFill>
                  <a:srgbClr val="BC04BC"/>
                </a:solidFill>
              </a:rPr>
              <a:t>225</a:t>
            </a:r>
            <a:r>
              <a:rPr lang="ar-SA" sz="3800" b="1" dirty="0" smtClean="0">
                <a:solidFill>
                  <a:srgbClr val="BC04BC"/>
                </a:solidFill>
              </a:rPr>
              <a:t> دينار</a:t>
            </a:r>
          </a:p>
          <a:p>
            <a:pPr marL="0" indent="0">
              <a:buNone/>
            </a:pPr>
            <a:endParaRPr lang="ar-SA" dirty="0"/>
          </a:p>
        </p:txBody>
      </p:sp>
    </p:spTree>
    <p:extLst>
      <p:ext uri="{BB962C8B-B14F-4D97-AF65-F5344CB8AC3E}">
        <p14:creationId xmlns:p14="http://schemas.microsoft.com/office/powerpoint/2010/main" val="759419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lnRef>
          <a:fillRef idx="1">
            <a:schemeClr val="lt1"/>
          </a:fillRef>
          <a:effectRef idx="0">
            <a:schemeClr val="accent4"/>
          </a:effectRef>
          <a:fontRef idx="minor">
            <a:schemeClr val="dk1"/>
          </a:fontRef>
        </p:style>
        <p:txBody>
          <a:bodyPr/>
          <a:lstStyle/>
          <a:p>
            <a:r>
              <a:rPr lang="ar-SA" b="1" dirty="0" smtClean="0">
                <a:solidFill>
                  <a:srgbClr val="7030A0"/>
                </a:solidFill>
              </a:rPr>
              <a:t>طرق تقييم المشروعات</a:t>
            </a:r>
            <a:endParaRPr lang="ar-SA" b="1" dirty="0">
              <a:solidFill>
                <a:srgbClr val="7030A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480809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2782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ar-SA" sz="4000" b="1" dirty="0" smtClean="0">
                <a:solidFill>
                  <a:srgbClr val="00B050"/>
                </a:solidFill>
              </a:rPr>
              <a:t>طريقة القيمة المضافة (الرفاه الاجتماعي)</a:t>
            </a:r>
            <a:br>
              <a:rPr lang="ar-SA" sz="4000" b="1" dirty="0" smtClean="0">
                <a:solidFill>
                  <a:srgbClr val="00B050"/>
                </a:solidFill>
              </a:rPr>
            </a:br>
            <a:r>
              <a:rPr lang="ar-SA" b="1" dirty="0" smtClean="0">
                <a:solidFill>
                  <a:srgbClr val="00B050"/>
                </a:solidFill>
              </a:rPr>
              <a:t> </a:t>
            </a:r>
            <a:r>
              <a:rPr lang="en-US" b="1" dirty="0" smtClean="0">
                <a:solidFill>
                  <a:srgbClr val="00B050"/>
                </a:solidFill>
              </a:rPr>
              <a:t>Value Added</a:t>
            </a:r>
            <a:endParaRPr lang="ar-SA" b="1" dirty="0">
              <a:solidFill>
                <a:srgbClr val="00B050"/>
              </a:solidFill>
            </a:endParaRPr>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pPr marL="0" indent="0">
              <a:lnSpc>
                <a:spcPct val="150000"/>
              </a:lnSpc>
              <a:buNone/>
            </a:pPr>
            <a:r>
              <a:rPr lang="ar-SA" sz="2800" b="1" dirty="0" smtClean="0"/>
              <a:t>هي القيمة التي يساهم بها مشروع معين في زيادة الرفاه الاجتماعي.</a:t>
            </a:r>
          </a:p>
          <a:p>
            <a:pPr marL="0" indent="0">
              <a:lnSpc>
                <a:spcPct val="150000"/>
              </a:lnSpc>
              <a:buNone/>
            </a:pPr>
            <a:r>
              <a:rPr lang="ar-SA" sz="3300" b="1" dirty="0" smtClean="0">
                <a:solidFill>
                  <a:srgbClr val="00B050"/>
                </a:solidFill>
              </a:rPr>
              <a:t>فوائدها:</a:t>
            </a:r>
          </a:p>
          <a:p>
            <a:pPr>
              <a:lnSpc>
                <a:spcPct val="150000"/>
              </a:lnSpc>
              <a:buClr>
                <a:srgbClr val="00B050"/>
              </a:buClr>
              <a:buFont typeface="Wingdings" pitchFamily="2" charset="2"/>
              <a:buChar char="q"/>
            </a:pPr>
            <a:r>
              <a:rPr lang="ar-SA" sz="2800" b="1" dirty="0"/>
              <a:t> </a:t>
            </a:r>
            <a:r>
              <a:rPr lang="ar-SA" sz="2800" b="1" dirty="0" smtClean="0"/>
              <a:t>استخدام المشروع الجديد للعمال والفنيين والاداريين مقابل الاجور والرواتب.</a:t>
            </a:r>
          </a:p>
          <a:p>
            <a:pPr>
              <a:lnSpc>
                <a:spcPct val="150000"/>
              </a:lnSpc>
              <a:buClr>
                <a:srgbClr val="00B050"/>
              </a:buClr>
              <a:buFont typeface="Wingdings" pitchFamily="2" charset="2"/>
              <a:buChar char="q"/>
            </a:pPr>
            <a:r>
              <a:rPr lang="ar-SA" sz="2800" b="1" dirty="0"/>
              <a:t> </a:t>
            </a:r>
            <a:r>
              <a:rPr lang="ar-SA" sz="2800" b="1" dirty="0" smtClean="0"/>
              <a:t>حل بعض المشاكل الاقتصادية مثل البطالة.</a:t>
            </a:r>
          </a:p>
          <a:p>
            <a:pPr>
              <a:lnSpc>
                <a:spcPct val="150000"/>
              </a:lnSpc>
              <a:buClr>
                <a:srgbClr val="00B050"/>
              </a:buClr>
              <a:buFont typeface="Wingdings" pitchFamily="2" charset="2"/>
              <a:buChar char="q"/>
            </a:pPr>
            <a:r>
              <a:rPr lang="ar-SA" sz="2800" b="1" dirty="0"/>
              <a:t> </a:t>
            </a:r>
            <a:r>
              <a:rPr lang="ar-SA" sz="2800" b="1" dirty="0" smtClean="0"/>
              <a:t>زيادة الطلب على السلع والخدمات.</a:t>
            </a:r>
          </a:p>
          <a:p>
            <a:pPr>
              <a:lnSpc>
                <a:spcPct val="150000"/>
              </a:lnSpc>
              <a:buClr>
                <a:srgbClr val="00B050"/>
              </a:buClr>
              <a:buFont typeface="Wingdings" pitchFamily="2" charset="2"/>
              <a:buChar char="q"/>
            </a:pPr>
            <a:r>
              <a:rPr lang="ar-SA" sz="2800" b="1" dirty="0"/>
              <a:t> </a:t>
            </a:r>
            <a:r>
              <a:rPr lang="ar-SA" sz="2800" b="1" dirty="0" smtClean="0"/>
              <a:t>خلق دخل اضافي لفئة اخرى من المواطنين.</a:t>
            </a:r>
          </a:p>
          <a:p>
            <a:pPr>
              <a:lnSpc>
                <a:spcPct val="150000"/>
              </a:lnSpc>
              <a:buClr>
                <a:srgbClr val="00B050"/>
              </a:buClr>
              <a:buFont typeface="Wingdings" pitchFamily="2" charset="2"/>
              <a:buChar char="q"/>
            </a:pPr>
            <a:r>
              <a:rPr lang="ar-SA" sz="2800" b="1" dirty="0"/>
              <a:t> </a:t>
            </a:r>
            <a:r>
              <a:rPr lang="ar-SA" sz="2800" b="1" dirty="0" smtClean="0"/>
              <a:t>دفع الضرائب سيزيد من ايرادات الدولة.</a:t>
            </a:r>
            <a:endParaRPr lang="ar-SA" sz="2800" b="1" dirty="0"/>
          </a:p>
        </p:txBody>
      </p:sp>
    </p:spTree>
    <p:extLst>
      <p:ext uri="{BB962C8B-B14F-4D97-AF65-F5344CB8AC3E}">
        <p14:creationId xmlns:p14="http://schemas.microsoft.com/office/powerpoint/2010/main" val="894784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طريقة مدة الاسترداد </a:t>
            </a:r>
            <a:r>
              <a:rPr lang="en-US" b="1" dirty="0" smtClean="0">
                <a:solidFill>
                  <a:srgbClr val="C00000"/>
                </a:solidFill>
              </a:rPr>
              <a:t>Payback Period</a:t>
            </a:r>
            <a:endParaRPr lang="ar-SA" b="1" dirty="0">
              <a:solidFill>
                <a:srgbClr val="C00000"/>
              </a:solidFill>
            </a:endParaRPr>
          </a:p>
        </p:txBody>
      </p:sp>
      <p:sp>
        <p:nvSpPr>
          <p:cNvPr id="3" name="Content Placeholder 2"/>
          <p:cNvSpPr>
            <a:spLocks noGrp="1"/>
          </p:cNvSpPr>
          <p:nvPr>
            <p:ph idx="1"/>
          </p:nvPr>
        </p:nvSpPr>
        <p:spPr/>
        <p:txBody>
          <a:bodyPr>
            <a:normAutofit fontScale="70000" lnSpcReduction="20000"/>
          </a:bodyPr>
          <a:lstStyle/>
          <a:p>
            <a:pPr marL="0" indent="0">
              <a:lnSpc>
                <a:spcPct val="120000"/>
              </a:lnSpc>
              <a:buNone/>
            </a:pPr>
            <a:r>
              <a:rPr lang="ar-SA" b="1" dirty="0" smtClean="0"/>
              <a:t>هي عدد السنوات اللازمة لاسترداد قيمة الاستثمار الاصلية في أي مشروع.</a:t>
            </a:r>
          </a:p>
          <a:p>
            <a:pPr marL="0" indent="0">
              <a:lnSpc>
                <a:spcPct val="120000"/>
              </a:lnSpc>
              <a:buNone/>
            </a:pPr>
            <a:r>
              <a:rPr lang="ar-SA" b="1" dirty="0" smtClean="0">
                <a:solidFill>
                  <a:srgbClr val="C00000"/>
                </a:solidFill>
              </a:rPr>
              <a:t>تمتاز بــــ: </a:t>
            </a:r>
            <a:r>
              <a:rPr lang="ar-SA" b="1" dirty="0" smtClean="0"/>
              <a:t>سهولة حسابها، وفهمها، ولا تحتاج لوقت طويل في كل العمليات الحسابية.</a:t>
            </a:r>
          </a:p>
          <a:p>
            <a:pPr marL="0" indent="0">
              <a:lnSpc>
                <a:spcPct val="120000"/>
              </a:lnSpc>
              <a:buNone/>
            </a:pPr>
            <a:r>
              <a:rPr lang="ar-SA" b="1" dirty="0" smtClean="0">
                <a:solidFill>
                  <a:srgbClr val="C00000"/>
                </a:solidFill>
              </a:rPr>
              <a:t>يعاب عليها: </a:t>
            </a:r>
            <a:r>
              <a:rPr lang="ar-SA" b="1" dirty="0" smtClean="0"/>
              <a:t>تجاهلها للقيمة الزمنية للنقود.</a:t>
            </a:r>
          </a:p>
          <a:p>
            <a:pPr marL="0" indent="0">
              <a:lnSpc>
                <a:spcPct val="120000"/>
              </a:lnSpc>
              <a:buNone/>
            </a:pPr>
            <a:r>
              <a:rPr lang="ar-SA" b="1" dirty="0" smtClean="0">
                <a:solidFill>
                  <a:srgbClr val="C00000"/>
                </a:solidFill>
              </a:rPr>
              <a:t>طرق حسابها:</a:t>
            </a:r>
          </a:p>
          <a:p>
            <a:pPr>
              <a:lnSpc>
                <a:spcPct val="120000"/>
              </a:lnSpc>
              <a:buClr>
                <a:srgbClr val="C00000"/>
              </a:buClr>
              <a:buFont typeface="Calibri" pitchFamily="34" charset="0"/>
              <a:buChar char="҉"/>
            </a:pPr>
            <a:r>
              <a:rPr lang="ar-SA" b="1" dirty="0"/>
              <a:t> </a:t>
            </a:r>
            <a:r>
              <a:rPr lang="ar-SA" b="1" dirty="0" smtClean="0">
                <a:solidFill>
                  <a:srgbClr val="C00000"/>
                </a:solidFill>
              </a:rPr>
              <a:t>المشروعات التي تدر دخلا ثابتاً: </a:t>
            </a:r>
          </a:p>
          <a:p>
            <a:pPr marL="0" indent="0">
              <a:lnSpc>
                <a:spcPct val="120000"/>
              </a:lnSpc>
              <a:buClr>
                <a:srgbClr val="C00000"/>
              </a:buClr>
              <a:buNone/>
            </a:pPr>
            <a:r>
              <a:rPr lang="ar-SA" b="1" dirty="0" smtClean="0">
                <a:solidFill>
                  <a:srgbClr val="C00000"/>
                </a:solidFill>
              </a:rPr>
              <a:t>مثال: </a:t>
            </a:r>
            <a:r>
              <a:rPr lang="ar-SA" b="1" dirty="0" smtClean="0"/>
              <a:t>يتطلب أحد مشروعات انفاق مبلغ </a:t>
            </a:r>
            <a:r>
              <a:rPr lang="en-US" b="1" dirty="0" smtClean="0"/>
              <a:t>400,000</a:t>
            </a:r>
            <a:r>
              <a:rPr lang="ar-SA" b="1" dirty="0" smtClean="0"/>
              <a:t> دينار من المتوقع أن يدر سنوياً </a:t>
            </a:r>
            <a:r>
              <a:rPr lang="en-US" b="1" dirty="0" smtClean="0"/>
              <a:t>100,000</a:t>
            </a:r>
            <a:r>
              <a:rPr lang="ar-SA" b="1" dirty="0"/>
              <a:t> </a:t>
            </a:r>
            <a:r>
              <a:rPr lang="ar-SA" b="1" dirty="0" smtClean="0"/>
              <a:t>دينار فما هي مدة استرداد الاستثمار.</a:t>
            </a:r>
          </a:p>
          <a:p>
            <a:pPr marL="0" indent="0">
              <a:lnSpc>
                <a:spcPct val="120000"/>
              </a:lnSpc>
              <a:buClr>
                <a:srgbClr val="C00000"/>
              </a:buClr>
              <a:buNone/>
            </a:pPr>
            <a:r>
              <a:rPr lang="ar-SA" b="1" dirty="0" smtClean="0"/>
              <a:t>       مدة الاسترداد =     قيمة الاستثمار الاصلية     = </a:t>
            </a:r>
            <a:r>
              <a:rPr lang="en-US" b="1" dirty="0" smtClean="0"/>
              <a:t>400000  </a:t>
            </a:r>
            <a:r>
              <a:rPr lang="ar-SA" b="1" dirty="0" smtClean="0"/>
              <a:t>   = </a:t>
            </a:r>
            <a:r>
              <a:rPr lang="en-US" b="1" dirty="0" smtClean="0">
                <a:solidFill>
                  <a:srgbClr val="C00000"/>
                </a:solidFill>
              </a:rPr>
              <a:t>4    </a:t>
            </a:r>
            <a:r>
              <a:rPr lang="ar-SA" b="1" dirty="0" smtClean="0">
                <a:solidFill>
                  <a:srgbClr val="C00000"/>
                </a:solidFill>
              </a:rPr>
              <a:t> سنوات</a:t>
            </a:r>
          </a:p>
          <a:p>
            <a:pPr marL="0" indent="0">
              <a:lnSpc>
                <a:spcPct val="120000"/>
              </a:lnSpc>
              <a:buClr>
                <a:srgbClr val="C00000"/>
              </a:buClr>
              <a:buNone/>
            </a:pPr>
            <a:r>
              <a:rPr lang="ar-SA" b="1" dirty="0"/>
              <a:t> </a:t>
            </a:r>
            <a:r>
              <a:rPr lang="ar-SA" b="1" dirty="0" smtClean="0"/>
              <a:t>                                الايرادات السنوية              </a:t>
            </a:r>
            <a:r>
              <a:rPr lang="en-US" b="1" dirty="0" smtClean="0"/>
              <a:t>100000</a:t>
            </a:r>
            <a:endParaRPr lang="ar-SA" b="1" dirty="0" smtClean="0"/>
          </a:p>
          <a:p>
            <a:pPr>
              <a:lnSpc>
                <a:spcPct val="120000"/>
              </a:lnSpc>
              <a:buClr>
                <a:srgbClr val="C00000"/>
              </a:buClr>
              <a:buFont typeface="Calibri" pitchFamily="34" charset="0"/>
              <a:buChar char="҉"/>
            </a:pPr>
            <a:r>
              <a:rPr lang="ar-SA" b="1" dirty="0"/>
              <a:t> </a:t>
            </a:r>
            <a:r>
              <a:rPr lang="ar-SA" b="1" dirty="0" smtClean="0">
                <a:solidFill>
                  <a:srgbClr val="C00000"/>
                </a:solidFill>
              </a:rPr>
              <a:t>المشروعات ذات الدخل السنوي المتغير:</a:t>
            </a:r>
          </a:p>
          <a:p>
            <a:pPr marL="0" indent="0">
              <a:lnSpc>
                <a:spcPct val="120000"/>
              </a:lnSpc>
              <a:buClr>
                <a:srgbClr val="C00000"/>
              </a:buClr>
              <a:buNone/>
            </a:pPr>
            <a:r>
              <a:rPr lang="ar-SA" b="1" dirty="0" smtClean="0"/>
              <a:t>جمع الدخل في كل عام حتى يتساوى مع القيمة الاصلية للاستثمار.</a:t>
            </a:r>
            <a:endParaRPr lang="ar-SA" b="1" dirty="0"/>
          </a:p>
        </p:txBody>
      </p:sp>
      <p:cxnSp>
        <p:nvCxnSpPr>
          <p:cNvPr id="5" name="Straight Connector 4"/>
          <p:cNvCxnSpPr/>
          <p:nvPr/>
        </p:nvCxnSpPr>
        <p:spPr>
          <a:xfrm flipH="1">
            <a:off x="4038600" y="4754880"/>
            <a:ext cx="23622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p:cNvCxnSpPr/>
          <p:nvPr/>
        </p:nvCxnSpPr>
        <p:spPr>
          <a:xfrm flipH="1">
            <a:off x="2438400" y="4770120"/>
            <a:ext cx="1181100"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5296040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خطوات التحليل المالي</a:t>
            </a:r>
            <a:endParaRPr lang="ar-SA" b="1" dirty="0">
              <a:solidFill>
                <a:srgbClr val="00B050"/>
              </a:solidFill>
            </a:endParaRPr>
          </a:p>
        </p:txBody>
      </p:sp>
      <p:sp>
        <p:nvSpPr>
          <p:cNvPr id="3" name="Content Placeholder 2"/>
          <p:cNvSpPr>
            <a:spLocks noGrp="1"/>
          </p:cNvSpPr>
          <p:nvPr>
            <p:ph sz="quarter" idx="13"/>
          </p:nvPr>
        </p:nvSpPr>
        <p:spPr>
          <a:xfrm>
            <a:off x="685800" y="1524000"/>
            <a:ext cx="7848600" cy="4724401"/>
          </a:xfrm>
        </p:spPr>
        <p:txBody>
          <a:bodyPr>
            <a:noAutofit/>
          </a:bodyPr>
          <a:lstStyle/>
          <a:p>
            <a:pPr marL="514350" lvl="0" indent="-514350" algn="r" rtl="1">
              <a:lnSpc>
                <a:spcPct val="200000"/>
              </a:lnSpc>
              <a:spcBef>
                <a:spcPts val="0"/>
              </a:spcBef>
              <a:buClrTx/>
              <a:buAutoNum type="arabicPeriod"/>
            </a:pPr>
            <a:r>
              <a:rPr lang="ar-SA" sz="2400" b="1" dirty="0" smtClean="0"/>
              <a:t>اعداد خطة المصاريف العمومية والإدارية.</a:t>
            </a:r>
          </a:p>
          <a:p>
            <a:pPr marL="514350" lvl="0" indent="-514350" algn="r" rtl="1">
              <a:lnSpc>
                <a:spcPct val="200000"/>
              </a:lnSpc>
              <a:spcBef>
                <a:spcPts val="0"/>
              </a:spcBef>
              <a:buClrTx/>
              <a:buAutoNum type="arabicPeriod"/>
            </a:pPr>
            <a:r>
              <a:rPr lang="ar-SA" sz="2400" b="1" dirty="0" smtClean="0"/>
              <a:t>تقدير التكلفة الإجمالية للمشروع.</a:t>
            </a:r>
          </a:p>
          <a:p>
            <a:pPr marL="514350" lvl="0" indent="-514350" algn="r" rtl="1">
              <a:lnSpc>
                <a:spcPct val="200000"/>
              </a:lnSpc>
              <a:spcBef>
                <a:spcPts val="0"/>
              </a:spcBef>
              <a:buClrTx/>
              <a:buAutoNum type="arabicPeriod"/>
            </a:pPr>
            <a:r>
              <a:rPr lang="ar-SA" sz="2400" b="1" dirty="0" smtClean="0"/>
              <a:t>تقدير الاحتياجات المالية.</a:t>
            </a:r>
          </a:p>
          <a:p>
            <a:pPr marL="514350" lvl="0" indent="-514350" algn="r" rtl="1">
              <a:lnSpc>
                <a:spcPct val="200000"/>
              </a:lnSpc>
              <a:spcBef>
                <a:spcPts val="0"/>
              </a:spcBef>
              <a:buClrTx/>
              <a:buAutoNum type="arabicPeriod"/>
            </a:pPr>
            <a:r>
              <a:rPr lang="ar-SA" sz="2400" b="1" dirty="0" smtClean="0"/>
              <a:t>إعداد قائمة الأرباح والخسائر المقدرة.</a:t>
            </a:r>
          </a:p>
          <a:p>
            <a:pPr marL="514350" lvl="0" indent="-514350" algn="r" rtl="1">
              <a:lnSpc>
                <a:spcPct val="200000"/>
              </a:lnSpc>
              <a:spcBef>
                <a:spcPts val="0"/>
              </a:spcBef>
              <a:buClrTx/>
              <a:buAutoNum type="arabicPeriod"/>
            </a:pPr>
            <a:r>
              <a:rPr lang="ar-SA" sz="2400" b="1" dirty="0" smtClean="0"/>
              <a:t>إعداد التنبؤات بالتدفق النقدي.</a:t>
            </a:r>
          </a:p>
          <a:p>
            <a:pPr marL="514350" lvl="0" indent="-514350" algn="r" rtl="1">
              <a:lnSpc>
                <a:spcPct val="200000"/>
              </a:lnSpc>
              <a:spcBef>
                <a:spcPts val="0"/>
              </a:spcBef>
              <a:buClrTx/>
              <a:buAutoNum type="arabicPeriod"/>
            </a:pPr>
            <a:r>
              <a:rPr lang="ar-SA" sz="2400" b="1" dirty="0" smtClean="0"/>
              <a:t>إعداد الميزانية العمومية المقدرة.</a:t>
            </a:r>
            <a:endParaRPr lang="ar-MA" sz="2400" b="1" dirty="0" smtClean="0"/>
          </a:p>
        </p:txBody>
      </p:sp>
    </p:spTree>
    <p:extLst>
      <p:ext uri="{BB962C8B-B14F-4D97-AF65-F5344CB8AC3E}">
        <p14:creationId xmlns:p14="http://schemas.microsoft.com/office/powerpoint/2010/main" val="3078230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4"/>
          </a:lnRef>
          <a:fillRef idx="1">
            <a:schemeClr val="lt1"/>
          </a:fillRef>
          <a:effectRef idx="0">
            <a:schemeClr val="accent4"/>
          </a:effectRef>
          <a:fontRef idx="minor">
            <a:schemeClr val="dk1"/>
          </a:fontRef>
        </p:style>
        <p:txBody>
          <a:bodyPr>
            <a:normAutofit/>
          </a:bodyPr>
          <a:lstStyle/>
          <a:p>
            <a:r>
              <a:rPr lang="ar-SA" sz="3600" b="1" dirty="0" smtClean="0">
                <a:solidFill>
                  <a:srgbClr val="7030A0"/>
                </a:solidFill>
              </a:rPr>
              <a:t>طريقة صافي القيمة الحالية </a:t>
            </a:r>
            <a:r>
              <a:rPr lang="en-US" sz="3600" b="1" dirty="0" smtClean="0">
                <a:solidFill>
                  <a:srgbClr val="7030A0"/>
                </a:solidFill>
              </a:rPr>
              <a:t>Net Present Value</a:t>
            </a:r>
            <a:endParaRPr lang="ar-SA" sz="3600" b="1" dirty="0">
              <a:solidFill>
                <a:srgbClr val="7030A0"/>
              </a:solidFill>
            </a:endParaRPr>
          </a:p>
        </p:txBody>
      </p:sp>
      <p:sp>
        <p:nvSpPr>
          <p:cNvPr id="3" name="Content Placeholder 2"/>
          <p:cNvSpPr>
            <a:spLocks noGrp="1"/>
          </p:cNvSpPr>
          <p:nvPr>
            <p:ph idx="1"/>
          </p:nvPr>
        </p:nvSpPr>
        <p:spPr>
          <a:xfrm>
            <a:off x="457200" y="1447800"/>
            <a:ext cx="8229600" cy="5029200"/>
          </a:xfrm>
        </p:spPr>
        <p:txBody>
          <a:bodyPr>
            <a:normAutofit fontScale="92500" lnSpcReduction="10000"/>
          </a:bodyPr>
          <a:lstStyle/>
          <a:p>
            <a:pPr marL="0" indent="0">
              <a:buNone/>
            </a:pPr>
            <a:r>
              <a:rPr lang="ar-SA" sz="3500" b="1" dirty="0" smtClean="0">
                <a:solidFill>
                  <a:srgbClr val="7030A0"/>
                </a:solidFill>
              </a:rPr>
              <a:t>التدفقات النقدية:</a:t>
            </a:r>
          </a:p>
          <a:p>
            <a:pPr marL="0" indent="0" algn="just">
              <a:buNone/>
            </a:pPr>
            <a:r>
              <a:rPr lang="ar-SA" b="1" dirty="0" smtClean="0"/>
              <a:t> هي عبارة سلسلة من المقبوضات أو المدفوعات التي يدرها المشروع أو ندفعها في سبيل الحصول على الايرادات، فاذا كانت التدفقات النقدية على شكل ايرادات تسمي </a:t>
            </a:r>
            <a:r>
              <a:rPr lang="ar-SA" b="1" dirty="0" smtClean="0">
                <a:solidFill>
                  <a:srgbClr val="7030A0"/>
                </a:solidFill>
              </a:rPr>
              <a:t>تدفقات نقدية واردة</a:t>
            </a:r>
            <a:r>
              <a:rPr lang="ar-SA" b="1" dirty="0" smtClean="0"/>
              <a:t>، وان كانت مدفوعات تسمي </a:t>
            </a:r>
            <a:r>
              <a:rPr lang="ar-SA" b="1" dirty="0" smtClean="0">
                <a:solidFill>
                  <a:srgbClr val="7030A0"/>
                </a:solidFill>
              </a:rPr>
              <a:t>تدفقات نقدية صادرة</a:t>
            </a:r>
            <a:r>
              <a:rPr lang="ar-SA" b="1" dirty="0" smtClean="0"/>
              <a:t>.</a:t>
            </a:r>
          </a:p>
          <a:p>
            <a:pPr marL="0" indent="0">
              <a:buNone/>
            </a:pPr>
            <a:r>
              <a:rPr lang="ar-SA" sz="3500" b="1" dirty="0" smtClean="0">
                <a:solidFill>
                  <a:srgbClr val="7030A0"/>
                </a:solidFill>
              </a:rPr>
              <a:t>معدل الخصم: </a:t>
            </a:r>
          </a:p>
          <a:p>
            <a:pPr marL="0" indent="0" algn="just">
              <a:buNone/>
            </a:pPr>
            <a:r>
              <a:rPr lang="ar-SA" b="1" dirty="0" smtClean="0"/>
              <a:t>يجب أن يكون مساوي لسعر الفائدة الفعلي علي القروض طويلة الأجل أو مساوي لكلفة أموال المشروع.</a:t>
            </a:r>
          </a:p>
          <a:p>
            <a:pPr marL="0" indent="0">
              <a:buNone/>
            </a:pPr>
            <a:r>
              <a:rPr lang="ar-SA" sz="3500" b="1" dirty="0" smtClean="0">
                <a:solidFill>
                  <a:srgbClr val="7030A0"/>
                </a:solidFill>
              </a:rPr>
              <a:t>فترة الخصم:</a:t>
            </a:r>
          </a:p>
          <a:p>
            <a:pPr marL="0" indent="0">
              <a:buNone/>
            </a:pPr>
            <a:r>
              <a:rPr lang="ar-SA" b="1" dirty="0" smtClean="0"/>
              <a:t>تكون مساوية للعمر الانتاجي المتوقع للمشروع.</a:t>
            </a:r>
            <a:endParaRPr lang="ar-SA" b="1" dirty="0"/>
          </a:p>
        </p:txBody>
      </p:sp>
    </p:spTree>
    <p:extLst>
      <p:ext uri="{BB962C8B-B14F-4D97-AF65-F5344CB8AC3E}">
        <p14:creationId xmlns:p14="http://schemas.microsoft.com/office/powerpoint/2010/main" val="3718606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381000"/>
            <a:ext cx="8305800" cy="6095999"/>
          </a:xfrm>
          <a:prstGeom prst="rect">
            <a:avLst/>
          </a:prstGeom>
        </p:spPr>
      </p:pic>
    </p:spTree>
    <p:extLst>
      <p:ext uri="{BB962C8B-B14F-4D97-AF65-F5344CB8AC3E}">
        <p14:creationId xmlns:p14="http://schemas.microsoft.com/office/powerpoint/2010/main" val="4256361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خطوات التحليل المالي</a:t>
            </a:r>
            <a:endParaRPr lang="ar-SA" b="1" dirty="0">
              <a:solidFill>
                <a:srgbClr val="00B050"/>
              </a:solidFill>
            </a:endParaRPr>
          </a:p>
        </p:txBody>
      </p:sp>
      <p:sp>
        <p:nvSpPr>
          <p:cNvPr id="3" name="Content Placeholder 2"/>
          <p:cNvSpPr>
            <a:spLocks noGrp="1"/>
          </p:cNvSpPr>
          <p:nvPr>
            <p:ph sz="quarter" idx="13"/>
          </p:nvPr>
        </p:nvSpPr>
        <p:spPr>
          <a:xfrm>
            <a:off x="685800" y="1524000"/>
            <a:ext cx="7848600" cy="4724401"/>
          </a:xfrm>
        </p:spPr>
        <p:txBody>
          <a:bodyPr>
            <a:normAutofit fontScale="92500" lnSpcReduction="10000"/>
          </a:bodyPr>
          <a:lstStyle/>
          <a:p>
            <a:pPr marL="0" lvl="0" indent="0" algn="r" rtl="1">
              <a:lnSpc>
                <a:spcPct val="200000"/>
              </a:lnSpc>
              <a:spcBef>
                <a:spcPts val="0"/>
              </a:spcBef>
              <a:buClrTx/>
              <a:buNone/>
            </a:pPr>
            <a:r>
              <a:rPr lang="ar-SA" sz="2800" b="1" dirty="0" smtClean="0"/>
              <a:t>7. تقييم جدوى المشروع.</a:t>
            </a:r>
          </a:p>
          <a:p>
            <a:pPr marL="0" lvl="0" indent="0" algn="r" rtl="1">
              <a:lnSpc>
                <a:spcPct val="200000"/>
              </a:lnSpc>
              <a:spcBef>
                <a:spcPts val="0"/>
              </a:spcBef>
              <a:buClrTx/>
              <a:buNone/>
            </a:pPr>
            <a:r>
              <a:rPr lang="ar-SA" sz="2800" b="1" dirty="0" smtClean="0"/>
              <a:t>8. تقييم ما إذا كان المشروع يلي متطلبات معايير قرار الاستثمار.</a:t>
            </a:r>
          </a:p>
          <a:p>
            <a:pPr marL="0" lvl="0" indent="0" algn="r" rtl="1">
              <a:lnSpc>
                <a:spcPct val="200000"/>
              </a:lnSpc>
              <a:spcBef>
                <a:spcPts val="0"/>
              </a:spcBef>
              <a:buClrTx/>
              <a:buNone/>
            </a:pPr>
            <a:r>
              <a:rPr lang="ar-SA" sz="2800" b="1" dirty="0" smtClean="0"/>
              <a:t>9. تحليل التنبؤات الخاصة بظروف التشغيل.</a:t>
            </a:r>
          </a:p>
          <a:p>
            <a:pPr marL="0" lvl="0" indent="0" algn="r" rtl="1">
              <a:lnSpc>
                <a:spcPct val="200000"/>
              </a:lnSpc>
              <a:spcBef>
                <a:spcPts val="0"/>
              </a:spcBef>
              <a:buClrTx/>
              <a:buNone/>
            </a:pPr>
            <a:r>
              <a:rPr lang="ar-SA" sz="2800" b="1" dirty="0" smtClean="0"/>
              <a:t>10. هل هنالك ضرورة لتحليل الحساسية؟</a:t>
            </a:r>
          </a:p>
          <a:p>
            <a:pPr marL="0" lvl="0" indent="0" algn="r" rtl="1">
              <a:lnSpc>
                <a:spcPct val="200000"/>
              </a:lnSpc>
              <a:spcBef>
                <a:spcPts val="0"/>
              </a:spcBef>
              <a:buClrTx/>
              <a:buNone/>
            </a:pPr>
            <a:r>
              <a:rPr lang="ar-SA" sz="2800" b="1" dirty="0" smtClean="0"/>
              <a:t>11. هل هنالك ضرورة لتحليل عنصر المخاطرة.</a:t>
            </a:r>
          </a:p>
          <a:p>
            <a:pPr marL="0" lvl="0" indent="0" algn="r" rtl="1">
              <a:lnSpc>
                <a:spcPct val="200000"/>
              </a:lnSpc>
              <a:spcBef>
                <a:spcPts val="0"/>
              </a:spcBef>
              <a:buClrTx/>
              <a:buNone/>
            </a:pPr>
            <a:r>
              <a:rPr lang="ar-SA" sz="2800" b="1" dirty="0" smtClean="0"/>
              <a:t>12. إعداد التقرير عن الاستثمار المقترح.</a:t>
            </a:r>
            <a:endParaRPr lang="ar-MA" sz="2800" b="1" dirty="0" smtClean="0"/>
          </a:p>
        </p:txBody>
      </p:sp>
    </p:spTree>
    <p:extLst>
      <p:ext uri="{BB962C8B-B14F-4D97-AF65-F5344CB8AC3E}">
        <p14:creationId xmlns:p14="http://schemas.microsoft.com/office/powerpoint/2010/main" val="1431279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219200"/>
          </a:xfrm>
        </p:spPr>
        <p:style>
          <a:lnRef idx="2">
            <a:schemeClr val="accent5"/>
          </a:lnRef>
          <a:fillRef idx="1">
            <a:schemeClr val="lt1"/>
          </a:fillRef>
          <a:effectRef idx="0">
            <a:schemeClr val="accent5"/>
          </a:effectRef>
          <a:fontRef idx="minor">
            <a:schemeClr val="dk1"/>
          </a:fontRef>
        </p:style>
        <p:txBody>
          <a:bodyPr/>
          <a:lstStyle/>
          <a:p>
            <a:r>
              <a:rPr lang="ar-SA" b="1" dirty="0" smtClean="0">
                <a:solidFill>
                  <a:srgbClr val="C00000"/>
                </a:solidFill>
              </a:rPr>
              <a:t>طرق تقدير الربحية في المشروعات الصغيرة</a:t>
            </a:r>
            <a:endParaRPr lang="ar-SA" b="1" dirty="0">
              <a:solidFill>
                <a:srgbClr val="C00000"/>
              </a:solidFill>
            </a:endParaRPr>
          </a:p>
        </p:txBody>
      </p:sp>
      <p:sp>
        <p:nvSpPr>
          <p:cNvPr id="3" name="Content Placeholder 2"/>
          <p:cNvSpPr>
            <a:spLocks noGrp="1"/>
          </p:cNvSpPr>
          <p:nvPr>
            <p:ph sz="quarter" idx="13"/>
          </p:nvPr>
        </p:nvSpPr>
        <p:spPr>
          <a:xfrm>
            <a:off x="685800" y="1524000"/>
            <a:ext cx="7848600" cy="4724401"/>
          </a:xfrm>
        </p:spPr>
        <p:txBody>
          <a:bodyPr>
            <a:normAutofit/>
          </a:bodyPr>
          <a:lstStyle/>
          <a:p>
            <a:pPr marL="0" lvl="0" indent="0" algn="just" rtl="1">
              <a:lnSpc>
                <a:spcPct val="200000"/>
              </a:lnSpc>
              <a:spcBef>
                <a:spcPts val="0"/>
              </a:spcBef>
              <a:buClrTx/>
              <a:buNone/>
            </a:pPr>
            <a:r>
              <a:rPr lang="ar-SA" sz="2800" b="1" dirty="0" smtClean="0">
                <a:solidFill>
                  <a:srgbClr val="C00000"/>
                </a:solidFill>
              </a:rPr>
              <a:t>الربح = </a:t>
            </a:r>
            <a:r>
              <a:rPr lang="ar-SA" sz="2800" b="1" dirty="0" smtClean="0"/>
              <a:t>الإيرادات – المصروفات</a:t>
            </a:r>
          </a:p>
          <a:p>
            <a:pPr marL="0" lvl="0" indent="0" algn="just" rtl="1">
              <a:lnSpc>
                <a:spcPct val="200000"/>
              </a:lnSpc>
              <a:spcBef>
                <a:spcPts val="0"/>
              </a:spcBef>
              <a:buClrTx/>
              <a:buNone/>
            </a:pPr>
            <a:r>
              <a:rPr lang="ar-SA" sz="2800" b="1" dirty="0" smtClean="0">
                <a:solidFill>
                  <a:srgbClr val="C00000"/>
                </a:solidFill>
              </a:rPr>
              <a:t>مجمل الربح = </a:t>
            </a:r>
            <a:r>
              <a:rPr lang="ar-SA" sz="2800" b="1" dirty="0" smtClean="0"/>
              <a:t>الإيرادات – مصروفات التشغيل</a:t>
            </a:r>
          </a:p>
          <a:p>
            <a:pPr marL="0" lvl="0" indent="0" algn="just" rtl="1">
              <a:lnSpc>
                <a:spcPct val="200000"/>
              </a:lnSpc>
              <a:spcBef>
                <a:spcPts val="0"/>
              </a:spcBef>
              <a:buClrTx/>
              <a:buNone/>
            </a:pPr>
            <a:r>
              <a:rPr lang="ar-SA" sz="2800" b="1" dirty="0" smtClean="0">
                <a:solidFill>
                  <a:srgbClr val="C00000"/>
                </a:solidFill>
              </a:rPr>
              <a:t>صافي الربح = </a:t>
            </a:r>
            <a:r>
              <a:rPr lang="ar-SA" sz="2800" b="1" dirty="0" smtClean="0"/>
              <a:t>مجمل الربح – المصروفات غير المباشرة</a:t>
            </a:r>
          </a:p>
          <a:p>
            <a:pPr marL="0" lvl="0" indent="0" algn="just" rtl="1">
              <a:lnSpc>
                <a:spcPct val="200000"/>
              </a:lnSpc>
              <a:spcBef>
                <a:spcPts val="0"/>
              </a:spcBef>
              <a:buClrTx/>
              <a:buNone/>
            </a:pPr>
            <a:r>
              <a:rPr lang="ar-SA" sz="2800" b="1" dirty="0" smtClean="0"/>
              <a:t>يتم تقدير مجمل الربح وصافي الربح باستخدام قائمة الدخل.</a:t>
            </a:r>
            <a:endParaRPr lang="ar-MA" sz="2800" b="1" dirty="0" smtClean="0"/>
          </a:p>
        </p:txBody>
      </p:sp>
    </p:spTree>
    <p:extLst>
      <p:ext uri="{BB962C8B-B14F-4D97-AF65-F5344CB8AC3E}">
        <p14:creationId xmlns:p14="http://schemas.microsoft.com/office/powerpoint/2010/main" val="3845651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219200"/>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أساليب إعداد قائمة الدخل التقديرية في المشروع الصغير</a:t>
            </a:r>
            <a:endParaRPr lang="ar-SA" b="1" dirty="0">
              <a:solidFill>
                <a:srgbClr val="7030A0"/>
              </a:solidFill>
            </a:endParaRPr>
          </a:p>
        </p:txBody>
      </p:sp>
      <p:sp>
        <p:nvSpPr>
          <p:cNvPr id="3" name="Content Placeholder 2"/>
          <p:cNvSpPr>
            <a:spLocks noGrp="1"/>
          </p:cNvSpPr>
          <p:nvPr>
            <p:ph sz="quarter" idx="13"/>
          </p:nvPr>
        </p:nvSpPr>
        <p:spPr>
          <a:xfrm>
            <a:off x="685330" y="1676399"/>
            <a:ext cx="7772870" cy="4114801"/>
          </a:xfrm>
        </p:spPr>
        <p:txBody>
          <a:bodyPr>
            <a:normAutofit/>
          </a:bodyPr>
          <a:lstStyle/>
          <a:p>
            <a:pPr algn="r" rtl="1">
              <a:lnSpc>
                <a:spcPct val="200000"/>
              </a:lnSpc>
              <a:buClr>
                <a:srgbClr val="7030A0"/>
              </a:buClr>
              <a:buFont typeface="Wingdings" pitchFamily="2" charset="2"/>
              <a:buChar char="§"/>
            </a:pPr>
            <a:r>
              <a:rPr lang="ar-SA" sz="3200" b="1" dirty="0" smtClean="0"/>
              <a:t> خبرة صاحب المشروع.</a:t>
            </a:r>
          </a:p>
          <a:p>
            <a:pPr algn="r" rtl="1">
              <a:lnSpc>
                <a:spcPct val="200000"/>
              </a:lnSpc>
              <a:buClr>
                <a:srgbClr val="7030A0"/>
              </a:buClr>
              <a:buFont typeface="Wingdings" pitchFamily="2" charset="2"/>
              <a:buChar char="§"/>
            </a:pPr>
            <a:r>
              <a:rPr lang="ar-SA" sz="3200" b="1" dirty="0" smtClean="0"/>
              <a:t>درجة المصروفات والايرادات.</a:t>
            </a:r>
            <a:endParaRPr lang="ar-SA" sz="3200" b="1" dirty="0"/>
          </a:p>
        </p:txBody>
      </p:sp>
    </p:spTree>
    <p:extLst>
      <p:ext uri="{BB962C8B-B14F-4D97-AF65-F5344CB8AC3E}">
        <p14:creationId xmlns:p14="http://schemas.microsoft.com/office/powerpoint/2010/main" val="3246528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المعايير المستخدمة في تقييم ربحية المشروعات الصغيرة</a:t>
            </a:r>
            <a:endParaRPr lang="ar-SA" b="1" dirty="0">
              <a:solidFill>
                <a:srgbClr val="0070C0"/>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89546800"/>
              </p:ext>
            </p:extLst>
          </p:nvPr>
        </p:nvGraphicFramePr>
        <p:xfrm>
          <a:off x="685330" y="1447800"/>
          <a:ext cx="800147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0484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مصادر تمويل المشروعات الصغيرة</a:t>
            </a:r>
            <a:endParaRPr lang="ar-SA" b="1" dirty="0">
              <a:solidFill>
                <a:srgbClr val="BC04BC"/>
              </a:solidFill>
            </a:endParaRPr>
          </a:p>
        </p:txBody>
      </p:sp>
      <p:sp>
        <p:nvSpPr>
          <p:cNvPr id="3" name="Content Placeholder 2"/>
          <p:cNvSpPr>
            <a:spLocks noGrp="1"/>
          </p:cNvSpPr>
          <p:nvPr>
            <p:ph sz="quarter" idx="13"/>
          </p:nvPr>
        </p:nvSpPr>
        <p:spPr>
          <a:xfrm>
            <a:off x="723665" y="1371600"/>
            <a:ext cx="8001470" cy="4724400"/>
          </a:xfrm>
        </p:spPr>
        <p:txBody>
          <a:bodyPr>
            <a:noAutofit/>
          </a:bodyPr>
          <a:lstStyle/>
          <a:p>
            <a:pPr marL="0" indent="0" algn="just" rtl="1">
              <a:lnSpc>
                <a:spcPct val="150000"/>
              </a:lnSpc>
              <a:buClr>
                <a:srgbClr val="7030A0"/>
              </a:buClr>
              <a:buNone/>
            </a:pPr>
            <a:r>
              <a:rPr lang="ar-SA" sz="2400" b="1" dirty="0" smtClean="0"/>
              <a:t>1/ التمويل</a:t>
            </a:r>
            <a:r>
              <a:rPr lang="ar-SA" sz="2400" b="1" dirty="0" smtClean="0">
                <a:solidFill>
                  <a:srgbClr val="BC04BC"/>
                </a:solidFill>
              </a:rPr>
              <a:t> الذاتي </a:t>
            </a:r>
            <a:r>
              <a:rPr lang="ar-SA" sz="2400" b="1" dirty="0" smtClean="0"/>
              <a:t>من صاحب المشروع.</a:t>
            </a:r>
          </a:p>
          <a:p>
            <a:pPr marL="0" indent="0" algn="just" rtl="1">
              <a:lnSpc>
                <a:spcPct val="150000"/>
              </a:lnSpc>
              <a:buClr>
                <a:srgbClr val="7030A0"/>
              </a:buClr>
              <a:buNone/>
            </a:pPr>
            <a:r>
              <a:rPr lang="ar-SA" sz="2400" b="1" dirty="0" smtClean="0"/>
              <a:t>2/ التمويل</a:t>
            </a:r>
            <a:r>
              <a:rPr lang="ar-SA" sz="2400" b="1" dirty="0" smtClean="0">
                <a:solidFill>
                  <a:srgbClr val="BC04BC"/>
                </a:solidFill>
              </a:rPr>
              <a:t> الخارجي </a:t>
            </a:r>
            <a:r>
              <a:rPr lang="ar-SA" sz="2400" b="1" dirty="0" smtClean="0"/>
              <a:t>للمشروع عن طريق البنك:</a:t>
            </a:r>
          </a:p>
          <a:p>
            <a:pPr algn="just" rtl="1">
              <a:lnSpc>
                <a:spcPct val="150000"/>
              </a:lnSpc>
              <a:buClr>
                <a:srgbClr val="BC04BC"/>
              </a:buClr>
              <a:buFont typeface="Wingdings" pitchFamily="2" charset="2"/>
              <a:buChar char="v"/>
            </a:pPr>
            <a:r>
              <a:rPr lang="ar-SA" sz="2400" b="1" dirty="0" smtClean="0"/>
              <a:t> الائتمان التجاري.</a:t>
            </a:r>
          </a:p>
          <a:p>
            <a:pPr algn="just" rtl="1">
              <a:lnSpc>
                <a:spcPct val="150000"/>
              </a:lnSpc>
              <a:buClr>
                <a:srgbClr val="BC04BC"/>
              </a:buClr>
              <a:buFont typeface="Wingdings" pitchFamily="2" charset="2"/>
              <a:buChar char="v"/>
            </a:pPr>
            <a:r>
              <a:rPr lang="ar-SA" sz="2400" b="1" dirty="0" smtClean="0"/>
              <a:t> التسهيلات الائتمانية</a:t>
            </a:r>
          </a:p>
          <a:p>
            <a:pPr algn="just" rtl="1">
              <a:lnSpc>
                <a:spcPct val="150000"/>
              </a:lnSpc>
              <a:buClr>
                <a:srgbClr val="BC04BC"/>
              </a:buClr>
              <a:buFont typeface="Wingdings" pitchFamily="2" charset="2"/>
              <a:buChar char="v"/>
            </a:pPr>
            <a:r>
              <a:rPr lang="ar-SA" sz="2400" b="1" dirty="0" smtClean="0"/>
              <a:t> قروض المؤسسات والهيئات المتخصصة في تمويل المشروعات الصغيرة</a:t>
            </a:r>
          </a:p>
          <a:p>
            <a:pPr algn="just" rtl="1">
              <a:lnSpc>
                <a:spcPct val="150000"/>
              </a:lnSpc>
              <a:buClr>
                <a:srgbClr val="BC04BC"/>
              </a:buClr>
              <a:buFont typeface="Wingdings" pitchFamily="2" charset="2"/>
              <a:buChar char="v"/>
            </a:pPr>
            <a:r>
              <a:rPr lang="ar-SA" sz="2400" b="1" dirty="0" smtClean="0"/>
              <a:t> تسهيلات التمويل التي تمنحها البنوك الاسلامية وغيرها.</a:t>
            </a:r>
          </a:p>
          <a:p>
            <a:pPr algn="just" rtl="1">
              <a:lnSpc>
                <a:spcPct val="150000"/>
              </a:lnSpc>
              <a:buClr>
                <a:srgbClr val="BC04BC"/>
              </a:buClr>
              <a:buFont typeface="Wingdings" pitchFamily="2" charset="2"/>
              <a:buChar char="v"/>
            </a:pPr>
            <a:r>
              <a:rPr lang="ar-SA" sz="2400" b="1" dirty="0" smtClean="0"/>
              <a:t> قروض الأهل والاقارب والاصدقاء.</a:t>
            </a:r>
            <a:endParaRPr lang="ar-SA" sz="24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العمليات التي يمارسها المشروع الصغير</a:t>
            </a:r>
            <a:endParaRPr lang="ar-SA" b="1" dirty="0">
              <a:solidFill>
                <a:srgbClr val="00B050"/>
              </a:solidFill>
            </a:endParaRPr>
          </a:p>
        </p:txBody>
      </p:sp>
      <p:sp>
        <p:nvSpPr>
          <p:cNvPr id="3" name="Content Placeholder 2"/>
          <p:cNvSpPr>
            <a:spLocks noGrp="1"/>
          </p:cNvSpPr>
          <p:nvPr>
            <p:ph sz="quarter" idx="13"/>
          </p:nvPr>
        </p:nvSpPr>
        <p:spPr>
          <a:xfrm>
            <a:off x="152400" y="1447800"/>
            <a:ext cx="8534400" cy="4724400"/>
          </a:xfrm>
        </p:spPr>
        <p:txBody>
          <a:bodyPr>
            <a:normAutofit fontScale="92500"/>
          </a:bodyPr>
          <a:lstStyle/>
          <a:p>
            <a:pPr algn="r" rtl="1">
              <a:lnSpc>
                <a:spcPct val="160000"/>
              </a:lnSpc>
              <a:buClr>
                <a:srgbClr val="00B050"/>
              </a:buClr>
              <a:buFont typeface="Wingdings" pitchFamily="2" charset="2"/>
              <a:buChar char="q"/>
            </a:pPr>
            <a:r>
              <a:rPr lang="ar-SA" sz="2400" b="1" dirty="0" smtClean="0"/>
              <a:t> </a:t>
            </a:r>
            <a:r>
              <a:rPr lang="ar-SA" sz="2600" b="1" dirty="0" smtClean="0">
                <a:solidFill>
                  <a:srgbClr val="00B050"/>
                </a:solidFill>
              </a:rPr>
              <a:t>عمليات مالية:                                             </a:t>
            </a:r>
            <a:r>
              <a:rPr lang="ar-SA" sz="2400" b="1" dirty="0" smtClean="0"/>
              <a:t>الميزانية العمومية</a:t>
            </a:r>
          </a:p>
          <a:p>
            <a:pPr marL="0" indent="0" algn="r" rtl="1">
              <a:lnSpc>
                <a:spcPct val="160000"/>
              </a:lnSpc>
              <a:buClr>
                <a:srgbClr val="00B050"/>
              </a:buClr>
              <a:buNone/>
            </a:pPr>
            <a:r>
              <a:rPr lang="ar-SA" sz="2400" b="1" dirty="0" smtClean="0"/>
              <a:t>عمليات التمويل: صاحب المشروع/ قرض.              رأس المال        الأصول الثابتة</a:t>
            </a:r>
          </a:p>
          <a:p>
            <a:pPr marL="0" indent="0" algn="r" rtl="1">
              <a:lnSpc>
                <a:spcPct val="160000"/>
              </a:lnSpc>
              <a:buClr>
                <a:srgbClr val="00B050"/>
              </a:buClr>
              <a:buNone/>
            </a:pPr>
            <a:r>
              <a:rPr lang="ar-SA" sz="2400" b="1" dirty="0" smtClean="0"/>
              <a:t>عمليات الاستثمار، هدفها:                                 القروض           الأصول المتداولة</a:t>
            </a:r>
          </a:p>
          <a:p>
            <a:pPr algn="r" rtl="1">
              <a:lnSpc>
                <a:spcPct val="160000"/>
              </a:lnSpc>
              <a:buClr>
                <a:srgbClr val="00B050"/>
              </a:buClr>
              <a:buFontTx/>
              <a:buChar char="-"/>
            </a:pPr>
            <a:r>
              <a:rPr lang="ar-SA" sz="2400" b="1" dirty="0" smtClean="0"/>
              <a:t>الحصول على موجودات (أصول) المشروع.          الدائنون</a:t>
            </a:r>
          </a:p>
          <a:p>
            <a:pPr algn="r" rtl="1">
              <a:lnSpc>
                <a:spcPct val="160000"/>
              </a:lnSpc>
              <a:buClr>
                <a:srgbClr val="00B050"/>
              </a:buClr>
              <a:buFontTx/>
              <a:buChar char="-"/>
            </a:pPr>
            <a:r>
              <a:rPr lang="ar-SA" sz="2400" b="1" dirty="0" smtClean="0"/>
              <a:t>الحصول على إيرادات / ربح للمشروع.                 المجموع            </a:t>
            </a:r>
            <a:r>
              <a:rPr lang="ar-SA" sz="2400" b="1" dirty="0" err="1" smtClean="0"/>
              <a:t>المجموع</a:t>
            </a:r>
            <a:endParaRPr lang="ar-SA" sz="2400" b="1" dirty="0" smtClean="0"/>
          </a:p>
          <a:p>
            <a:pPr algn="r" rtl="1">
              <a:lnSpc>
                <a:spcPct val="160000"/>
              </a:lnSpc>
              <a:buClr>
                <a:srgbClr val="00B050"/>
              </a:buClr>
              <a:buFont typeface="Wingdings" pitchFamily="2" charset="2"/>
              <a:buChar char="q"/>
            </a:pPr>
            <a:r>
              <a:rPr lang="ar-SA" sz="2600" b="1" dirty="0"/>
              <a:t> </a:t>
            </a:r>
            <a:r>
              <a:rPr lang="ar-SA" sz="2600" b="1" dirty="0" smtClean="0">
                <a:solidFill>
                  <a:srgbClr val="00B050"/>
                </a:solidFill>
              </a:rPr>
              <a:t>عمليات غير مالية:</a:t>
            </a:r>
          </a:p>
          <a:p>
            <a:pPr marL="0" indent="0" algn="r" rtl="1">
              <a:lnSpc>
                <a:spcPct val="160000"/>
              </a:lnSpc>
              <a:buClr>
                <a:srgbClr val="00B050"/>
              </a:buClr>
              <a:buNone/>
            </a:pPr>
            <a:r>
              <a:rPr lang="ar-SA" sz="2400" b="1" dirty="0" smtClean="0"/>
              <a:t>إبرام العقود، وتوظيف الموظفين وغيرها.</a:t>
            </a:r>
            <a:endParaRPr lang="ar-SA" sz="2400" b="1" dirty="0"/>
          </a:p>
        </p:txBody>
      </p:sp>
      <p:cxnSp>
        <p:nvCxnSpPr>
          <p:cNvPr id="5" name="Straight Connector 4"/>
          <p:cNvCxnSpPr/>
          <p:nvPr/>
        </p:nvCxnSpPr>
        <p:spPr>
          <a:xfrm flipH="1">
            <a:off x="457200" y="2095500"/>
            <a:ext cx="327660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9" name="Straight Connector 8"/>
          <p:cNvCxnSpPr/>
          <p:nvPr/>
        </p:nvCxnSpPr>
        <p:spPr>
          <a:xfrm>
            <a:off x="2286000" y="2095500"/>
            <a:ext cx="0" cy="3009900"/>
          </a:xfrm>
          <a:prstGeom prst="line">
            <a:avLst/>
          </a:prstGeom>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flipH="1">
            <a:off x="2743200" y="42672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2743200" y="48006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743200" y="489204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914400" y="486156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914400" y="475488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914400" y="4236720"/>
            <a:ext cx="990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551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تكاليف </a:t>
            </a:r>
            <a:r>
              <a:rPr lang="ar-SA" b="1" dirty="0" smtClean="0">
                <a:solidFill>
                  <a:srgbClr val="0070C0"/>
                </a:solidFill>
              </a:rPr>
              <a:t>المشروع</a:t>
            </a:r>
            <a:endParaRPr lang="ar-SA" b="1" dirty="0">
              <a:solidFill>
                <a:srgbClr val="0070C0"/>
              </a:solidFill>
            </a:endParaRPr>
          </a:p>
        </p:txBody>
      </p:sp>
      <p:sp>
        <p:nvSpPr>
          <p:cNvPr id="3" name="Content Placeholder 2"/>
          <p:cNvSpPr>
            <a:spLocks noGrp="1"/>
          </p:cNvSpPr>
          <p:nvPr>
            <p:ph sz="quarter" idx="13"/>
          </p:nvPr>
        </p:nvSpPr>
        <p:spPr>
          <a:xfrm>
            <a:off x="685330" y="1447800"/>
            <a:ext cx="8001470" cy="4724400"/>
          </a:xfrm>
        </p:spPr>
        <p:txBody>
          <a:bodyPr>
            <a:normAutofit lnSpcReduction="10000"/>
          </a:bodyPr>
          <a:lstStyle/>
          <a:p>
            <a:pPr algn="r" rtl="1">
              <a:lnSpc>
                <a:spcPct val="160000"/>
              </a:lnSpc>
              <a:buClr>
                <a:srgbClr val="0070C0"/>
              </a:buClr>
              <a:buFont typeface="Courier New" pitchFamily="49" charset="0"/>
              <a:buChar char="o"/>
            </a:pPr>
            <a:r>
              <a:rPr lang="ar-SA" sz="2800" b="1" dirty="0" smtClean="0">
                <a:solidFill>
                  <a:srgbClr val="0070C0"/>
                </a:solidFill>
              </a:rPr>
              <a:t>نفقات المشروع:</a:t>
            </a:r>
          </a:p>
          <a:p>
            <a:pPr marL="0" indent="0" algn="r" rtl="1">
              <a:lnSpc>
                <a:spcPct val="160000"/>
              </a:lnSpc>
              <a:buClr>
                <a:srgbClr val="0070C0"/>
              </a:buClr>
              <a:buNone/>
            </a:pPr>
            <a:r>
              <a:rPr lang="ar-SA" sz="2800" b="1" dirty="0" smtClean="0">
                <a:solidFill>
                  <a:srgbClr val="0070C0"/>
                </a:solidFill>
              </a:rPr>
              <a:t>-</a:t>
            </a:r>
            <a:r>
              <a:rPr lang="ar-SA" sz="2800" b="1" dirty="0" smtClean="0"/>
              <a:t> نفقات رأسمالية.</a:t>
            </a:r>
          </a:p>
          <a:p>
            <a:pPr marL="0" indent="0" algn="r" rtl="1">
              <a:lnSpc>
                <a:spcPct val="160000"/>
              </a:lnSpc>
              <a:buClr>
                <a:srgbClr val="0070C0"/>
              </a:buClr>
              <a:buNone/>
            </a:pPr>
            <a:r>
              <a:rPr lang="ar-SA" sz="2800" b="1" dirty="0" smtClean="0">
                <a:solidFill>
                  <a:srgbClr val="0070C0"/>
                </a:solidFill>
              </a:rPr>
              <a:t>- </a:t>
            </a:r>
            <a:r>
              <a:rPr lang="ar-SA" sz="2800" b="1" dirty="0" smtClean="0"/>
              <a:t>نفقات </a:t>
            </a:r>
            <a:r>
              <a:rPr lang="ar-SA" sz="2800" b="1" dirty="0" err="1" smtClean="0"/>
              <a:t>ايرادية</a:t>
            </a:r>
            <a:r>
              <a:rPr lang="ar-SA" sz="2800" b="1" dirty="0" smtClean="0"/>
              <a:t>.</a:t>
            </a:r>
          </a:p>
          <a:p>
            <a:pPr algn="r" rtl="1">
              <a:lnSpc>
                <a:spcPct val="160000"/>
              </a:lnSpc>
              <a:buClr>
                <a:srgbClr val="0070C0"/>
              </a:buClr>
              <a:buFont typeface="Courier New" pitchFamily="49" charset="0"/>
              <a:buChar char="o"/>
            </a:pPr>
            <a:r>
              <a:rPr lang="ar-SA" sz="2800" b="1" dirty="0" smtClean="0">
                <a:solidFill>
                  <a:srgbClr val="0070C0"/>
                </a:solidFill>
              </a:rPr>
              <a:t>ايرادات المشروع:</a:t>
            </a:r>
          </a:p>
          <a:p>
            <a:pPr algn="r" rtl="1">
              <a:lnSpc>
                <a:spcPct val="160000"/>
              </a:lnSpc>
              <a:buClr>
                <a:srgbClr val="0070C0"/>
              </a:buClr>
              <a:buFontTx/>
              <a:buChar char="-"/>
            </a:pPr>
            <a:r>
              <a:rPr lang="ar-SA" sz="2800" b="1" dirty="0" smtClean="0"/>
              <a:t>المصاريف الادارية.</a:t>
            </a:r>
          </a:p>
          <a:p>
            <a:pPr algn="r" rtl="1">
              <a:lnSpc>
                <a:spcPct val="160000"/>
              </a:lnSpc>
              <a:buClr>
                <a:srgbClr val="0070C0"/>
              </a:buClr>
              <a:buFontTx/>
              <a:buChar char="-"/>
            </a:pPr>
            <a:r>
              <a:rPr lang="ar-SA" sz="2800" b="1" dirty="0"/>
              <a:t> </a:t>
            </a:r>
            <a:r>
              <a:rPr lang="ar-SA" sz="2800" b="1" dirty="0" smtClean="0"/>
              <a:t>المصاريف الرأسمالية.</a:t>
            </a:r>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2.xml><?xml version="1.0" encoding="utf-8"?>
<a:theme xmlns:a="http://schemas.openxmlformats.org/drawingml/2006/main" name="1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3.xml><?xml version="1.0" encoding="utf-8"?>
<a:theme xmlns:a="http://schemas.openxmlformats.org/drawingml/2006/main" name="2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4.xml><?xml version="1.0" encoding="utf-8"?>
<a:theme xmlns:a="http://schemas.openxmlformats.org/drawingml/2006/main" name="3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992</TotalTime>
  <Words>1160</Words>
  <Application>Microsoft Office PowerPoint</Application>
  <PresentationFormat>On-screen Show (4:3)</PresentationFormat>
  <Paragraphs>144</Paragraphs>
  <Slides>21</Slides>
  <Notes>0</Notes>
  <HiddenSlides>0</HiddenSlides>
  <MMClips>0</MMClips>
  <ScaleCrop>false</ScaleCrop>
  <HeadingPairs>
    <vt:vector size="4" baseType="variant">
      <vt:variant>
        <vt:lpstr>Theme</vt:lpstr>
      </vt:variant>
      <vt:variant>
        <vt:i4>5</vt:i4>
      </vt:variant>
      <vt:variant>
        <vt:lpstr>Slide Titles</vt:lpstr>
      </vt:variant>
      <vt:variant>
        <vt:i4>21</vt:i4>
      </vt:variant>
    </vt:vector>
  </HeadingPairs>
  <TitlesOfParts>
    <vt:vector size="26" baseType="lpstr">
      <vt:lpstr>Droplet</vt:lpstr>
      <vt:lpstr>1_Droplet</vt:lpstr>
      <vt:lpstr>2_Droplet</vt:lpstr>
      <vt:lpstr>3_Droplet</vt:lpstr>
      <vt:lpstr>Office Theme</vt:lpstr>
      <vt:lpstr>الدراسة المالية</vt:lpstr>
      <vt:lpstr>خطوات التحليل المالي</vt:lpstr>
      <vt:lpstr>خطوات التحليل المالي</vt:lpstr>
      <vt:lpstr>طرق تقدير الربحية في المشروعات الصغيرة</vt:lpstr>
      <vt:lpstr>أساليب إعداد قائمة الدخل التقديرية في المشروع الصغير</vt:lpstr>
      <vt:lpstr>المعايير المستخدمة في تقييم ربحية المشروعات الصغيرة</vt:lpstr>
      <vt:lpstr>مصادر تمويل المشروعات الصغيرة</vt:lpstr>
      <vt:lpstr>العمليات التي يمارسها المشروع الصغير</vt:lpstr>
      <vt:lpstr>تكاليف المشروع</vt:lpstr>
      <vt:lpstr>إعداد كشف حساب الأرباح والخسائر</vt:lpstr>
      <vt:lpstr>الخطوة الثانية: تقسيم هذه التكاليف إلى ثلاثة فئات</vt:lpstr>
      <vt:lpstr>الخطوة الثالثة: حساب الإيراد</vt:lpstr>
      <vt:lpstr>الخطوة الرابعة: نحدد تكلفة كل بند في المشروع</vt:lpstr>
      <vt:lpstr>PowerPoint Presentation</vt:lpstr>
      <vt:lpstr>PowerPoint Presentation</vt:lpstr>
      <vt:lpstr>الخطوة الخامسة: حساب الايراد المتوقع</vt:lpstr>
      <vt:lpstr>طرق تقييم المشروعات</vt:lpstr>
      <vt:lpstr>طريقة القيمة المضافة (الرفاه الاجتماعي)  Value Added</vt:lpstr>
      <vt:lpstr>طريقة مدة الاسترداد Payback Period</vt:lpstr>
      <vt:lpstr>طريقة صافي القيمة الحالية Net Present Value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70</cp:revision>
  <dcterms:created xsi:type="dcterms:W3CDTF">2006-08-16T00:00:00Z</dcterms:created>
  <dcterms:modified xsi:type="dcterms:W3CDTF">2021-04-26T21:36:35Z</dcterms:modified>
</cp:coreProperties>
</file>