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96" r:id="rId5"/>
    <p:sldMasterId id="2147484008" r:id="rId6"/>
  </p:sldMasterIdLst>
  <p:notesMasterIdLst>
    <p:notesMasterId r:id="rId33"/>
  </p:notesMasterIdLst>
  <p:sldIdLst>
    <p:sldId id="256" r:id="rId7"/>
    <p:sldId id="258" r:id="rId8"/>
    <p:sldId id="290" r:id="rId9"/>
    <p:sldId id="280" r:id="rId10"/>
    <p:sldId id="259" r:id="rId11"/>
    <p:sldId id="295" r:id="rId12"/>
    <p:sldId id="282" r:id="rId13"/>
    <p:sldId id="283" r:id="rId14"/>
    <p:sldId id="296" r:id="rId15"/>
    <p:sldId id="297" r:id="rId16"/>
    <p:sldId id="298" r:id="rId17"/>
    <p:sldId id="299" r:id="rId18"/>
    <p:sldId id="300" r:id="rId19"/>
    <p:sldId id="301" r:id="rId20"/>
    <p:sldId id="284" r:id="rId21"/>
    <p:sldId id="285" r:id="rId22"/>
    <p:sldId id="291" r:id="rId23"/>
    <p:sldId id="286" r:id="rId24"/>
    <p:sldId id="260" r:id="rId25"/>
    <p:sldId id="261" r:id="rId26"/>
    <p:sldId id="268" r:id="rId27"/>
    <p:sldId id="287" r:id="rId28"/>
    <p:sldId id="292" r:id="rId29"/>
    <p:sldId id="293" r:id="rId30"/>
    <p:sldId id="294" r:id="rId31"/>
    <p:sldId id="25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3DDB34-6151-4861-8E6C-72FBE914BFA2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9AA6BD65-7EB2-45B2-AE3E-61FF0928DDC1}">
      <dgm:prSet/>
      <dgm:spPr/>
      <dgm:t>
        <a:bodyPr/>
        <a:lstStyle/>
        <a:p>
          <a:pPr rtl="1"/>
          <a:r>
            <a:rPr lang="ar-SA" b="1" baseline="0" dirty="0" smtClean="0"/>
            <a:t>الشخصية</a:t>
          </a:r>
          <a:endParaRPr lang="ar-SA" dirty="0"/>
        </a:p>
      </dgm:t>
    </dgm:pt>
    <dgm:pt modelId="{1CCFF4F7-DCBD-445F-9E09-1160D4C3E864}" type="parTrans" cxnId="{A51B1BBC-CAEF-478A-BEF9-E9A6199FB54C}">
      <dgm:prSet/>
      <dgm:spPr/>
      <dgm:t>
        <a:bodyPr/>
        <a:lstStyle/>
        <a:p>
          <a:pPr rtl="1"/>
          <a:endParaRPr lang="ar-SA"/>
        </a:p>
      </dgm:t>
    </dgm:pt>
    <dgm:pt modelId="{EC137B71-59E9-4F94-B2CE-8D0B88283174}" type="sibTrans" cxnId="{A51B1BBC-CAEF-478A-BEF9-E9A6199FB54C}">
      <dgm:prSet/>
      <dgm:spPr/>
      <dgm:t>
        <a:bodyPr/>
        <a:lstStyle/>
        <a:p>
          <a:pPr rtl="1"/>
          <a:endParaRPr lang="ar-SA"/>
        </a:p>
      </dgm:t>
    </dgm:pt>
    <dgm:pt modelId="{BFFEDBE3-8AE6-4ACE-A8C8-A7207B31218B}">
      <dgm:prSet/>
      <dgm:spPr/>
      <dgm:t>
        <a:bodyPr/>
        <a:lstStyle/>
        <a:p>
          <a:pPr rtl="1"/>
          <a:r>
            <a:rPr lang="ar-SA" b="1" baseline="0" dirty="0" smtClean="0"/>
            <a:t>التنظيمية والإدارية</a:t>
          </a:r>
          <a:endParaRPr lang="ar-SA" dirty="0"/>
        </a:p>
      </dgm:t>
    </dgm:pt>
    <dgm:pt modelId="{5D9F069D-5435-4227-80CD-34066B644B96}" type="parTrans" cxnId="{940792A5-833B-4144-895B-4A0ACADE0FBB}">
      <dgm:prSet/>
      <dgm:spPr/>
      <dgm:t>
        <a:bodyPr/>
        <a:lstStyle/>
        <a:p>
          <a:pPr rtl="1"/>
          <a:endParaRPr lang="ar-SA"/>
        </a:p>
      </dgm:t>
    </dgm:pt>
    <dgm:pt modelId="{E8276340-DB6A-4AA6-872D-98F4CB1B43CC}" type="sibTrans" cxnId="{940792A5-833B-4144-895B-4A0ACADE0FBB}">
      <dgm:prSet/>
      <dgm:spPr/>
      <dgm:t>
        <a:bodyPr/>
        <a:lstStyle/>
        <a:p>
          <a:pPr rtl="1"/>
          <a:endParaRPr lang="ar-SA"/>
        </a:p>
      </dgm:t>
    </dgm:pt>
    <dgm:pt modelId="{BC86BFE0-3350-4CB4-A708-900024574CC0}">
      <dgm:prSet/>
      <dgm:spPr/>
      <dgm:t>
        <a:bodyPr/>
        <a:lstStyle/>
        <a:p>
          <a:pPr rtl="1"/>
          <a:r>
            <a:rPr lang="ar-SA" b="1" baseline="0" smtClean="0"/>
            <a:t>الإستراتيجية والتخطيطية</a:t>
          </a:r>
          <a:endParaRPr lang="ar-SA"/>
        </a:p>
      </dgm:t>
    </dgm:pt>
    <dgm:pt modelId="{389AC174-3AEA-467E-A170-3C76D67DE65A}" type="parTrans" cxnId="{56CBE2FA-8D84-46B0-8756-7E582E07F0BA}">
      <dgm:prSet/>
      <dgm:spPr/>
      <dgm:t>
        <a:bodyPr/>
        <a:lstStyle/>
        <a:p>
          <a:pPr rtl="1"/>
          <a:endParaRPr lang="ar-SA"/>
        </a:p>
      </dgm:t>
    </dgm:pt>
    <dgm:pt modelId="{512D7E0D-D660-4A86-8E69-301844929568}" type="sibTrans" cxnId="{56CBE2FA-8D84-46B0-8756-7E582E07F0BA}">
      <dgm:prSet/>
      <dgm:spPr/>
      <dgm:t>
        <a:bodyPr/>
        <a:lstStyle/>
        <a:p>
          <a:pPr rtl="1"/>
          <a:endParaRPr lang="ar-SA"/>
        </a:p>
      </dgm:t>
    </dgm:pt>
    <dgm:pt modelId="{5E140CC3-4ACA-4A14-88E4-CC8607C94BE1}">
      <dgm:prSet/>
      <dgm:spPr/>
      <dgm:t>
        <a:bodyPr/>
        <a:lstStyle/>
        <a:p>
          <a:pPr rtl="1"/>
          <a:r>
            <a:rPr lang="ar-SA" b="1" baseline="0" smtClean="0"/>
            <a:t>الاستثمارية والتمويلية </a:t>
          </a:r>
          <a:endParaRPr lang="ar-SA"/>
        </a:p>
      </dgm:t>
    </dgm:pt>
    <dgm:pt modelId="{238BA76A-7D58-4EAA-A6CE-7F2CC8CCDDE6}" type="parTrans" cxnId="{7AB20157-D2CE-400D-9880-5E44CE45CC9F}">
      <dgm:prSet/>
      <dgm:spPr/>
      <dgm:t>
        <a:bodyPr/>
        <a:lstStyle/>
        <a:p>
          <a:pPr rtl="1"/>
          <a:endParaRPr lang="ar-SA"/>
        </a:p>
      </dgm:t>
    </dgm:pt>
    <dgm:pt modelId="{13E3549A-42B8-412D-B647-604879F442F7}" type="sibTrans" cxnId="{7AB20157-D2CE-400D-9880-5E44CE45CC9F}">
      <dgm:prSet/>
      <dgm:spPr/>
      <dgm:t>
        <a:bodyPr/>
        <a:lstStyle/>
        <a:p>
          <a:pPr rtl="1"/>
          <a:endParaRPr lang="ar-SA"/>
        </a:p>
      </dgm:t>
    </dgm:pt>
    <dgm:pt modelId="{A8DD870B-B253-46CF-9144-F8B4E2C36A73}">
      <dgm:prSet/>
      <dgm:spPr/>
      <dgm:t>
        <a:bodyPr/>
        <a:lstStyle/>
        <a:p>
          <a:pPr rtl="1"/>
          <a:r>
            <a:rPr lang="ar-SA" b="1" baseline="0" smtClean="0"/>
            <a:t>الفنية والتشغيلية</a:t>
          </a:r>
          <a:endParaRPr lang="ar-SA"/>
        </a:p>
      </dgm:t>
    </dgm:pt>
    <dgm:pt modelId="{7403780E-E5D8-4FDE-8453-96E044AC56B7}" type="parTrans" cxnId="{E581D423-9AD1-496B-ACE8-8E64BF19791C}">
      <dgm:prSet/>
      <dgm:spPr/>
      <dgm:t>
        <a:bodyPr/>
        <a:lstStyle/>
        <a:p>
          <a:pPr rtl="1"/>
          <a:endParaRPr lang="ar-SA"/>
        </a:p>
      </dgm:t>
    </dgm:pt>
    <dgm:pt modelId="{0EBEE054-F542-47BC-AB95-14D10818E971}" type="sibTrans" cxnId="{E581D423-9AD1-496B-ACE8-8E64BF19791C}">
      <dgm:prSet/>
      <dgm:spPr/>
      <dgm:t>
        <a:bodyPr/>
        <a:lstStyle/>
        <a:p>
          <a:pPr rtl="1"/>
          <a:endParaRPr lang="ar-SA"/>
        </a:p>
      </dgm:t>
    </dgm:pt>
    <dgm:pt modelId="{8C8F70E3-24CA-4CFB-9CFC-C26EFEE50EBE}">
      <dgm:prSet/>
      <dgm:spPr/>
      <dgm:t>
        <a:bodyPr/>
        <a:lstStyle/>
        <a:p>
          <a:pPr rtl="1"/>
          <a:r>
            <a:rPr lang="ar-SA" b="1" baseline="0" smtClean="0"/>
            <a:t>التسويقية</a:t>
          </a:r>
          <a:endParaRPr lang="ar-SA"/>
        </a:p>
      </dgm:t>
    </dgm:pt>
    <dgm:pt modelId="{01C270E3-52C8-45DA-9E65-2EEBA5A5DBB3}" type="parTrans" cxnId="{FAB16ED8-0B10-401E-84A9-C95613FD33F0}">
      <dgm:prSet/>
      <dgm:spPr/>
      <dgm:t>
        <a:bodyPr/>
        <a:lstStyle/>
        <a:p>
          <a:pPr rtl="1"/>
          <a:endParaRPr lang="ar-SA"/>
        </a:p>
      </dgm:t>
    </dgm:pt>
    <dgm:pt modelId="{35DAA568-2889-4F69-8641-B7F4B16D585A}" type="sibTrans" cxnId="{FAB16ED8-0B10-401E-84A9-C95613FD33F0}">
      <dgm:prSet/>
      <dgm:spPr/>
      <dgm:t>
        <a:bodyPr/>
        <a:lstStyle/>
        <a:p>
          <a:pPr rtl="1"/>
          <a:endParaRPr lang="ar-SA"/>
        </a:p>
      </dgm:t>
    </dgm:pt>
    <dgm:pt modelId="{9DF750C3-6134-4DAC-98F9-F2279D00C68B}">
      <dgm:prSet/>
      <dgm:spPr/>
      <dgm:t>
        <a:bodyPr/>
        <a:lstStyle/>
        <a:p>
          <a:pPr rtl="1"/>
          <a:r>
            <a:rPr lang="ar-SA" b="1" baseline="0" smtClean="0"/>
            <a:t>النظامية والإجرائية</a:t>
          </a:r>
          <a:endParaRPr lang="ar-SA"/>
        </a:p>
      </dgm:t>
    </dgm:pt>
    <dgm:pt modelId="{483D7D6E-0089-4EC5-82A2-92FD04986C93}" type="parTrans" cxnId="{29005BF0-36F0-4D7B-97B3-ECBE893BAFCD}">
      <dgm:prSet/>
      <dgm:spPr/>
      <dgm:t>
        <a:bodyPr/>
        <a:lstStyle/>
        <a:p>
          <a:pPr rtl="1"/>
          <a:endParaRPr lang="ar-SA"/>
        </a:p>
      </dgm:t>
    </dgm:pt>
    <dgm:pt modelId="{D4F9DFEF-9D93-4E2A-BF32-F169DE8B5948}" type="sibTrans" cxnId="{29005BF0-36F0-4D7B-97B3-ECBE893BAFCD}">
      <dgm:prSet/>
      <dgm:spPr/>
      <dgm:t>
        <a:bodyPr/>
        <a:lstStyle/>
        <a:p>
          <a:pPr rtl="1"/>
          <a:endParaRPr lang="ar-SA"/>
        </a:p>
      </dgm:t>
    </dgm:pt>
    <dgm:pt modelId="{741133E1-A726-4CB0-BEA9-AA944F6B64AA}" type="pres">
      <dgm:prSet presAssocID="{123DDB34-6151-4861-8E6C-72FBE914BFA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16787F6-2DA4-4BCA-A286-0E7F4B390E71}" type="pres">
      <dgm:prSet presAssocID="{9AA6BD65-7EB2-45B2-AE3E-61FF0928DDC1}" presName="circ1" presStyleLbl="vennNode1" presStyleIdx="0" presStyleCnt="7"/>
      <dgm:spPr/>
    </dgm:pt>
    <dgm:pt modelId="{9C4BBCA8-95F9-48AE-84CF-8B3FDAEC170F}" type="pres">
      <dgm:prSet presAssocID="{9AA6BD65-7EB2-45B2-AE3E-61FF0928DDC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06325D-33DB-4F39-9B73-98AAE29C7E82}" type="pres">
      <dgm:prSet presAssocID="{BFFEDBE3-8AE6-4ACE-A8C8-A7207B31218B}" presName="circ2" presStyleLbl="vennNode1" presStyleIdx="1" presStyleCnt="7"/>
      <dgm:spPr/>
    </dgm:pt>
    <dgm:pt modelId="{69E44F47-7708-45A7-BFAD-B3183C8C978D}" type="pres">
      <dgm:prSet presAssocID="{BFFEDBE3-8AE6-4ACE-A8C8-A7207B31218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5649D1-2589-4AE2-889A-433C2E83B34E}" type="pres">
      <dgm:prSet presAssocID="{BC86BFE0-3350-4CB4-A708-900024574CC0}" presName="circ3" presStyleLbl="vennNode1" presStyleIdx="2" presStyleCnt="7"/>
      <dgm:spPr/>
    </dgm:pt>
    <dgm:pt modelId="{21C4D0D0-E33F-49ED-90EE-2BD54D022F19}" type="pres">
      <dgm:prSet presAssocID="{BC86BFE0-3350-4CB4-A708-900024574CC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E7B0765-5860-485D-8274-E6BD17A59503}" type="pres">
      <dgm:prSet presAssocID="{5E140CC3-4ACA-4A14-88E4-CC8607C94BE1}" presName="circ4" presStyleLbl="vennNode1" presStyleIdx="3" presStyleCnt="7"/>
      <dgm:spPr/>
    </dgm:pt>
    <dgm:pt modelId="{905BF20E-9E89-4D63-9294-773EC4A11C14}" type="pres">
      <dgm:prSet presAssocID="{5E140CC3-4ACA-4A14-88E4-CC8607C94BE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CF8A6D-8EA5-410D-A8CE-D4D92B1DD7AE}" type="pres">
      <dgm:prSet presAssocID="{A8DD870B-B253-46CF-9144-F8B4E2C36A73}" presName="circ5" presStyleLbl="vennNode1" presStyleIdx="4" presStyleCnt="7"/>
      <dgm:spPr/>
    </dgm:pt>
    <dgm:pt modelId="{7548807D-D919-4780-9900-A2BAEB2F6832}" type="pres">
      <dgm:prSet presAssocID="{A8DD870B-B253-46CF-9144-F8B4E2C36A73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489520-BD47-4EA9-84ED-91BF061C6A8D}" type="pres">
      <dgm:prSet presAssocID="{8C8F70E3-24CA-4CFB-9CFC-C26EFEE50EBE}" presName="circ6" presStyleLbl="vennNode1" presStyleIdx="5" presStyleCnt="7"/>
      <dgm:spPr/>
    </dgm:pt>
    <dgm:pt modelId="{35C7DAC4-7F29-4394-ABB4-61978B3D9DD6}" type="pres">
      <dgm:prSet presAssocID="{8C8F70E3-24CA-4CFB-9CFC-C26EFEE50EBE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984BA2-F756-491D-BBDB-16BDD3BAED06}" type="pres">
      <dgm:prSet presAssocID="{9DF750C3-6134-4DAC-98F9-F2279D00C68B}" presName="circ7" presStyleLbl="vennNode1" presStyleIdx="6" presStyleCnt="7"/>
      <dgm:spPr/>
    </dgm:pt>
    <dgm:pt modelId="{ED0410E9-D08D-409B-937C-AAD59BDA0C1C}" type="pres">
      <dgm:prSet presAssocID="{9DF750C3-6134-4DAC-98F9-F2279D00C68B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20BA11B-D551-41B4-B43C-6F44ADE09630}" type="presOf" srcId="{BC86BFE0-3350-4CB4-A708-900024574CC0}" destId="{21C4D0D0-E33F-49ED-90EE-2BD54D022F19}" srcOrd="0" destOrd="0" presId="urn:microsoft.com/office/officeart/2005/8/layout/venn1"/>
    <dgm:cxn modelId="{6EC699B6-0B86-4388-AD82-9851EE1943E5}" type="presOf" srcId="{8C8F70E3-24CA-4CFB-9CFC-C26EFEE50EBE}" destId="{35C7DAC4-7F29-4394-ABB4-61978B3D9DD6}" srcOrd="0" destOrd="0" presId="urn:microsoft.com/office/officeart/2005/8/layout/venn1"/>
    <dgm:cxn modelId="{FACAB7E6-376A-46B6-978E-09958B8B720A}" type="presOf" srcId="{9DF750C3-6134-4DAC-98F9-F2279D00C68B}" destId="{ED0410E9-D08D-409B-937C-AAD59BDA0C1C}" srcOrd="0" destOrd="0" presId="urn:microsoft.com/office/officeart/2005/8/layout/venn1"/>
    <dgm:cxn modelId="{940792A5-833B-4144-895B-4A0ACADE0FBB}" srcId="{123DDB34-6151-4861-8E6C-72FBE914BFA2}" destId="{BFFEDBE3-8AE6-4ACE-A8C8-A7207B31218B}" srcOrd="1" destOrd="0" parTransId="{5D9F069D-5435-4227-80CD-34066B644B96}" sibTransId="{E8276340-DB6A-4AA6-872D-98F4CB1B43CC}"/>
    <dgm:cxn modelId="{56CBE2FA-8D84-46B0-8756-7E582E07F0BA}" srcId="{123DDB34-6151-4861-8E6C-72FBE914BFA2}" destId="{BC86BFE0-3350-4CB4-A708-900024574CC0}" srcOrd="2" destOrd="0" parTransId="{389AC174-3AEA-467E-A170-3C76D67DE65A}" sibTransId="{512D7E0D-D660-4A86-8E69-301844929568}"/>
    <dgm:cxn modelId="{5ED83736-3C3C-4FBF-8CCB-30F0B2AA7428}" type="presOf" srcId="{5E140CC3-4ACA-4A14-88E4-CC8607C94BE1}" destId="{905BF20E-9E89-4D63-9294-773EC4A11C14}" srcOrd="0" destOrd="0" presId="urn:microsoft.com/office/officeart/2005/8/layout/venn1"/>
    <dgm:cxn modelId="{E581D423-9AD1-496B-ACE8-8E64BF19791C}" srcId="{123DDB34-6151-4861-8E6C-72FBE914BFA2}" destId="{A8DD870B-B253-46CF-9144-F8B4E2C36A73}" srcOrd="4" destOrd="0" parTransId="{7403780E-E5D8-4FDE-8453-96E044AC56B7}" sibTransId="{0EBEE054-F542-47BC-AB95-14D10818E971}"/>
    <dgm:cxn modelId="{D4CA9B40-CF78-4329-B4F8-E41B04365AE5}" type="presOf" srcId="{9AA6BD65-7EB2-45B2-AE3E-61FF0928DDC1}" destId="{9C4BBCA8-95F9-48AE-84CF-8B3FDAEC170F}" srcOrd="0" destOrd="0" presId="urn:microsoft.com/office/officeart/2005/8/layout/venn1"/>
    <dgm:cxn modelId="{29005BF0-36F0-4D7B-97B3-ECBE893BAFCD}" srcId="{123DDB34-6151-4861-8E6C-72FBE914BFA2}" destId="{9DF750C3-6134-4DAC-98F9-F2279D00C68B}" srcOrd="6" destOrd="0" parTransId="{483D7D6E-0089-4EC5-82A2-92FD04986C93}" sibTransId="{D4F9DFEF-9D93-4E2A-BF32-F169DE8B5948}"/>
    <dgm:cxn modelId="{39D31E5B-B8BF-49AF-AB19-B37CB446D1F3}" type="presOf" srcId="{A8DD870B-B253-46CF-9144-F8B4E2C36A73}" destId="{7548807D-D919-4780-9900-A2BAEB2F6832}" srcOrd="0" destOrd="0" presId="urn:microsoft.com/office/officeart/2005/8/layout/venn1"/>
    <dgm:cxn modelId="{B0531A80-5BC9-4A95-81D3-29981F76B107}" type="presOf" srcId="{123DDB34-6151-4861-8E6C-72FBE914BFA2}" destId="{741133E1-A726-4CB0-BEA9-AA944F6B64AA}" srcOrd="0" destOrd="0" presId="urn:microsoft.com/office/officeart/2005/8/layout/venn1"/>
    <dgm:cxn modelId="{32EBAE65-7112-42FF-A07A-64D4E84D6525}" type="presOf" srcId="{BFFEDBE3-8AE6-4ACE-A8C8-A7207B31218B}" destId="{69E44F47-7708-45A7-BFAD-B3183C8C978D}" srcOrd="0" destOrd="0" presId="urn:microsoft.com/office/officeart/2005/8/layout/venn1"/>
    <dgm:cxn modelId="{7AB20157-D2CE-400D-9880-5E44CE45CC9F}" srcId="{123DDB34-6151-4861-8E6C-72FBE914BFA2}" destId="{5E140CC3-4ACA-4A14-88E4-CC8607C94BE1}" srcOrd="3" destOrd="0" parTransId="{238BA76A-7D58-4EAA-A6CE-7F2CC8CCDDE6}" sibTransId="{13E3549A-42B8-412D-B647-604879F442F7}"/>
    <dgm:cxn modelId="{FAB16ED8-0B10-401E-84A9-C95613FD33F0}" srcId="{123DDB34-6151-4861-8E6C-72FBE914BFA2}" destId="{8C8F70E3-24CA-4CFB-9CFC-C26EFEE50EBE}" srcOrd="5" destOrd="0" parTransId="{01C270E3-52C8-45DA-9E65-2EEBA5A5DBB3}" sibTransId="{35DAA568-2889-4F69-8641-B7F4B16D585A}"/>
    <dgm:cxn modelId="{A51B1BBC-CAEF-478A-BEF9-E9A6199FB54C}" srcId="{123DDB34-6151-4861-8E6C-72FBE914BFA2}" destId="{9AA6BD65-7EB2-45B2-AE3E-61FF0928DDC1}" srcOrd="0" destOrd="0" parTransId="{1CCFF4F7-DCBD-445F-9E09-1160D4C3E864}" sibTransId="{EC137B71-59E9-4F94-B2CE-8D0B88283174}"/>
    <dgm:cxn modelId="{088FB9C4-48E2-4A5F-B320-94EA4831AAB7}" type="presParOf" srcId="{741133E1-A726-4CB0-BEA9-AA944F6B64AA}" destId="{116787F6-2DA4-4BCA-A286-0E7F4B390E71}" srcOrd="0" destOrd="0" presId="urn:microsoft.com/office/officeart/2005/8/layout/venn1"/>
    <dgm:cxn modelId="{EB78A498-50FF-43F8-BE8B-B95022098974}" type="presParOf" srcId="{741133E1-A726-4CB0-BEA9-AA944F6B64AA}" destId="{9C4BBCA8-95F9-48AE-84CF-8B3FDAEC170F}" srcOrd="1" destOrd="0" presId="urn:microsoft.com/office/officeart/2005/8/layout/venn1"/>
    <dgm:cxn modelId="{7C34D301-476E-4BB1-AA6A-A37811993B9B}" type="presParOf" srcId="{741133E1-A726-4CB0-BEA9-AA944F6B64AA}" destId="{D506325D-33DB-4F39-9B73-98AAE29C7E82}" srcOrd="2" destOrd="0" presId="urn:microsoft.com/office/officeart/2005/8/layout/venn1"/>
    <dgm:cxn modelId="{3738E1BD-C41A-4376-AC7B-F3EF8A44A857}" type="presParOf" srcId="{741133E1-A726-4CB0-BEA9-AA944F6B64AA}" destId="{69E44F47-7708-45A7-BFAD-B3183C8C978D}" srcOrd="3" destOrd="0" presId="urn:microsoft.com/office/officeart/2005/8/layout/venn1"/>
    <dgm:cxn modelId="{A8262E30-0432-43A5-A965-20A7AF72308D}" type="presParOf" srcId="{741133E1-A726-4CB0-BEA9-AA944F6B64AA}" destId="{D25649D1-2589-4AE2-889A-433C2E83B34E}" srcOrd="4" destOrd="0" presId="urn:microsoft.com/office/officeart/2005/8/layout/venn1"/>
    <dgm:cxn modelId="{07A21FA2-257E-4E4E-B2F9-408D9E3B9F1E}" type="presParOf" srcId="{741133E1-A726-4CB0-BEA9-AA944F6B64AA}" destId="{21C4D0D0-E33F-49ED-90EE-2BD54D022F19}" srcOrd="5" destOrd="0" presId="urn:microsoft.com/office/officeart/2005/8/layout/venn1"/>
    <dgm:cxn modelId="{8E4A3D26-435E-4645-892E-B652DA42742C}" type="presParOf" srcId="{741133E1-A726-4CB0-BEA9-AA944F6B64AA}" destId="{5E7B0765-5860-485D-8274-E6BD17A59503}" srcOrd="6" destOrd="0" presId="urn:microsoft.com/office/officeart/2005/8/layout/venn1"/>
    <dgm:cxn modelId="{28123D4C-436F-441B-8A1A-26AC4BB433C1}" type="presParOf" srcId="{741133E1-A726-4CB0-BEA9-AA944F6B64AA}" destId="{905BF20E-9E89-4D63-9294-773EC4A11C14}" srcOrd="7" destOrd="0" presId="urn:microsoft.com/office/officeart/2005/8/layout/venn1"/>
    <dgm:cxn modelId="{23D46153-2E0B-4CB4-ACA4-49B8C71E0065}" type="presParOf" srcId="{741133E1-A726-4CB0-BEA9-AA944F6B64AA}" destId="{B7CF8A6D-8EA5-410D-A8CE-D4D92B1DD7AE}" srcOrd="8" destOrd="0" presId="urn:microsoft.com/office/officeart/2005/8/layout/venn1"/>
    <dgm:cxn modelId="{A8584181-2786-4D42-8FB9-B49F716CE8B5}" type="presParOf" srcId="{741133E1-A726-4CB0-BEA9-AA944F6B64AA}" destId="{7548807D-D919-4780-9900-A2BAEB2F6832}" srcOrd="9" destOrd="0" presId="urn:microsoft.com/office/officeart/2005/8/layout/venn1"/>
    <dgm:cxn modelId="{FD562A7C-33B9-48CD-B16E-B168D97FB022}" type="presParOf" srcId="{741133E1-A726-4CB0-BEA9-AA944F6B64AA}" destId="{02489520-BD47-4EA9-84ED-91BF061C6A8D}" srcOrd="10" destOrd="0" presId="urn:microsoft.com/office/officeart/2005/8/layout/venn1"/>
    <dgm:cxn modelId="{0DF9C35F-95D8-4A65-83B1-F5DF8895C534}" type="presParOf" srcId="{741133E1-A726-4CB0-BEA9-AA944F6B64AA}" destId="{35C7DAC4-7F29-4394-ABB4-61978B3D9DD6}" srcOrd="11" destOrd="0" presId="urn:microsoft.com/office/officeart/2005/8/layout/venn1"/>
    <dgm:cxn modelId="{18E6FF39-457D-4390-BE7B-9EB916CBCC85}" type="presParOf" srcId="{741133E1-A726-4CB0-BEA9-AA944F6B64AA}" destId="{B5984BA2-F756-491D-BBDB-16BDD3BAED06}" srcOrd="12" destOrd="0" presId="urn:microsoft.com/office/officeart/2005/8/layout/venn1"/>
    <dgm:cxn modelId="{B334162B-C1EE-4B02-AE91-E019BBABEB1B}" type="presParOf" srcId="{741133E1-A726-4CB0-BEA9-AA944F6B64AA}" destId="{ED0410E9-D08D-409B-937C-AAD59BDA0C1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787F6-2DA4-4BCA-A286-0E7F4B390E71}">
      <dsp:nvSpPr>
        <dsp:cNvPr id="0" name=""/>
        <dsp:cNvSpPr/>
      </dsp:nvSpPr>
      <dsp:spPr>
        <a:xfrm>
          <a:off x="3230279" y="1202832"/>
          <a:ext cx="1540910" cy="15410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C4BBCA8-95F9-48AE-84CF-8B3FDAEC170F}">
      <dsp:nvSpPr>
        <dsp:cNvPr id="0" name=""/>
        <dsp:cNvSpPr/>
      </dsp:nvSpPr>
      <dsp:spPr>
        <a:xfrm>
          <a:off x="3117921" y="0"/>
          <a:ext cx="1765626" cy="94488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الشخصية</a:t>
          </a:r>
          <a:endParaRPr lang="ar-SA" sz="3200" kern="1200" dirty="0"/>
        </a:p>
      </dsp:txBody>
      <dsp:txXfrm>
        <a:off x="3117921" y="0"/>
        <a:ext cx="1765626" cy="944880"/>
      </dsp:txXfrm>
    </dsp:sp>
    <dsp:sp modelId="{D506325D-33DB-4F39-9B73-98AAE29C7E82}">
      <dsp:nvSpPr>
        <dsp:cNvPr id="0" name=""/>
        <dsp:cNvSpPr/>
      </dsp:nvSpPr>
      <dsp:spPr>
        <a:xfrm>
          <a:off x="3682280" y="1420154"/>
          <a:ext cx="1540910" cy="154109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9E44F47-7708-45A7-BFAD-B3183C8C978D}">
      <dsp:nvSpPr>
        <dsp:cNvPr id="0" name=""/>
        <dsp:cNvSpPr/>
      </dsp:nvSpPr>
      <dsp:spPr>
        <a:xfrm>
          <a:off x="5413236" y="897636"/>
          <a:ext cx="1669319" cy="10393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dirty="0" smtClean="0"/>
            <a:t>التنظيمية والإدارية</a:t>
          </a:r>
          <a:endParaRPr lang="ar-SA" sz="3200" kern="1200" dirty="0"/>
        </a:p>
      </dsp:txBody>
      <dsp:txXfrm>
        <a:off x="5413236" y="897636"/>
        <a:ext cx="1669319" cy="1039368"/>
      </dsp:txXfrm>
    </dsp:sp>
    <dsp:sp modelId="{D25649D1-2589-4AE2-889A-433C2E83B34E}">
      <dsp:nvSpPr>
        <dsp:cNvPr id="0" name=""/>
        <dsp:cNvSpPr/>
      </dsp:nvSpPr>
      <dsp:spPr>
        <a:xfrm>
          <a:off x="3793354" y="1909130"/>
          <a:ext cx="1540910" cy="154109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21C4D0D0-E33F-49ED-90EE-2BD54D022F19}">
      <dsp:nvSpPr>
        <dsp:cNvPr id="0" name=""/>
        <dsp:cNvSpPr/>
      </dsp:nvSpPr>
      <dsp:spPr>
        <a:xfrm>
          <a:off x="5573747" y="2220468"/>
          <a:ext cx="1637217" cy="11102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smtClean="0"/>
            <a:t>الإستراتيجية والتخطيطية</a:t>
          </a:r>
          <a:endParaRPr lang="ar-SA" sz="3200" kern="1200"/>
        </a:p>
      </dsp:txBody>
      <dsp:txXfrm>
        <a:off x="5573747" y="2220468"/>
        <a:ext cx="1637217" cy="1110234"/>
      </dsp:txXfrm>
    </dsp:sp>
    <dsp:sp modelId="{5E7B0765-5860-485D-8274-E6BD17A59503}">
      <dsp:nvSpPr>
        <dsp:cNvPr id="0" name=""/>
        <dsp:cNvSpPr/>
      </dsp:nvSpPr>
      <dsp:spPr>
        <a:xfrm>
          <a:off x="3480677" y="2301255"/>
          <a:ext cx="1540910" cy="154109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05BF20E-9E89-4D63-9294-773EC4A11C14}">
      <dsp:nvSpPr>
        <dsp:cNvPr id="0" name=""/>
        <dsp:cNvSpPr/>
      </dsp:nvSpPr>
      <dsp:spPr>
        <a:xfrm>
          <a:off x="4867497" y="3708654"/>
          <a:ext cx="1765626" cy="101574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smtClean="0"/>
            <a:t>الاستثمارية والتمويلية </a:t>
          </a:r>
          <a:endParaRPr lang="ar-SA" sz="3200" kern="1200"/>
        </a:p>
      </dsp:txBody>
      <dsp:txXfrm>
        <a:off x="4867497" y="3708654"/>
        <a:ext cx="1765626" cy="1015746"/>
      </dsp:txXfrm>
    </dsp:sp>
    <dsp:sp modelId="{B7CF8A6D-8EA5-410D-A8CE-D4D92B1DD7AE}">
      <dsp:nvSpPr>
        <dsp:cNvPr id="0" name=""/>
        <dsp:cNvSpPr/>
      </dsp:nvSpPr>
      <dsp:spPr>
        <a:xfrm>
          <a:off x="2979881" y="2301255"/>
          <a:ext cx="1540910" cy="154109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7548807D-D919-4780-9900-A2BAEB2F6832}">
      <dsp:nvSpPr>
        <dsp:cNvPr id="0" name=""/>
        <dsp:cNvSpPr/>
      </dsp:nvSpPr>
      <dsp:spPr>
        <a:xfrm>
          <a:off x="1368346" y="3708654"/>
          <a:ext cx="1765626" cy="101574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smtClean="0"/>
            <a:t>الفنية والتشغيلية</a:t>
          </a:r>
          <a:endParaRPr lang="ar-SA" sz="3200" kern="1200"/>
        </a:p>
      </dsp:txBody>
      <dsp:txXfrm>
        <a:off x="1368346" y="3708654"/>
        <a:ext cx="1765626" cy="1015746"/>
      </dsp:txXfrm>
    </dsp:sp>
    <dsp:sp modelId="{02489520-BD47-4EA9-84ED-91BF061C6A8D}">
      <dsp:nvSpPr>
        <dsp:cNvPr id="0" name=""/>
        <dsp:cNvSpPr/>
      </dsp:nvSpPr>
      <dsp:spPr>
        <a:xfrm>
          <a:off x="2667205" y="1909130"/>
          <a:ext cx="1540910" cy="154109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35C7DAC4-7F29-4394-ABB4-61978B3D9DD6}">
      <dsp:nvSpPr>
        <dsp:cNvPr id="0" name=""/>
        <dsp:cNvSpPr/>
      </dsp:nvSpPr>
      <dsp:spPr>
        <a:xfrm>
          <a:off x="790505" y="2220468"/>
          <a:ext cx="1637217" cy="111023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smtClean="0"/>
            <a:t>التسويقية</a:t>
          </a:r>
          <a:endParaRPr lang="ar-SA" sz="3200" kern="1200"/>
        </a:p>
      </dsp:txBody>
      <dsp:txXfrm>
        <a:off x="790505" y="2220468"/>
        <a:ext cx="1637217" cy="1110234"/>
      </dsp:txXfrm>
    </dsp:sp>
    <dsp:sp modelId="{B5984BA2-F756-491D-BBDB-16BDD3BAED06}">
      <dsp:nvSpPr>
        <dsp:cNvPr id="0" name=""/>
        <dsp:cNvSpPr/>
      </dsp:nvSpPr>
      <dsp:spPr>
        <a:xfrm>
          <a:off x="2778279" y="1420154"/>
          <a:ext cx="1540910" cy="154109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ED0410E9-D08D-409B-937C-AAD59BDA0C1C}">
      <dsp:nvSpPr>
        <dsp:cNvPr id="0" name=""/>
        <dsp:cNvSpPr/>
      </dsp:nvSpPr>
      <dsp:spPr>
        <a:xfrm>
          <a:off x="918914" y="897636"/>
          <a:ext cx="1669319" cy="103936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baseline="0" smtClean="0"/>
            <a:t>النظامية والإجرائية</a:t>
          </a:r>
          <a:endParaRPr lang="ar-SA" sz="3200" kern="1200"/>
        </a:p>
      </dsp:txBody>
      <dsp:txXfrm>
        <a:off x="918914" y="897636"/>
        <a:ext cx="1669319" cy="1039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9/10/1442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4933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75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518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741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749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271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3026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896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3258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241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3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4/21/2021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8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305800" cy="1470025"/>
          </a:xfrm>
        </p:spPr>
        <p:txBody>
          <a:bodyPr>
            <a:normAutofit fontScale="90000"/>
          </a:bodyPr>
          <a:lstStyle/>
          <a:p>
            <a:r>
              <a:rPr lang="ar-SA" sz="5400" b="1" dirty="0" smtClean="0">
                <a:solidFill>
                  <a:srgbClr val="00B050"/>
                </a:solidFill>
              </a:rPr>
              <a:t>عوامل نجاح المنشآت الصغيرة وفشلها</a:t>
            </a:r>
            <a:endParaRPr lang="ar-SA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Rihab\Desktop\Screenshot_٢٠٢١-٠٤-٠٦-١٣-٢٨-٥٠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78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90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00B050"/>
                </a:solidFill>
              </a:rPr>
              <a:t>التحول من الإدارة إلى الريادة يدعم منظومة ريادة الأعمال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371600"/>
            <a:ext cx="8001470" cy="4495800"/>
          </a:xfrm>
        </p:spPr>
        <p:txBody>
          <a:bodyPr>
            <a:normAutofit/>
          </a:bodyPr>
          <a:lstStyle/>
          <a:p>
            <a:pPr algn="just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400" b="1" dirty="0" smtClean="0"/>
              <a:t> </a:t>
            </a:r>
            <a:r>
              <a:rPr lang="ar-SA" sz="2400" b="1" dirty="0" smtClean="0"/>
              <a:t>ضرورة توفر السمات والمهارات القيادية الريادية لدى المديرين المهتمين بخلق بيئة إيجابية محفزة لرواد الأعمال.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القيادة الريادية تمثل أحد أهم مقومات تحقيق الإبداع والابتكار المؤسسي والاداري والوظيفي.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SA" sz="2400" b="1" dirty="0"/>
              <a:t> </a:t>
            </a:r>
            <a:r>
              <a:rPr lang="ar-SA" sz="2400" b="1" dirty="0" smtClean="0"/>
              <a:t>الابداع والابتكار الاداري والوظيفي يمثل أحد أهم متطلبات تحقيق واستمرارية القيادة الريادية والمزايا التنافسية للمؤسسة.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7030A0"/>
                </a:solidFill>
              </a:rPr>
              <a:t>الإبداع الإداري والمؤسسي يرسخ ريادة الأعمال ويدعم رواد الأعمال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43000"/>
            <a:ext cx="8229600" cy="4724400"/>
          </a:xfrm>
        </p:spPr>
        <p:txBody>
          <a:bodyPr>
            <a:noAutofit/>
          </a:bodyPr>
          <a:lstStyle/>
          <a:p>
            <a:pPr algn="just" rtl="1"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</a:t>
            </a:r>
            <a:r>
              <a:rPr lang="ar-SA" sz="2400" b="1" dirty="0" smtClean="0"/>
              <a:t>مع تطبيق منهج القيادة الريادية تنمو الحاجة إلى بيئة تنظيمية وإدارية محفزة على الإبداع الإداري الجماعي والمؤسسي والفردي داخل المؤسسة.</a:t>
            </a:r>
          </a:p>
          <a:p>
            <a:pPr algn="just" rtl="1">
              <a:lnSpc>
                <a:spcPct val="25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يتطلب الأمر من المؤسسات المعاصرة تطوير بنيتها التحتية من سياسات وأنظمة وقواعد ومعايير عمل لبناء وتنمية طاقتها الإبداعية على مستوى الأفراد والوحدات وعلى مستوى المؤسسة ككل.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06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BC04BC"/>
                </a:solidFill>
              </a:rPr>
              <a:t>العمل المؤسسي </a:t>
            </a:r>
            <a:r>
              <a:rPr lang="ar-SA" sz="2800" b="1" dirty="0" err="1">
                <a:solidFill>
                  <a:srgbClr val="BC04BC"/>
                </a:solidFill>
              </a:rPr>
              <a:t>يهيء</a:t>
            </a:r>
            <a:r>
              <a:rPr lang="ar-SA" sz="2800" b="1" dirty="0">
                <a:solidFill>
                  <a:srgbClr val="BC04BC"/>
                </a:solidFill>
              </a:rPr>
              <a:t> بيئة داعمة لمنظومة ريادة الأعمال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371600"/>
            <a:ext cx="8001470" cy="4495800"/>
          </a:xfrm>
        </p:spPr>
        <p:txBody>
          <a:bodyPr>
            <a:normAutofit fontScale="92500" lnSpcReduction="20000"/>
          </a:bodyPr>
          <a:lstStyle/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 smtClean="0"/>
              <a:t> </a:t>
            </a:r>
            <a:r>
              <a:rPr lang="ar-SA" sz="2400" b="1" dirty="0" smtClean="0"/>
              <a:t>ارتباط أنظمة وأساليب التحفيز بتنمية مهارات الإبداع </a:t>
            </a:r>
            <a:r>
              <a:rPr lang="ar-SA" sz="2400" b="1" dirty="0" err="1" smtClean="0"/>
              <a:t>والإبتكار</a:t>
            </a:r>
            <a:r>
              <a:rPr lang="ar-SA" sz="2400" b="1" dirty="0" smtClean="0"/>
              <a:t> لدى منسوبي المؤسسة.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عمق ظاهرة الانتماء المؤسسي وارتفاع مستوى الرضا الوظيفي.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err="1" smtClean="0"/>
              <a:t>الإلتزام</a:t>
            </a:r>
            <a:r>
              <a:rPr lang="ar-SA" sz="2400" b="1" dirty="0" smtClean="0"/>
              <a:t> بمنهج القيادة الريادية كسلوك إداري ومؤسسي ليس كسلوك فردي.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قوة التوجه للتعامل مع التدريب باعتباره الوجه الرئيسي من أوجه الاستثمار البشري في المؤسسة.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قوه ارتباط الدوافع والسلوك التطويري مع ضعف مستوى اليقين البيئي.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تطبيق الأنظمة والإجراءات كأداة لتحقيق الأهداف وليس غاية في حد ذاته.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144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تجنب تواضع الطموحات والأهداف يدعم منظومة ريادة الأعمال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371600"/>
            <a:ext cx="8001470" cy="4495800"/>
          </a:xfrm>
        </p:spPr>
        <p:txBody>
          <a:bodyPr>
            <a:normAutofit/>
          </a:bodyPr>
          <a:lstStyle/>
          <a:p>
            <a:pPr algn="just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 </a:t>
            </a:r>
            <a:r>
              <a:rPr lang="ar-SA" sz="2400" b="1" dirty="0" smtClean="0"/>
              <a:t>أيهما يوجه الآخر: الإمكانيات أم الأهداف؟</a:t>
            </a:r>
          </a:p>
          <a:p>
            <a:pPr algn="just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الإمكانيات المتاحة محدودة.</a:t>
            </a:r>
          </a:p>
          <a:p>
            <a:pPr algn="just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الإدارة القيادية تتبنى مصطلح الأهداف الذكية 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smart</a:t>
            </a:r>
            <a:r>
              <a:rPr lang="ar-SA" sz="2400" b="1" dirty="0" smtClean="0">
                <a:solidFill>
                  <a:prstClr val="black"/>
                </a:solidFill>
              </a:rPr>
              <a:t> </a:t>
            </a:r>
            <a:r>
              <a:rPr lang="ar-SA" sz="2400" b="1" dirty="0" smtClean="0"/>
              <a:t>أحد أسباب تبرير تقديس مبدأ ممارسة عملية التخطيط في حدود الإمكانيات المتاحة.</a:t>
            </a:r>
          </a:p>
          <a:p>
            <a:pPr algn="just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بتطبيق </a:t>
            </a:r>
            <a:r>
              <a:rPr lang="ar-SA" sz="2400" b="1" dirty="0">
                <a:solidFill>
                  <a:prstClr val="black"/>
                </a:solidFill>
              </a:rPr>
              <a:t>معيار </a:t>
            </a:r>
            <a:r>
              <a:rPr lang="en-US" sz="2400" b="1" dirty="0" err="1" smtClean="0">
                <a:solidFill>
                  <a:prstClr val="black"/>
                </a:solidFill>
              </a:rPr>
              <a:t>smartec</a:t>
            </a:r>
            <a:r>
              <a:rPr lang="ar-SA" sz="2400" b="1" dirty="0" smtClean="0">
                <a:solidFill>
                  <a:prstClr val="black"/>
                </a:solidFill>
              </a:rPr>
              <a:t> يجب أن تتسم الأهداف بسمة التحدي </a:t>
            </a:r>
            <a:r>
              <a:rPr lang="en-US" sz="2400" b="1" dirty="0" err="1" smtClean="0">
                <a:solidFill>
                  <a:srgbClr val="C00000"/>
                </a:solidFill>
              </a:rPr>
              <a:t>c</a:t>
            </a:r>
            <a:r>
              <a:rPr lang="en-US" sz="2400" b="1" dirty="0" err="1" smtClean="0">
                <a:solidFill>
                  <a:prstClr val="black"/>
                </a:solidFill>
              </a:rPr>
              <a:t>hallen</a:t>
            </a:r>
            <a:r>
              <a:rPr lang="ar-SA" sz="2400" b="1" dirty="0" smtClean="0">
                <a:solidFill>
                  <a:prstClr val="black"/>
                </a:solidFill>
              </a:rPr>
              <a:t> ، وأن جودة استخدام الإمكانيات المتاحة هو مبدأ أخلاقي </a:t>
            </a:r>
            <a:r>
              <a:rPr lang="en-US" sz="2400" b="1" dirty="0" smtClean="0">
                <a:solidFill>
                  <a:srgbClr val="C00000"/>
                </a:solidFill>
              </a:rPr>
              <a:t>e</a:t>
            </a:r>
            <a:r>
              <a:rPr lang="en-US" sz="2400" b="1" dirty="0" smtClean="0">
                <a:solidFill>
                  <a:prstClr val="black"/>
                </a:solidFill>
              </a:rPr>
              <a:t>thics</a:t>
            </a:r>
            <a:r>
              <a:rPr lang="ar-SA" sz="2400" b="1" dirty="0" smtClean="0">
                <a:solidFill>
                  <a:prstClr val="black"/>
                </a:solidFill>
              </a:rPr>
              <a:t>  أكثر من كونه مؤشراً للكفاءة.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06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BC04BC"/>
                </a:solidFill>
              </a:rPr>
              <a:t>دور مؤسسات التعليم في توفير مقومات نجاح المنشأة الصغيرة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1" y="1371600"/>
            <a:ext cx="8001000" cy="5029200"/>
          </a:xfrm>
        </p:spPr>
        <p:txBody>
          <a:bodyPr>
            <a:normAutofit fontScale="70000" lnSpcReduction="20000"/>
          </a:bodyPr>
          <a:lstStyle/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2400" b="1" dirty="0" smtClean="0"/>
              <a:t> </a:t>
            </a:r>
            <a:r>
              <a:rPr lang="ar-SA" sz="3400" b="1" dirty="0" smtClean="0"/>
              <a:t>تدريس 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منح درجة بكالوريوس في تخصص 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منح درجات علمية في </a:t>
            </a:r>
            <a:r>
              <a:rPr lang="ar-SA" sz="3400" b="1" dirty="0" err="1" smtClean="0"/>
              <a:t>الدبلومات</a:t>
            </a:r>
            <a:r>
              <a:rPr lang="ar-SA" sz="3400" b="1" dirty="0" smtClean="0"/>
              <a:t> والماجستير والدكتوراه في 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تأسيس معاهد ومراكز وجمعيات لريادة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إنشاء كراسي علمية في 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إصدار مجلات علمية ومهنية دورية متخصصة في ريادة الأعمال.</a:t>
            </a:r>
          </a:p>
          <a:p>
            <a:pPr algn="just" rtl="1">
              <a:lnSpc>
                <a:spcPct val="160000"/>
              </a:lnSpc>
              <a:buClr>
                <a:srgbClr val="BC04BC"/>
              </a:buClr>
              <a:buFont typeface="Calibri" pitchFamily="34" charset="0"/>
              <a:buChar char="⃝"/>
            </a:pPr>
            <a:r>
              <a:rPr lang="ar-SA" sz="3400" b="1" dirty="0"/>
              <a:t> </a:t>
            </a:r>
            <a:r>
              <a:rPr lang="ar-SA" sz="3400" b="1" dirty="0" smtClean="0"/>
              <a:t>إنشاء مراكز إدارية ومناصب مهنية في ريادة الأعمال.</a:t>
            </a:r>
            <a:endParaRPr lang="ar-SA" sz="3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 smtClean="0">
                <a:solidFill>
                  <a:srgbClr val="00B050"/>
                </a:solidFill>
              </a:rPr>
              <a:t>إرشادات عامة تساهم في نجاح واستقرار المشروعات الصغيرة</a:t>
            </a:r>
            <a:endParaRPr lang="ar-SA" sz="28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7849070" cy="47244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400" b="1" dirty="0" smtClean="0"/>
              <a:t> </a:t>
            </a:r>
            <a:r>
              <a:rPr lang="ar-SA" sz="2800" b="1" dirty="0" smtClean="0"/>
              <a:t>العمل والإشراف الشخصي المباشر.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عدم خلط الأموال الشخصية مع أموال المشروع.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دقة المراقبة وتواصل المتابعة المحاسبية.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توكيد الجودة والمحافظة عليها.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المحافظة على سعر تنافسي.</a:t>
            </a:r>
          </a:p>
          <a:p>
            <a:pPr algn="r" rtl="1">
              <a:lnSpc>
                <a:spcPct val="160000"/>
              </a:lnSpc>
              <a:buClr>
                <a:srgbClr val="00B050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التطوير الذاتي لرائد الأعمال بشكل مستمر. </a:t>
            </a:r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أسباب فشل/ تعثر المنشآت الصغيرة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371600"/>
            <a:ext cx="7772400" cy="45720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 smtClean="0"/>
              <a:t> عدم توفر أو ضعف الخبرة العلمية لدى صاحب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الفجوة بين نوع المشروع والمقومات الفنية لصاحب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عدم المعرفة بنوع ومجال المشروع وخصائصه ومتطلباته الفنية.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بدء المشروع دون دراسة جدوى دقيقة تؤكد مؤشرات جدوى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عدم وضوح الرؤية المستقبلية عن المشروع لدى صاحبه.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غياب المعرفة بمقومات نجاح أو فشل المشاريع المماثلة.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أسباب فشل/ تعثر المنشآت الصغيرة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371600"/>
            <a:ext cx="7772400" cy="4572000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 smtClean="0"/>
              <a:t> غياب أو عدم دقة التخطيط لواقع ولمستقبل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عدم قدرة أو ضعف صاحب المشروع على توظيف قدراته في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عدم الاستفادة بمرشد صاحب خبرة ورؤية في نشاط المشروع.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err="1" smtClean="0"/>
              <a:t>إختيار</a:t>
            </a:r>
            <a:r>
              <a:rPr lang="ar-SA" sz="2400" b="1" dirty="0" smtClean="0"/>
              <a:t> موقع غير ملائم لنشاط المشروع ومتطلباته الفنية والبيئية.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عدم ملاءمة طبيعة المشروع ومنتجاته مع متطلبات السوق.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224254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العوائق والتحديات والمخاطر أمام المنشآت الصغيرة</a:t>
            </a:r>
            <a:endParaRPr lang="ar-SA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37148982"/>
              </p:ext>
            </p:extLst>
          </p:nvPr>
        </p:nvGraphicFramePr>
        <p:xfrm>
          <a:off x="685330" y="1447800"/>
          <a:ext cx="800147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9906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عوائق وتحديات شخصية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71600"/>
            <a:ext cx="8153400" cy="4419601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 smtClean="0"/>
              <a:t> ضعف المهارات الإدارية والفنية.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الأخطاء التي يمارسها أصحاب المشروعات الصغيرة قبل البدء في التشغيل.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ضعف المعرفة بمكونات البيئة الخارجية للمشروع.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سلوك المغامرة غير المحسوبة والدخول في مضاربات غير مدروسة.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رغبة صاحب المشروع الصغير في تحقيق أرباح عالية مع بدء التشغيل.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مقومات نجاح المشروع الريادي الصغير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524000"/>
            <a:ext cx="8534400" cy="4724401"/>
          </a:xfrm>
        </p:spPr>
        <p:txBody>
          <a:bodyPr>
            <a:normAutofit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 smtClean="0"/>
              <a:t> التوافق بين نوع المشروع والمقومات التعليمية والعملية والنفسية لصاحب المشروع.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المعرفة الكاملة بنوع ومجال المشروع وخصائصه ومتطلباته الفنية.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وجود رؤية مستقبلية للمشروع لدي صاحبه وفق تصوراته عن التوسع والنمو.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إدارة صاحب المشروع لنفسه وتوظيف قدراته وتنمية مهاراته.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الاستفادة في وقت مبكر من حياة فكرة المشروع بمرشد صاحب خبرة.</a:t>
            </a:r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عقبات وتحديات تنظيمية وإدارية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447800"/>
            <a:ext cx="7772400" cy="4495800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 smtClean="0"/>
              <a:t> العمل دون أنظمة وأدلة عمل وقصور في أساليب الإدارة.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عدم تطبيق معايير موضوعية في اختيار الأفراد العاملين.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اتساع نطاق صلاحيات الملاك وعدم تحديد المسؤوليات.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غياب مفهوم وسياسة تعاقب القيادات وحدوث فراغ إداري.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/>
              <a:t> </a:t>
            </a:r>
            <a:r>
              <a:rPr lang="ar-SA" sz="2800" b="1" dirty="0" smtClean="0"/>
              <a:t>غياب الاستقلال المالي للمشروع مع عدم مسك سجلات محاسبية ومالية منتظمة لعناصر المصروفات والإيرادات.</a:t>
            </a:r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العقبات والتحديات </a:t>
            </a:r>
            <a:r>
              <a:rPr lang="ar-SA" sz="4000" b="1" dirty="0" err="1" smtClean="0">
                <a:solidFill>
                  <a:srgbClr val="0070C0"/>
                </a:solidFill>
              </a:rPr>
              <a:t>الإستراتيجية</a:t>
            </a:r>
            <a:r>
              <a:rPr lang="ar-SA" sz="4000" b="1" dirty="0" smtClean="0">
                <a:solidFill>
                  <a:srgbClr val="0070C0"/>
                </a:solidFill>
              </a:rPr>
              <a:t> والتخطيطية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602163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800" dirty="0" smtClean="0"/>
              <a:t> </a:t>
            </a:r>
            <a:r>
              <a:rPr lang="ar-SA" sz="2400" b="1" dirty="0" smtClean="0"/>
              <a:t>غياب أو ضعف عملية التنبؤ وصياغة أهداف متواضعة.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غياب الرؤية </a:t>
            </a:r>
            <a:r>
              <a:rPr lang="ar-SA" sz="2400" b="1" dirty="0" err="1" smtClean="0"/>
              <a:t>الإستراتيجية</a:t>
            </a:r>
            <a:r>
              <a:rPr lang="ar-SA" sz="2400" b="1" dirty="0" smtClean="0"/>
              <a:t> والتركيز على نطاق زمني قصير.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الدخول في مجال الأعمال وبدء النشاط دون وضوح كافٍ لفكرة المشروع.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>
                <a:solidFill>
                  <a:prstClr val="black"/>
                </a:solidFill>
              </a:rPr>
              <a:t>الدخول في مجال الأعمال وبدء </a:t>
            </a:r>
            <a:r>
              <a:rPr lang="ar-SA" sz="2400" b="1" dirty="0" smtClean="0">
                <a:solidFill>
                  <a:prstClr val="black"/>
                </a:solidFill>
              </a:rPr>
              <a:t>النشاط بتقديرات غير دقيقة للاحتياجات.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العقبات والتحديات الاستثمارية والتمويلية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SA" sz="2800" b="1" dirty="0" smtClean="0"/>
              <a:t>شكلية دراسة الجدوى وعدم إعداد دراسة جدوى حقيقية.</a:t>
            </a:r>
          </a:p>
          <a:p>
            <a:pPr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اللجوء إلى الاقتراض دون وجود رؤية واضحة لاستخدامه.</a:t>
            </a:r>
          </a:p>
          <a:p>
            <a:pPr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إحجام البنوك عن إقراض وتمويل المشروعات الصغيرة.</a:t>
            </a:r>
          </a:p>
          <a:p>
            <a:pPr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المالك عادة محدود القدرات المالية.</a:t>
            </a:r>
          </a:p>
          <a:p>
            <a:pPr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SA" sz="2800" b="1" dirty="0"/>
              <a:t> </a:t>
            </a:r>
            <a:r>
              <a:rPr lang="ar-SA" sz="2800" b="1" dirty="0" smtClean="0"/>
              <a:t>صعوبات مرتبطة بسياسة الاعتماد الكلي على التمويل الذاتي.</a:t>
            </a:r>
          </a:p>
        </p:txBody>
      </p:sp>
    </p:spTree>
    <p:extLst>
      <p:ext uri="{BB962C8B-B14F-4D97-AF65-F5344CB8AC3E}">
        <p14:creationId xmlns:p14="http://schemas.microsoft.com/office/powerpoint/2010/main" val="38812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9906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العقبات والتحديات الفنية والتشغيلية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219200"/>
            <a:ext cx="7696200" cy="4419601"/>
          </a:xfrm>
        </p:spPr>
        <p:txBody>
          <a:bodyPr>
            <a:no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 smtClean="0"/>
              <a:t> ضعف المعرفة بطبيعة وخصائص نشاط المشروع ومتطلباته.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سوء اختيار موقع المشروع.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ارتفاع تكلفة المواد الأولية للشراء بكميات صغيرة.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ضعف الموارد المخصصة للبحوث وتطوير المنتجات وتحسين الجودة.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7360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العقبات والتحديات التسويقية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47800"/>
            <a:ext cx="8686800" cy="4495800"/>
          </a:xfrm>
        </p:spPr>
        <p:txBody>
          <a:bodyPr>
            <a:noAutofit/>
          </a:bodyPr>
          <a:lstStyle/>
          <a:p>
            <a:pPr algn="r" rtl="1">
              <a:lnSpc>
                <a:spcPct val="3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800" b="1" dirty="0" smtClean="0"/>
              <a:t> </a:t>
            </a:r>
            <a:r>
              <a:rPr lang="ar-SA" sz="2400" b="1" dirty="0" smtClean="0"/>
              <a:t>افتقار أصحاب المنشآت الصغيرة للخبرة والمهارة في دخول الأسواق.</a:t>
            </a:r>
          </a:p>
          <a:p>
            <a:pPr algn="r" rtl="1">
              <a:lnSpc>
                <a:spcPct val="3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انخفاض موازنة الترويج وضعف قنوات التوزيع وضعف الإنفاق على خدمة العميل.</a:t>
            </a:r>
          </a:p>
          <a:p>
            <a:pPr algn="r" rtl="1">
              <a:lnSpc>
                <a:spcPct val="300000"/>
              </a:lnSpc>
              <a:buClr>
                <a:srgbClr val="BC04BC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المنافسة القوية من المنشآت الكبيرة وخاصة المنافسة السعرية أو بالجودة.</a:t>
            </a:r>
          </a:p>
          <a:p>
            <a:pPr algn="r" rtl="1">
              <a:lnSpc>
                <a:spcPct val="150000"/>
              </a:lnSpc>
              <a:buClr>
                <a:srgbClr val="BC04BC"/>
              </a:buClr>
              <a:buFont typeface="Arial" pitchFamily="34" charset="0"/>
              <a:buChar char="₰"/>
            </a:pPr>
            <a:endParaRPr lang="ar-S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68057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العقبات والتحديات النظامية والإجرائية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" y="1371600"/>
            <a:ext cx="8915400" cy="49530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800" dirty="0" smtClean="0"/>
              <a:t> </a:t>
            </a:r>
            <a:r>
              <a:rPr lang="ar-SA" sz="2400" b="1" dirty="0" smtClean="0"/>
              <a:t>غياب الرؤية المستقبلية لخريطة المشروعات الصغيرة.</a:t>
            </a:r>
          </a:p>
          <a:p>
            <a:pPr>
              <a:lnSpc>
                <a:spcPct val="20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عدم المعرفة بمجالات أفضلية أولوية عمل المنشآت الصغيرة. </a:t>
            </a:r>
          </a:p>
          <a:p>
            <a:pPr>
              <a:lnSpc>
                <a:spcPct val="20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عدم وجود رؤية واضحة عن الشراكة بين المشروعات الصغير والمنشآت الكبيرة.</a:t>
            </a:r>
          </a:p>
          <a:p>
            <a:pPr>
              <a:lnSpc>
                <a:spcPct val="20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العجز عن إبرام تعاقدات لتوفير المستلزمات الحكومية في مواجهة الشركات الكبيرة.</a:t>
            </a:r>
          </a:p>
          <a:p>
            <a:pPr>
              <a:lnSpc>
                <a:spcPct val="20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ضعف المعرفة بالإجراءات الحكومية في تأسيس وبدء تشغيل المشروع.</a:t>
            </a:r>
          </a:p>
          <a:p>
            <a:pPr>
              <a:lnSpc>
                <a:spcPct val="250000"/>
              </a:lnSpc>
              <a:buClr>
                <a:srgbClr val="0070C0"/>
              </a:buClr>
              <a:buFont typeface="Calibri" pitchFamily="34" charset="0"/>
              <a:buChar char="⃝"/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9180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مقومات نجاح المشروع الريادي الصغير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24000"/>
            <a:ext cx="8153400" cy="4724401"/>
          </a:xfrm>
        </p:spPr>
        <p:txBody>
          <a:bodyPr>
            <a:normAutofit lnSpcReduction="10000"/>
          </a:bodyPr>
          <a:lstStyle/>
          <a:p>
            <a:pPr lvl="0" algn="just" rtl="1">
              <a:lnSpc>
                <a:spcPct val="26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 smtClean="0"/>
              <a:t> الدراسة التحليلية لعدد من المشاريع المماثلة القائمة الناجحة.</a:t>
            </a:r>
          </a:p>
          <a:p>
            <a:pPr lvl="0" algn="just" rtl="1">
              <a:lnSpc>
                <a:spcPct val="26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المعرفة المتعمقة للأسباب الأساسية المؤدية لفشل أو تعثر المشاريع المماثلة.</a:t>
            </a:r>
          </a:p>
          <a:p>
            <a:pPr lvl="0" algn="just" rtl="1">
              <a:lnSpc>
                <a:spcPct val="26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الاستناد على دراسة جدوى كاملة دقيقة للمشروع.</a:t>
            </a:r>
          </a:p>
          <a:p>
            <a:pPr lvl="0" algn="just" rtl="1">
              <a:lnSpc>
                <a:spcPct val="26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 smtClean="0"/>
              <a:t> الإلمام بسوق منتجات المشروع وما فيه من عملاء ومنافسين.</a:t>
            </a:r>
          </a:p>
          <a:p>
            <a:pPr lvl="0" algn="just" rtl="1">
              <a:lnSpc>
                <a:spcPct val="26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400" b="1" dirty="0"/>
              <a:t> </a:t>
            </a:r>
            <a:r>
              <a:rPr lang="ar-SA" sz="2400" b="1" dirty="0" smtClean="0"/>
              <a:t>الاطمئنان بتوافر مصادر الإمداد لاحتياجات المشروع.</a:t>
            </a:r>
          </a:p>
        </p:txBody>
      </p:sp>
    </p:spTree>
    <p:extLst>
      <p:ext uri="{BB962C8B-B14F-4D97-AF65-F5344CB8AC3E}">
        <p14:creationId xmlns:p14="http://schemas.microsoft.com/office/powerpoint/2010/main" val="730679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accent5"/>
                </a:solidFill>
              </a:rPr>
              <a:t>خصائص البيئة المواتية المحفزة لنجاح رواد الأعمال</a:t>
            </a:r>
            <a:endParaRPr lang="ar-SA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295400"/>
            <a:ext cx="8534400" cy="4876800"/>
          </a:xfrm>
        </p:spPr>
        <p:txBody>
          <a:bodyPr>
            <a:normAutofit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҉"/>
            </a:pPr>
            <a:r>
              <a:rPr lang="ar-SA" sz="2400" b="1" dirty="0" smtClean="0"/>
              <a:t> مؤسسات تعليمية وتدريبية لتنفيذ برامج نشر وترسيخ ثقافة العمل الحر.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>
                <a:solidFill>
                  <a:prstClr val="black"/>
                </a:solidFill>
              </a:rPr>
              <a:t>مؤسسات تعليمية وتدريبية لتنفيذ </a:t>
            </a:r>
            <a:r>
              <a:rPr lang="ar-SA" sz="2400" b="1" dirty="0" smtClean="0">
                <a:solidFill>
                  <a:prstClr val="black"/>
                </a:solidFill>
              </a:rPr>
              <a:t>برامج بناء مهارات ريادة الأعمال.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҉"/>
            </a:pPr>
            <a:r>
              <a:rPr lang="ar-SA" sz="2400" b="1" dirty="0">
                <a:solidFill>
                  <a:prstClr val="black"/>
                </a:solidFill>
              </a:rPr>
              <a:t> </a:t>
            </a:r>
            <a:r>
              <a:rPr lang="ar-SA" sz="2400" b="1" dirty="0" smtClean="0">
                <a:solidFill>
                  <a:prstClr val="black"/>
                </a:solidFill>
              </a:rPr>
              <a:t>أنظمة وآليات محفزة وراعية لإنشاء مؤسسات </a:t>
            </a:r>
            <a:r>
              <a:rPr lang="ar-SA" sz="2400" b="1" dirty="0" err="1">
                <a:solidFill>
                  <a:prstClr val="black"/>
                </a:solidFill>
              </a:rPr>
              <a:t>إ</a:t>
            </a:r>
            <a:r>
              <a:rPr lang="ar-SA" sz="2400" b="1" dirty="0" err="1" smtClean="0">
                <a:solidFill>
                  <a:prstClr val="black"/>
                </a:solidFill>
              </a:rPr>
              <a:t>فتراضية</a:t>
            </a:r>
            <a:r>
              <a:rPr lang="ar-SA" sz="2400" b="1" dirty="0" smtClean="0">
                <a:solidFill>
                  <a:prstClr val="black"/>
                </a:solidFill>
              </a:rPr>
              <a:t> تجارية لطلاب المدارس والجامعات.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҉"/>
            </a:pPr>
            <a:r>
              <a:rPr lang="ar-SA" sz="2400" b="1" dirty="0">
                <a:solidFill>
                  <a:prstClr val="black"/>
                </a:solidFill>
              </a:rPr>
              <a:t> </a:t>
            </a:r>
            <a:r>
              <a:rPr lang="ar-SA" sz="2400" b="1" dirty="0" smtClean="0">
                <a:solidFill>
                  <a:prstClr val="black"/>
                </a:solidFill>
              </a:rPr>
              <a:t>وضوح منظومة ريادة الأعمال بصورة تظهر الأطراف ذات العلاقة بالريادة.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҉"/>
            </a:pPr>
            <a:r>
              <a:rPr lang="ar-SA" sz="2400" b="1" dirty="0">
                <a:solidFill>
                  <a:prstClr val="black"/>
                </a:solidFill>
              </a:rPr>
              <a:t> </a:t>
            </a:r>
            <a:r>
              <a:rPr lang="ar-SA" sz="2400" b="1" dirty="0" smtClean="0">
                <a:solidFill>
                  <a:prstClr val="black"/>
                </a:solidFill>
              </a:rPr>
              <a:t>وضوح وتكامل حزمة الدعم والتسهيلات المالية من خلال أدوات غير تقليدية.</a:t>
            </a:r>
            <a:endParaRPr lang="ar-M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7030A0"/>
                </a:solidFill>
              </a:rPr>
              <a:t>سياسات وبرامج تساهم في نجاح المشروعات الصغيرة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458200" cy="50292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150000"/>
              </a:lnSpc>
              <a:buClr>
                <a:srgbClr val="7030A0"/>
              </a:buClr>
              <a:buNone/>
            </a:pPr>
            <a:r>
              <a:rPr lang="ar-SA" sz="2400" b="1" dirty="0" smtClean="0"/>
              <a:t>1/ تنمية مهارات وقدرات أصحاب المشروعات الصغيرة: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ضرورة توفير السمات والمهارات الريادية لدى صاحب المشروع كرائد أعمال قبل منحة التراخيص أو الحصول على قرض أو بدء النشاط.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التعرف على الثقافة والقيم السائدة لدى الشباب وأصحاب المشروعات الصغيرة وتحديد متطلبات بناء ثقافة وقيم إيجابية بشأن المشروعات.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دراسة الممارسات الخاطئة الشائعة لأصحاب المشروعات الصغيرة وتحديد متطلبات معالجتها والتوصل لأسباب الفشل.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/>
              <a:t> </a:t>
            </a:r>
            <a:r>
              <a:rPr lang="ar-SA" sz="2400" b="1" dirty="0" smtClean="0"/>
              <a:t>إعداد قائمة إرشادية تساعد أصحاب المشروعات الصغيرة على تجنب مسببات التعثر أو الفشل.</a:t>
            </a:r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rtl="1">
              <a:lnSpc>
                <a:spcPct val="150000"/>
              </a:lnSpc>
              <a:spcBef>
                <a:spcPts val="1000"/>
              </a:spcBef>
            </a:pPr>
            <a:r>
              <a:rPr lang="ar-SA" sz="2800" b="1" dirty="0" smtClean="0">
                <a:solidFill>
                  <a:srgbClr val="7030A0"/>
                </a:solidFill>
              </a:rPr>
              <a:t>2/ مجالات </a:t>
            </a:r>
            <a:r>
              <a:rPr lang="ar-SA" sz="2800" b="1" dirty="0">
                <a:solidFill>
                  <a:srgbClr val="7030A0"/>
                </a:solidFill>
              </a:rPr>
              <a:t>تطوير الدعم الفني والمالي والتسويقي للمشروعات </a:t>
            </a:r>
            <a:r>
              <a:rPr lang="ar-SA" sz="2800" b="1" dirty="0" smtClean="0">
                <a:solidFill>
                  <a:srgbClr val="7030A0"/>
                </a:solidFill>
              </a:rPr>
              <a:t>الصغيرة</a:t>
            </a:r>
            <a:endParaRPr lang="ar-SA" sz="28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295400"/>
            <a:ext cx="8534400" cy="5029199"/>
          </a:xfrm>
        </p:spPr>
        <p:txBody>
          <a:bodyPr>
            <a:normAutofit fontScale="92500" lnSpcReduction="10000"/>
          </a:bodyPr>
          <a:lstStyle/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400" b="1" dirty="0" smtClean="0"/>
              <a:t> </a:t>
            </a:r>
            <a:r>
              <a:rPr lang="ar-SA" sz="2800" b="1" dirty="0" smtClean="0"/>
              <a:t>وضع وتفعيل معايير وضوابط محددة لاختيار مواقع المشروعات الصغيرة وفق خريطة تم وضعها على أسس فنية واقتصادية.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800" b="1" dirty="0"/>
              <a:t> </a:t>
            </a:r>
            <a:r>
              <a:rPr lang="ar-SA" sz="2800" b="1" dirty="0" smtClean="0"/>
              <a:t>تدعيم القدرة لدى المشروعات الصغيرة في منافسة المنشآت الكبيرة في الحصول على احتياجاتها.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800" b="1" dirty="0"/>
              <a:t> </a:t>
            </a:r>
            <a:r>
              <a:rPr lang="ar-SA" sz="2800" b="1" dirty="0" smtClean="0"/>
              <a:t>الدعم الرسمي للموارد المخصصة للبحوث وتطوير المنتجات وتحسين الجودة.</a:t>
            </a:r>
          </a:p>
          <a:p>
            <a:pPr algn="just" rtl="1">
              <a:lnSpc>
                <a:spcPct val="15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ar-SA" sz="2800" b="1" dirty="0"/>
              <a:t> </a:t>
            </a:r>
            <a:r>
              <a:rPr lang="ar-SA" sz="2800" b="1" dirty="0" smtClean="0"/>
              <a:t>تحليل دور مصادر التمويل الحالية للمشروعات الصغيرة وتقييم مساهمتها وإعادة صياغة أدوارها حسب أنواع المشروعات الصغيرة.</a:t>
            </a:r>
          </a:p>
        </p:txBody>
      </p:sp>
    </p:spTree>
    <p:extLst>
      <p:ext uri="{BB962C8B-B14F-4D97-AF65-F5344CB8AC3E}">
        <p14:creationId xmlns:p14="http://schemas.microsoft.com/office/powerpoint/2010/main" val="7313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00B050"/>
                </a:solidFill>
              </a:rPr>
              <a:t>أساليب تحفيز رواد الأعمال لنجاح المشروعات الصغيرة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447800"/>
            <a:ext cx="8305800" cy="5029200"/>
          </a:xfrm>
        </p:spPr>
        <p:txBody>
          <a:bodyPr>
            <a:normAutofit fontScale="92500" lnSpcReduction="20000"/>
          </a:bodyPr>
          <a:lstStyle/>
          <a:p>
            <a:pPr algn="just" rtl="1">
              <a:lnSpc>
                <a:spcPct val="16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 smtClean="0"/>
              <a:t> توثيق وعرض قصص رواد أعمال ناجحين مع التركيز على سمات المخاطرة.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تنظيم وتنفيذ حلقات نقاشية وجلسات عصف ذهني لطرح الأفكار ومناقشتها.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توفر وتحديث البيانات الإحصائية والمعلومات عن القطاعات الاقتصادية والأنشطة الإنتاجية المختلفة.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تحديد مجالات الأنشطة والمشاريع ذات الربحية الواعدة استناداً على بحوث ودراسات دقيقة متكاملة.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بناء وتفعيل منظومة علاقات محفزة وميسرة بين مؤسسات التعليم ومراكز التدريب ومؤسسات الأعمال ومنظمات المجتمع لتمكين رواد الأعمال من تحويل الأفكار إلى مشاريع تجارية.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304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القيادة </a:t>
            </a:r>
            <a:r>
              <a:rPr lang="ar-SA" sz="3200" b="1" dirty="0" err="1" smtClean="0">
                <a:solidFill>
                  <a:srgbClr val="0070C0"/>
                </a:solidFill>
              </a:rPr>
              <a:t>الإستراتيجية</a:t>
            </a:r>
            <a:r>
              <a:rPr lang="ar-SA" sz="3200" b="1" dirty="0" smtClean="0">
                <a:solidFill>
                  <a:srgbClr val="0070C0"/>
                </a:solidFill>
              </a:rPr>
              <a:t> الريادية تدعم نجاح المنشآت الصغيرة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371600"/>
            <a:ext cx="8001470" cy="4495800"/>
          </a:xfrm>
        </p:spPr>
        <p:txBody>
          <a:bodyPr>
            <a:normAutofit/>
          </a:bodyPr>
          <a:lstStyle/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 smtClean="0"/>
              <a:t> دور القيادة الاستراتيجية في توفير مقومات نجاح رواد الأعمال.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التحول من الإدارة إلى الريادة يدعم منظومة ريادة الأعمال.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الإبداع الإداري والمؤسسي يرسخ ريادة الأعمال ويدعم رواد الأعمال.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العمل المؤسسي </a:t>
            </a:r>
            <a:r>
              <a:rPr lang="ar-SA" sz="2400" b="1" dirty="0" err="1" smtClean="0"/>
              <a:t>يهيء</a:t>
            </a:r>
            <a:r>
              <a:rPr lang="ar-SA" sz="2400" b="1" dirty="0" smtClean="0"/>
              <a:t> بيئة داعمة لمنظومة ريادة الأعمال.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تجنب تواضع الطموحات والأهداف يدعم منظومة ريادة الأعمال.</a:t>
            </a:r>
          </a:p>
          <a:p>
            <a:pPr algn="just" rtl="1">
              <a:lnSpc>
                <a:spcPct val="160000"/>
              </a:lnSpc>
              <a:buClr>
                <a:srgbClr val="0070C0"/>
              </a:buClr>
              <a:buFont typeface="Calibri" pitchFamily="34" charset="0"/>
              <a:buChar char="⃝"/>
            </a:pPr>
            <a:r>
              <a:rPr lang="ar-SA" sz="2400" b="1" dirty="0"/>
              <a:t> </a:t>
            </a:r>
            <a:r>
              <a:rPr lang="ar-SA" sz="2400" b="1" dirty="0" smtClean="0"/>
              <a:t>دور مؤسسات التعليم في توفير مقومات نجاح المنشأة الصغيرة.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906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>
                <a:solidFill>
                  <a:srgbClr val="C00000"/>
                </a:solidFill>
              </a:rPr>
              <a:t> دور القيادة الاستراتيجية في توفير مقومات نجاح رواد الأعمال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295400"/>
            <a:ext cx="8001470" cy="4572000"/>
          </a:xfrm>
        </p:spPr>
        <p:txBody>
          <a:bodyPr>
            <a:normAutofit lnSpcReduction="10000"/>
          </a:bodyPr>
          <a:lstStyle/>
          <a:p>
            <a:pPr algn="just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 smtClean="0"/>
              <a:t> خلق روح التحدي والرغبة في المبادرة وتمكين المبادرين من إيجاد فرص حقيقية لتأسيس مشاريع ريادية.</a:t>
            </a:r>
            <a:endParaRPr lang="ar-SA" sz="2400" b="1" dirty="0" smtClean="0"/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دفع وتحفيز المنظمات الحكومية والمؤسسات العامة والشركات الخاصة والجامعات للعمل معاً في منظومة متكاملة لخلق وحماية بيئة كلية محفزة.</a:t>
            </a:r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2400" b="1" dirty="0"/>
              <a:t> </a:t>
            </a:r>
            <a:r>
              <a:rPr lang="ar-SA" sz="2400" b="1" dirty="0" smtClean="0"/>
              <a:t>خلق بيئة كلية مواتية لمنظومة ريادة الأعمال أحد مكونات خطة التنمية الشاملة بما فيها التنمية الاقتصادية والاجتماعية.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80259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1037</TotalTime>
  <Words>1462</Words>
  <Application>Microsoft Office PowerPoint</Application>
  <PresentationFormat>On-screen Show (4:3)</PresentationFormat>
  <Paragraphs>140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Droplet</vt:lpstr>
      <vt:lpstr>1_Droplet</vt:lpstr>
      <vt:lpstr>2_Droplet</vt:lpstr>
      <vt:lpstr>3_Droplet</vt:lpstr>
      <vt:lpstr>Office Theme</vt:lpstr>
      <vt:lpstr>1_Office Theme</vt:lpstr>
      <vt:lpstr>عوامل نجاح المنشآت الصغيرة وفشلها</vt:lpstr>
      <vt:lpstr>مقومات نجاح المشروع الريادي الصغير</vt:lpstr>
      <vt:lpstr>مقومات نجاح المشروع الريادي الصغير</vt:lpstr>
      <vt:lpstr>خصائص البيئة المواتية المحفزة لنجاح رواد الأعمال</vt:lpstr>
      <vt:lpstr>سياسات وبرامج تساهم في نجاح المشروعات الصغيرة</vt:lpstr>
      <vt:lpstr>2/ مجالات تطوير الدعم الفني والمالي والتسويقي للمشروعات الصغيرة</vt:lpstr>
      <vt:lpstr>أساليب تحفيز رواد الأعمال لنجاح المشروعات الصغيرة</vt:lpstr>
      <vt:lpstr>القيادة الإستراتيجية الريادية تدعم نجاح المنشآت الصغيرة</vt:lpstr>
      <vt:lpstr> دور القيادة الاستراتيجية في توفير مقومات نجاح رواد الأعمال</vt:lpstr>
      <vt:lpstr>التحول من الإدارة إلى الريادة يدعم منظومة ريادة الأعمال</vt:lpstr>
      <vt:lpstr>الإبداع الإداري والمؤسسي يرسخ ريادة الأعمال ويدعم رواد الأعمال</vt:lpstr>
      <vt:lpstr>العمل المؤسسي يهيء بيئة داعمة لمنظومة ريادة الأعمال</vt:lpstr>
      <vt:lpstr>تجنب تواضع الطموحات والأهداف يدعم منظومة ريادة الأعمال</vt:lpstr>
      <vt:lpstr>دور مؤسسات التعليم في توفير مقومات نجاح المنشأة الصغيرة</vt:lpstr>
      <vt:lpstr>إرشادات عامة تساهم في نجاح واستقرار المشروعات الصغيرة</vt:lpstr>
      <vt:lpstr>أسباب فشل/ تعثر المنشآت الصغيرة</vt:lpstr>
      <vt:lpstr>أسباب فشل/ تعثر المنشآت الصغيرة</vt:lpstr>
      <vt:lpstr>العوائق والتحديات والمخاطر أمام المنشآت الصغيرة</vt:lpstr>
      <vt:lpstr>عوائق وتحديات شخصية</vt:lpstr>
      <vt:lpstr>عقبات وتحديات تنظيمية وإدارية</vt:lpstr>
      <vt:lpstr>العقبات والتحديات الإستراتيجية والتخطيطية</vt:lpstr>
      <vt:lpstr>العقبات والتحديات الاستثمارية والتمويلية</vt:lpstr>
      <vt:lpstr>العقبات والتحديات الفنية والتشغيلية</vt:lpstr>
      <vt:lpstr>العقبات والتحديات التسويقية</vt:lpstr>
      <vt:lpstr>العقبات والتحديات النظامية والإجرائية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69</cp:revision>
  <dcterms:created xsi:type="dcterms:W3CDTF">2006-08-16T00:00:00Z</dcterms:created>
  <dcterms:modified xsi:type="dcterms:W3CDTF">2021-04-21T11:19:02Z</dcterms:modified>
</cp:coreProperties>
</file>