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04" r:id="rId1"/>
    <p:sldMasterId id="2147483838" r:id="rId2"/>
    <p:sldMasterId id="2147483886" r:id="rId3"/>
    <p:sldMasterId id="2147483910" r:id="rId4"/>
    <p:sldMasterId id="2147483922" r:id="rId5"/>
  </p:sldMasterIdLst>
  <p:notesMasterIdLst>
    <p:notesMasterId r:id="rId30"/>
  </p:notesMasterIdLst>
  <p:sldIdLst>
    <p:sldId id="294" r:id="rId6"/>
    <p:sldId id="480" r:id="rId7"/>
    <p:sldId id="481" r:id="rId8"/>
    <p:sldId id="362" r:id="rId9"/>
    <p:sldId id="487" r:id="rId10"/>
    <p:sldId id="492" r:id="rId11"/>
    <p:sldId id="521" r:id="rId12"/>
    <p:sldId id="493" r:id="rId13"/>
    <p:sldId id="495" r:id="rId14"/>
    <p:sldId id="496" r:id="rId15"/>
    <p:sldId id="498" r:id="rId16"/>
    <p:sldId id="522" r:id="rId17"/>
    <p:sldId id="500" r:id="rId18"/>
    <p:sldId id="524" r:id="rId19"/>
    <p:sldId id="501" r:id="rId20"/>
    <p:sldId id="523" r:id="rId21"/>
    <p:sldId id="499" r:id="rId22"/>
    <p:sldId id="525" r:id="rId23"/>
    <p:sldId id="526" r:id="rId24"/>
    <p:sldId id="527" r:id="rId25"/>
    <p:sldId id="528" r:id="rId26"/>
    <p:sldId id="512" r:id="rId27"/>
    <p:sldId id="502" r:id="rId28"/>
    <p:sldId id="510" r:id="rId29"/>
  </p:sldIdLst>
  <p:sldSz cx="9144000" cy="6858000" type="screen4x3"/>
  <p:notesSz cx="6858000" cy="9144000"/>
  <p:defaultTextStyle>
    <a:defPPr>
      <a:defRPr lang="ar-SA"/>
    </a:defPPr>
    <a:lvl1pPr algn="r" rtl="1" fontAlgn="base">
      <a:spcBef>
        <a:spcPct val="0"/>
      </a:spcBef>
      <a:spcAft>
        <a:spcPct val="0"/>
      </a:spcAft>
      <a:defRPr kern="1200">
        <a:solidFill>
          <a:schemeClr val="tx1"/>
        </a:solidFill>
        <a:latin typeface="Edwardian Script ITC" pitchFamily="66" charset="0"/>
        <a:ea typeface="+mn-ea"/>
        <a:cs typeface="Arial" pitchFamily="34" charset="0"/>
      </a:defRPr>
    </a:lvl1pPr>
    <a:lvl2pPr marL="457200" algn="r" rtl="1" fontAlgn="base">
      <a:spcBef>
        <a:spcPct val="0"/>
      </a:spcBef>
      <a:spcAft>
        <a:spcPct val="0"/>
      </a:spcAft>
      <a:defRPr kern="1200">
        <a:solidFill>
          <a:schemeClr val="tx1"/>
        </a:solidFill>
        <a:latin typeface="Edwardian Script ITC" pitchFamily="66" charset="0"/>
        <a:ea typeface="+mn-ea"/>
        <a:cs typeface="Arial" pitchFamily="34" charset="0"/>
      </a:defRPr>
    </a:lvl2pPr>
    <a:lvl3pPr marL="914400" algn="r" rtl="1" fontAlgn="base">
      <a:spcBef>
        <a:spcPct val="0"/>
      </a:spcBef>
      <a:spcAft>
        <a:spcPct val="0"/>
      </a:spcAft>
      <a:defRPr kern="1200">
        <a:solidFill>
          <a:schemeClr val="tx1"/>
        </a:solidFill>
        <a:latin typeface="Edwardian Script ITC" pitchFamily="66" charset="0"/>
        <a:ea typeface="+mn-ea"/>
        <a:cs typeface="Arial" pitchFamily="34" charset="0"/>
      </a:defRPr>
    </a:lvl3pPr>
    <a:lvl4pPr marL="1371600" algn="r" rtl="1" fontAlgn="base">
      <a:spcBef>
        <a:spcPct val="0"/>
      </a:spcBef>
      <a:spcAft>
        <a:spcPct val="0"/>
      </a:spcAft>
      <a:defRPr kern="1200">
        <a:solidFill>
          <a:schemeClr val="tx1"/>
        </a:solidFill>
        <a:latin typeface="Edwardian Script ITC" pitchFamily="66" charset="0"/>
        <a:ea typeface="+mn-ea"/>
        <a:cs typeface="Arial" pitchFamily="34" charset="0"/>
      </a:defRPr>
    </a:lvl4pPr>
    <a:lvl5pPr marL="1828800" algn="r" rtl="1" fontAlgn="base">
      <a:spcBef>
        <a:spcPct val="0"/>
      </a:spcBef>
      <a:spcAft>
        <a:spcPct val="0"/>
      </a:spcAft>
      <a:defRPr kern="1200">
        <a:solidFill>
          <a:schemeClr val="tx1"/>
        </a:solidFill>
        <a:latin typeface="Edwardian Script ITC" pitchFamily="66" charset="0"/>
        <a:ea typeface="+mn-ea"/>
        <a:cs typeface="Arial" pitchFamily="34" charset="0"/>
      </a:defRPr>
    </a:lvl5pPr>
    <a:lvl6pPr marL="2286000" algn="l" defTabSz="914400" rtl="0" eaLnBrk="1" latinLnBrk="0" hangingPunct="1">
      <a:defRPr kern="1200">
        <a:solidFill>
          <a:schemeClr val="tx1"/>
        </a:solidFill>
        <a:latin typeface="Edwardian Script ITC" pitchFamily="66" charset="0"/>
        <a:ea typeface="+mn-ea"/>
        <a:cs typeface="Arial" pitchFamily="34" charset="0"/>
      </a:defRPr>
    </a:lvl6pPr>
    <a:lvl7pPr marL="2743200" algn="l" defTabSz="914400" rtl="0" eaLnBrk="1" latinLnBrk="0" hangingPunct="1">
      <a:defRPr kern="1200">
        <a:solidFill>
          <a:schemeClr val="tx1"/>
        </a:solidFill>
        <a:latin typeface="Edwardian Script ITC" pitchFamily="66" charset="0"/>
        <a:ea typeface="+mn-ea"/>
        <a:cs typeface="Arial" pitchFamily="34" charset="0"/>
      </a:defRPr>
    </a:lvl7pPr>
    <a:lvl8pPr marL="3200400" algn="l" defTabSz="914400" rtl="0" eaLnBrk="1" latinLnBrk="0" hangingPunct="1">
      <a:defRPr kern="1200">
        <a:solidFill>
          <a:schemeClr val="tx1"/>
        </a:solidFill>
        <a:latin typeface="Edwardian Script ITC" pitchFamily="66" charset="0"/>
        <a:ea typeface="+mn-ea"/>
        <a:cs typeface="Arial" pitchFamily="34" charset="0"/>
      </a:defRPr>
    </a:lvl8pPr>
    <a:lvl9pPr marL="3657600" algn="l" defTabSz="914400" rtl="0" eaLnBrk="1" latinLnBrk="0" hangingPunct="1">
      <a:defRPr kern="1200">
        <a:solidFill>
          <a:schemeClr val="tx1"/>
        </a:solidFill>
        <a:latin typeface="Edwardian Script ITC" pitchFamily="66"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006600"/>
    <a:srgbClr val="3333FF"/>
    <a:srgbClr val="A9C6FF"/>
    <a:srgbClr val="66FF33"/>
    <a:srgbClr val="FF66FF"/>
    <a:srgbClr val="FFFF00"/>
    <a:srgbClr val="DD9FAF"/>
    <a:srgbClr val="FF6600"/>
    <a:srgbClr val="CC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0157" autoAdjust="0"/>
    <p:restoredTop sz="94180" autoAdjust="0"/>
  </p:normalViewPr>
  <p:slideViewPr>
    <p:cSldViewPr>
      <p:cViewPr>
        <p:scale>
          <a:sx n="60" d="100"/>
          <a:sy n="60" d="100"/>
        </p:scale>
        <p:origin x="-1398" y="-204"/>
      </p:cViewPr>
      <p:guideLst>
        <p:guide orient="horz" pos="2160"/>
        <p:guide pos="2880"/>
      </p:guideLst>
    </p:cSldViewPr>
  </p:slideViewPr>
  <p:outlineViewPr>
    <p:cViewPr>
      <p:scale>
        <a:sx n="33" d="100"/>
        <a:sy n="33" d="100"/>
      </p:scale>
      <p:origin x="0" y="2766"/>
    </p:cViewPr>
  </p:outlineViewPr>
  <p:notesTextViewPr>
    <p:cViewPr>
      <p:scale>
        <a:sx n="100" d="100"/>
        <a:sy n="100" d="100"/>
      </p:scale>
      <p:origin x="0" y="0"/>
    </p:cViewPr>
  </p:notesTextViewPr>
  <p:sorterViewPr>
    <p:cViewPr>
      <p:scale>
        <a:sx n="48" d="100"/>
        <a:sy n="48" d="100"/>
      </p:scale>
      <p:origin x="-90" y="438"/>
    </p:cViewPr>
  </p:sorterViewPr>
  <p:gridSpacing cx="75895" cy="75895"/>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slideMaster" Target="slideMasters/slideMaster3.xml"/><Relationship Id="rId21" Type="http://schemas.openxmlformats.org/officeDocument/2006/relationships/slide" Target="slides/slide16.xml"/><Relationship Id="rId34"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939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atin typeface="Arial" pitchFamily="34" charset="0"/>
                <a:cs typeface="Arial" pitchFamily="34" charset="0"/>
              </a:defRPr>
            </a:lvl1pPr>
          </a:lstStyle>
          <a:p>
            <a:pPr>
              <a:defRPr/>
            </a:pPr>
            <a:endParaRPr lang="en-US"/>
          </a:p>
        </p:txBody>
      </p:sp>
      <p:sp>
        <p:nvSpPr>
          <p:cNvPr id="5939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pitchFamily="34" charset="0"/>
                <a:cs typeface="Arial" pitchFamily="34" charset="0"/>
              </a:defRPr>
            </a:lvl1pPr>
          </a:lstStyle>
          <a:p>
            <a:pPr>
              <a:defRPr/>
            </a:pPr>
            <a:endParaRPr lang="en-US"/>
          </a:p>
        </p:txBody>
      </p:sp>
      <p:sp>
        <p:nvSpPr>
          <p:cNvPr id="3891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5939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939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atin typeface="Arial" pitchFamily="34" charset="0"/>
                <a:cs typeface="Arial" pitchFamily="34" charset="0"/>
              </a:defRPr>
            </a:lvl1pPr>
          </a:lstStyle>
          <a:p>
            <a:pPr>
              <a:defRPr/>
            </a:pPr>
            <a:endParaRPr lang="en-US"/>
          </a:p>
        </p:txBody>
      </p:sp>
      <p:sp>
        <p:nvSpPr>
          <p:cNvPr id="5939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pitchFamily="34" charset="0"/>
                <a:cs typeface="Arial" pitchFamily="34" charset="0"/>
              </a:defRPr>
            </a:lvl1pPr>
          </a:lstStyle>
          <a:p>
            <a:pPr>
              <a:defRPr/>
            </a:pPr>
            <a:fld id="{DC385046-1F00-493C-9ACD-F5374566A98A}" type="slidenum">
              <a:rPr lang="en-US"/>
              <a:pPr>
                <a:defRPr/>
              </a:pPr>
              <a:t>‹#›</a:t>
            </a:fld>
            <a:endParaRPr lang="en-US"/>
          </a:p>
        </p:txBody>
      </p:sp>
    </p:spTree>
    <p:extLst>
      <p:ext uri="{BB962C8B-B14F-4D97-AF65-F5344CB8AC3E}">
        <p14:creationId xmlns:p14="http://schemas.microsoft.com/office/powerpoint/2010/main" val="3017065268"/>
      </p:ext>
    </p:extLst>
  </p:cSld>
  <p:clrMap bg1="lt1" tx1="dk1" bg2="lt2" tx2="dk2" accent1="accent1" accent2="accent2" accent3="accent3" accent4="accent4" accent5="accent5" accent6="accent6" hlink="hlink" folHlink="folHlink"/>
  <p:notesStyle>
    <a:lvl1pPr algn="r" rtl="1" eaLnBrk="0" fontAlgn="base" hangingPunct="0">
      <a:spcBef>
        <a:spcPct val="30000"/>
      </a:spcBef>
      <a:spcAft>
        <a:spcPct val="0"/>
      </a:spcAft>
      <a:defRPr sz="1200" kern="1200">
        <a:solidFill>
          <a:schemeClr val="tx1"/>
        </a:solidFill>
        <a:latin typeface="Arial" pitchFamily="34" charset="0"/>
        <a:ea typeface="+mn-ea"/>
        <a:cs typeface="Arial" pitchFamily="34" charset="0"/>
      </a:defRPr>
    </a:lvl1pPr>
    <a:lvl2pPr marL="457200" algn="r" rtl="1" eaLnBrk="0" fontAlgn="base" hangingPunct="0">
      <a:spcBef>
        <a:spcPct val="30000"/>
      </a:spcBef>
      <a:spcAft>
        <a:spcPct val="0"/>
      </a:spcAft>
      <a:defRPr sz="1200" kern="1200">
        <a:solidFill>
          <a:schemeClr val="tx1"/>
        </a:solidFill>
        <a:latin typeface="Arial" pitchFamily="34" charset="0"/>
        <a:ea typeface="+mn-ea"/>
        <a:cs typeface="Arial" pitchFamily="34" charset="0"/>
      </a:defRPr>
    </a:lvl2pPr>
    <a:lvl3pPr marL="914400" algn="r" rtl="1" eaLnBrk="0" fontAlgn="base" hangingPunct="0">
      <a:spcBef>
        <a:spcPct val="30000"/>
      </a:spcBef>
      <a:spcAft>
        <a:spcPct val="0"/>
      </a:spcAft>
      <a:defRPr sz="1200" kern="1200">
        <a:solidFill>
          <a:schemeClr val="tx1"/>
        </a:solidFill>
        <a:latin typeface="Arial" pitchFamily="34" charset="0"/>
        <a:ea typeface="+mn-ea"/>
        <a:cs typeface="Arial" pitchFamily="34" charset="0"/>
      </a:defRPr>
    </a:lvl3pPr>
    <a:lvl4pPr marL="1371600" algn="r" rtl="1" eaLnBrk="0" fontAlgn="base" hangingPunct="0">
      <a:spcBef>
        <a:spcPct val="30000"/>
      </a:spcBef>
      <a:spcAft>
        <a:spcPct val="0"/>
      </a:spcAft>
      <a:defRPr sz="1200" kern="1200">
        <a:solidFill>
          <a:schemeClr val="tx1"/>
        </a:solidFill>
        <a:latin typeface="Arial" pitchFamily="34" charset="0"/>
        <a:ea typeface="+mn-ea"/>
        <a:cs typeface="Arial" pitchFamily="34" charset="0"/>
      </a:defRPr>
    </a:lvl4pPr>
    <a:lvl5pPr marL="1828800" algn="r" rtl="1" eaLnBrk="0" fontAlgn="base" hangingPunct="0">
      <a:spcBef>
        <a:spcPct val="30000"/>
      </a:spcBef>
      <a:spcAft>
        <a:spcPct val="0"/>
      </a:spcAft>
      <a:defRPr sz="1200" kern="1200">
        <a:solidFill>
          <a:schemeClr val="tx1"/>
        </a:solidFill>
        <a:latin typeface="Arial" pitchFamily="34" charset="0"/>
        <a:ea typeface="+mn-ea"/>
        <a:cs typeface="Arial" pitchFamily="34" charset="0"/>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E13D4CA0-F2F1-4744-B203-8BC7DA97C715}" type="slidenum">
              <a:rPr lang="en-US" smtClean="0"/>
              <a:pPr/>
              <a:t>1</a:t>
            </a:fld>
            <a:endParaRPr lang="en-US" smtClean="0"/>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29"/>
          <p:cNvSpPr>
            <a:spLocks noGrp="1"/>
          </p:cNvSpPr>
          <p:nvPr>
            <p:ph type="dt" sz="half" idx="10"/>
          </p:nvPr>
        </p:nvSpPr>
        <p:spPr/>
        <p:txBody>
          <a:bodyPr/>
          <a:lstStyle>
            <a:lvl1pPr>
              <a:defRPr/>
            </a:lvl1pPr>
          </a:lstStyle>
          <a:p>
            <a:pPr>
              <a:defRPr/>
            </a:pPr>
            <a:endParaRPr lang="en-US"/>
          </a:p>
        </p:txBody>
      </p:sp>
      <p:sp>
        <p:nvSpPr>
          <p:cNvPr id="5" name="Footer Placeholder 18"/>
          <p:cNvSpPr>
            <a:spLocks noGrp="1"/>
          </p:cNvSpPr>
          <p:nvPr>
            <p:ph type="ftr" sz="quarter" idx="11"/>
          </p:nvPr>
        </p:nvSpPr>
        <p:spPr/>
        <p:txBody>
          <a:bodyPr/>
          <a:lstStyle>
            <a:lvl1pPr>
              <a:defRPr/>
            </a:lvl1pPr>
          </a:lstStyle>
          <a:p>
            <a:pPr>
              <a:defRPr/>
            </a:pPr>
            <a:endParaRPr lang="en-US"/>
          </a:p>
        </p:txBody>
      </p:sp>
      <p:sp>
        <p:nvSpPr>
          <p:cNvPr id="6" name="Slide Number Placeholder 26"/>
          <p:cNvSpPr>
            <a:spLocks noGrp="1"/>
          </p:cNvSpPr>
          <p:nvPr>
            <p:ph type="sldNum" sz="quarter" idx="12"/>
          </p:nvPr>
        </p:nvSpPr>
        <p:spPr/>
        <p:txBody>
          <a:bodyPr/>
          <a:lstStyle>
            <a:lvl1pPr>
              <a:defRPr/>
            </a:lvl1pPr>
          </a:lstStyle>
          <a:p>
            <a:pPr>
              <a:defRPr/>
            </a:pPr>
            <a:fld id="{AC4B7C24-34CB-4EEA-BB3C-5E62D0C0CC15}"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EA8BD7EC-95E6-41C9-BF49-B6356E06D5FF}"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C55B0495-06C9-4F1E-9296-E5CEA8F3F7BB}"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12C20615-2EEB-4200-841C-3868CFEB8318}" type="slidenum">
              <a:rPr lang="en-US" smtClean="0"/>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A8484A06-91F3-4673-8094-9DA69091EE72}" type="slidenum">
              <a:rPr lang="en-US" smtClean="0"/>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19F04618-FE45-4A7F-BC08-06DB9B228A8D}" type="slidenum">
              <a:rPr lang="en-US" smtClean="0"/>
              <a:pPr>
                <a:defRPr/>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7AFF20F4-3163-40D5-8669-28F0D655234D}" type="slidenum">
              <a:rPr lang="en-US" smtClean="0"/>
              <a:pPr>
                <a:defRPr/>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pPr>
              <a:defRPr/>
            </a:pPr>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F523D27E-7DA3-448A-B1E9-6BB2FB7A786C}" type="slidenum">
              <a:rPr lang="en-US" smtClean="0"/>
              <a:pPr>
                <a:defRPr/>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a:defRPr/>
            </a:pPr>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795EDCDF-2394-4A21-92FA-CBA54C7C5372}" type="slidenum">
              <a:rPr lang="en-US" smtClean="0"/>
              <a:pPr>
                <a:defRPr/>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97B052AD-D30C-4935-8D8A-5DB7F4647FBB}" type="slidenum">
              <a:rPr lang="en-US" smtClean="0"/>
              <a:pPr>
                <a:defRPr/>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4D93F67A-1804-4D7F-8C02-038552F49CCD}" type="slidenum">
              <a:rPr lang="en-US" smtClean="0"/>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46B7E85B-AF1F-4265-98F8-6CCBF3DBE4E0}" type="slidenum">
              <a:rPr lang="en-US"/>
              <a:pPr>
                <a:defRPr/>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3917C20A-23E8-436A-9EAD-56B7A9E19741}" type="slidenum">
              <a:rPr lang="en-US" smtClean="0"/>
              <a:pPr>
                <a:defRPr/>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5F79BC50-87AC-4350-9CB0-BCB8A6CB7796}" type="slidenum">
              <a:rPr lang="en-US" smtClean="0"/>
              <a:pPr>
                <a:defRPr/>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C53D9A44-12AB-4790-AEA6-3D8F381DF98B}" type="slidenum">
              <a:rPr lang="en-US" smtClean="0"/>
              <a:pPr>
                <a:defRPr/>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pPr>
              <a:defRPr/>
            </a:pPr>
            <a:endParaRPr lang="en-US"/>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pPr>
              <a:defRPr/>
            </a:pPr>
            <a:endParaRPr lang="en-US"/>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pPr>
              <a:defRPr/>
            </a:pPr>
            <a:fld id="{12C20615-2EEB-4200-841C-3868CFEB8318}" type="slidenum">
              <a:rPr lang="en-US" smtClean="0"/>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US"/>
          </a:p>
        </p:txBody>
      </p:sp>
      <p:sp>
        <p:nvSpPr>
          <p:cNvPr id="5" name="Footer Placeholder 4"/>
          <p:cNvSpPr>
            <a:spLocks noGrp="1"/>
          </p:cNvSpPr>
          <p:nvPr>
            <p:ph type="ftr" sz="quarter" idx="11"/>
          </p:nvPr>
        </p:nvSpPr>
        <p:spPr/>
        <p:txBody>
          <a:bodyPr/>
          <a:lstStyle>
            <a:extLst/>
          </a:lstStyle>
          <a:p>
            <a:pPr>
              <a:defRPr/>
            </a:pPr>
            <a:endParaRPr lang="en-US"/>
          </a:p>
        </p:txBody>
      </p:sp>
      <p:sp>
        <p:nvSpPr>
          <p:cNvPr id="6" name="Slide Number Placeholder 5"/>
          <p:cNvSpPr>
            <a:spLocks noGrp="1"/>
          </p:cNvSpPr>
          <p:nvPr>
            <p:ph type="sldNum" sz="quarter" idx="12"/>
          </p:nvPr>
        </p:nvSpPr>
        <p:spPr/>
        <p:txBody>
          <a:bodyPr/>
          <a:lstStyle>
            <a:extLst/>
          </a:lstStyle>
          <a:p>
            <a:pPr>
              <a:defRPr/>
            </a:pPr>
            <a:fld id="{A8484A06-91F3-4673-8094-9DA69091EE72}" type="slidenum">
              <a:rPr lang="en-US" smtClean="0"/>
              <a:pPr>
                <a:defRPr/>
              </a:pPr>
              <a:t>‹#›</a:t>
            </a:fld>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pPr>
              <a:defRPr/>
            </a:pPr>
            <a:endParaRPr lang="en-US"/>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pPr>
              <a:defRPr/>
            </a:pPr>
            <a:endParaRPr lang="en-US"/>
          </a:p>
        </p:txBody>
      </p:sp>
      <p:sp>
        <p:nvSpPr>
          <p:cNvPr id="6" name="Slide Number Placeholder 5"/>
          <p:cNvSpPr>
            <a:spLocks noGrp="1"/>
          </p:cNvSpPr>
          <p:nvPr>
            <p:ph type="sldNum" sz="quarter" idx="12"/>
          </p:nvPr>
        </p:nvSpPr>
        <p:spPr>
          <a:xfrm>
            <a:off x="6733952" y="6555112"/>
            <a:ext cx="588336" cy="228600"/>
          </a:xfrm>
        </p:spPr>
        <p:txBody>
          <a:bodyPr/>
          <a:lstStyle>
            <a:extLst/>
          </a:lstStyle>
          <a:p>
            <a:pPr>
              <a:defRPr/>
            </a:pPr>
            <a:fld id="{19F04618-FE45-4A7F-BC08-06DB9B228A8D}" type="slidenum">
              <a:rPr lang="en-US" smtClean="0"/>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pPr>
              <a:defRPr/>
            </a:pPr>
            <a:endParaRPr lang="en-US"/>
          </a:p>
        </p:txBody>
      </p:sp>
      <p:sp>
        <p:nvSpPr>
          <p:cNvPr id="6" name="Footer Placeholder 5"/>
          <p:cNvSpPr>
            <a:spLocks noGrp="1"/>
          </p:cNvSpPr>
          <p:nvPr>
            <p:ph type="ftr" sz="quarter" idx="11"/>
          </p:nvPr>
        </p:nvSpPr>
        <p:spPr/>
        <p:txBody>
          <a:bodyPr/>
          <a:lstStyle>
            <a:extLst/>
          </a:lstStyle>
          <a:p>
            <a:pPr>
              <a:defRPr/>
            </a:pPr>
            <a:endParaRPr lang="en-US"/>
          </a:p>
        </p:txBody>
      </p:sp>
      <p:sp>
        <p:nvSpPr>
          <p:cNvPr id="7" name="Slide Number Placeholder 6"/>
          <p:cNvSpPr>
            <a:spLocks noGrp="1"/>
          </p:cNvSpPr>
          <p:nvPr>
            <p:ph type="sldNum" sz="quarter" idx="12"/>
          </p:nvPr>
        </p:nvSpPr>
        <p:spPr/>
        <p:txBody>
          <a:bodyPr/>
          <a:lstStyle>
            <a:extLst/>
          </a:lstStyle>
          <a:p>
            <a:pPr>
              <a:defRPr/>
            </a:pPr>
            <a:fld id="{7AFF20F4-3163-40D5-8669-28F0D655234D}" type="slidenum">
              <a:rPr lang="en-US" smtClean="0"/>
              <a:pPr>
                <a:defRPr/>
              </a:pPr>
              <a:t>‹#›</a:t>
            </a:fld>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pPr>
              <a:defRPr/>
            </a:pPr>
            <a:endParaRPr lang="en-US"/>
          </a:p>
        </p:txBody>
      </p:sp>
      <p:sp>
        <p:nvSpPr>
          <p:cNvPr id="8" name="Footer Placeholder 7"/>
          <p:cNvSpPr>
            <a:spLocks noGrp="1"/>
          </p:cNvSpPr>
          <p:nvPr>
            <p:ph type="ftr" sz="quarter" idx="11"/>
          </p:nvPr>
        </p:nvSpPr>
        <p:spPr/>
        <p:txBody>
          <a:bodyPr/>
          <a:lstStyle>
            <a:extLst/>
          </a:lstStyle>
          <a:p>
            <a:pPr>
              <a:defRPr/>
            </a:pPr>
            <a:endParaRPr lang="en-US"/>
          </a:p>
        </p:txBody>
      </p:sp>
      <p:sp>
        <p:nvSpPr>
          <p:cNvPr id="9" name="Slide Number Placeholder 8"/>
          <p:cNvSpPr>
            <a:spLocks noGrp="1"/>
          </p:cNvSpPr>
          <p:nvPr>
            <p:ph type="sldNum" sz="quarter" idx="12"/>
          </p:nvPr>
        </p:nvSpPr>
        <p:spPr/>
        <p:txBody>
          <a:bodyPr/>
          <a:lstStyle>
            <a:extLst/>
          </a:lstStyle>
          <a:p>
            <a:pPr>
              <a:defRPr/>
            </a:pPr>
            <a:fld id="{F523D27E-7DA3-448A-B1E9-6BB2FB7A786C}" type="slidenum">
              <a:rPr lang="en-US" smtClean="0"/>
              <a:pPr>
                <a:defRPr/>
              </a:pPr>
              <a:t>‹#›</a:t>
            </a:fld>
            <a:endParaRPr 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pPr>
              <a:defRPr/>
            </a:pPr>
            <a:endParaRPr lang="en-US"/>
          </a:p>
        </p:txBody>
      </p:sp>
      <p:sp>
        <p:nvSpPr>
          <p:cNvPr id="4" name="Footer Placeholder 3"/>
          <p:cNvSpPr>
            <a:spLocks noGrp="1"/>
          </p:cNvSpPr>
          <p:nvPr>
            <p:ph type="ftr" sz="quarter" idx="11"/>
          </p:nvPr>
        </p:nvSpPr>
        <p:spPr/>
        <p:txBody>
          <a:bodyPr/>
          <a:lstStyle>
            <a:extLst/>
          </a:lstStyle>
          <a:p>
            <a:pPr>
              <a:defRPr/>
            </a:pPr>
            <a:endParaRPr lang="en-US"/>
          </a:p>
        </p:txBody>
      </p:sp>
      <p:sp>
        <p:nvSpPr>
          <p:cNvPr id="5" name="Slide Number Placeholder 4"/>
          <p:cNvSpPr>
            <a:spLocks noGrp="1"/>
          </p:cNvSpPr>
          <p:nvPr>
            <p:ph type="sldNum" sz="quarter" idx="12"/>
          </p:nvPr>
        </p:nvSpPr>
        <p:spPr/>
        <p:txBody>
          <a:bodyPr/>
          <a:lstStyle>
            <a:extLst/>
          </a:lstStyle>
          <a:p>
            <a:pPr>
              <a:defRPr/>
            </a:pPr>
            <a:fld id="{795EDCDF-2394-4A21-92FA-CBA54C7C5372}" type="slidenum">
              <a:rPr lang="en-US" smtClean="0"/>
              <a:pPr>
                <a:defRPr/>
              </a:pPr>
              <a:t>‹#›</a:t>
            </a:fld>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pPr>
              <a:defRPr/>
            </a:pPr>
            <a:endParaRPr lang="en-US"/>
          </a:p>
        </p:txBody>
      </p:sp>
      <p:sp>
        <p:nvSpPr>
          <p:cNvPr id="3" name="Footer Placeholder 2"/>
          <p:cNvSpPr>
            <a:spLocks noGrp="1"/>
          </p:cNvSpPr>
          <p:nvPr>
            <p:ph type="ftr" sz="quarter" idx="11"/>
          </p:nvPr>
        </p:nvSpPr>
        <p:spPr/>
        <p:txBody>
          <a:bodyPr/>
          <a:lstStyle>
            <a:lvl1pPr>
              <a:defRPr>
                <a:solidFill>
                  <a:schemeClr val="tx2"/>
                </a:solidFill>
              </a:defRPr>
            </a:lvl1pPr>
            <a:extLst/>
          </a:lstStyle>
          <a:p>
            <a:pPr>
              <a:defRPr/>
            </a:pPr>
            <a:endParaRPr lang="en-US"/>
          </a:p>
        </p:txBody>
      </p:sp>
      <p:sp>
        <p:nvSpPr>
          <p:cNvPr id="4" name="Slide Number Placeholder 3"/>
          <p:cNvSpPr>
            <a:spLocks noGrp="1"/>
          </p:cNvSpPr>
          <p:nvPr>
            <p:ph type="sldNum" sz="quarter" idx="12"/>
          </p:nvPr>
        </p:nvSpPr>
        <p:spPr/>
        <p:txBody>
          <a:bodyPr/>
          <a:lstStyle>
            <a:extLst/>
          </a:lstStyle>
          <a:p>
            <a:pPr>
              <a:defRPr/>
            </a:pPr>
            <a:fld id="{97B052AD-D30C-4935-8D8A-5DB7F4647FBB}" type="slidenum">
              <a:rPr lang="en-US" smtClean="0"/>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C849E8F-AEBF-4FF8-9286-91BDBD242100}"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pPr>
              <a:defRPr/>
            </a:pPr>
            <a:endParaRPr lang="en-US"/>
          </a:p>
        </p:txBody>
      </p:sp>
      <p:sp>
        <p:nvSpPr>
          <p:cNvPr id="6" name="Footer Placeholder 5"/>
          <p:cNvSpPr>
            <a:spLocks noGrp="1"/>
          </p:cNvSpPr>
          <p:nvPr>
            <p:ph type="ftr" sz="quarter" idx="11"/>
          </p:nvPr>
        </p:nvSpPr>
        <p:spPr/>
        <p:txBody>
          <a:bodyPr/>
          <a:lstStyle>
            <a:extLst/>
          </a:lstStyle>
          <a:p>
            <a:pPr>
              <a:defRPr/>
            </a:pPr>
            <a:endParaRPr lang="en-US"/>
          </a:p>
        </p:txBody>
      </p:sp>
      <p:sp>
        <p:nvSpPr>
          <p:cNvPr id="7" name="Slide Number Placeholder 6"/>
          <p:cNvSpPr>
            <a:spLocks noGrp="1"/>
          </p:cNvSpPr>
          <p:nvPr>
            <p:ph type="sldNum" sz="quarter" idx="12"/>
          </p:nvPr>
        </p:nvSpPr>
        <p:spPr/>
        <p:txBody>
          <a:bodyPr/>
          <a:lstStyle>
            <a:extLst/>
          </a:lstStyle>
          <a:p>
            <a:pPr>
              <a:defRPr/>
            </a:pPr>
            <a:fld id="{4D93F67A-1804-4D7F-8C02-038552F49CCD}" type="slidenum">
              <a:rPr lang="en-US" smtClean="0"/>
              <a:pPr>
                <a:defRPr/>
              </a:pPr>
              <a:t>‹#›</a:t>
            </a:fld>
            <a:endParaRPr 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pPr>
              <a:defRPr/>
            </a:pPr>
            <a:endParaRPr lang="en-US"/>
          </a:p>
        </p:txBody>
      </p:sp>
      <p:sp>
        <p:nvSpPr>
          <p:cNvPr id="6" name="Footer Placeholder 5"/>
          <p:cNvSpPr>
            <a:spLocks noGrp="1"/>
          </p:cNvSpPr>
          <p:nvPr>
            <p:ph type="ftr" sz="quarter" idx="11"/>
          </p:nvPr>
        </p:nvSpPr>
        <p:spPr/>
        <p:txBody>
          <a:bodyPr/>
          <a:lstStyle>
            <a:extLst/>
          </a:lstStyle>
          <a:p>
            <a:pPr>
              <a:defRPr/>
            </a:pPr>
            <a:endParaRPr lang="en-US"/>
          </a:p>
        </p:txBody>
      </p:sp>
      <p:sp>
        <p:nvSpPr>
          <p:cNvPr id="7" name="Slide Number Placeholder 6"/>
          <p:cNvSpPr>
            <a:spLocks noGrp="1"/>
          </p:cNvSpPr>
          <p:nvPr>
            <p:ph type="sldNum" sz="quarter" idx="12"/>
          </p:nvPr>
        </p:nvSpPr>
        <p:spPr/>
        <p:txBody>
          <a:bodyPr/>
          <a:lstStyle>
            <a:extLst/>
          </a:lstStyle>
          <a:p>
            <a:pPr>
              <a:defRPr/>
            </a:pPr>
            <a:fld id="{3917C20A-23E8-436A-9EAD-56B7A9E19741}" type="slidenum">
              <a:rPr lang="en-US" smtClean="0"/>
              <a:pPr>
                <a:defRPr/>
              </a:pPr>
              <a:t>‹#›</a:t>
            </a:fld>
            <a:endParaRPr lang="en-US"/>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US"/>
          </a:p>
        </p:txBody>
      </p:sp>
      <p:sp>
        <p:nvSpPr>
          <p:cNvPr id="5" name="Footer Placeholder 4"/>
          <p:cNvSpPr>
            <a:spLocks noGrp="1"/>
          </p:cNvSpPr>
          <p:nvPr>
            <p:ph type="ftr" sz="quarter" idx="11"/>
          </p:nvPr>
        </p:nvSpPr>
        <p:spPr/>
        <p:txBody>
          <a:bodyPr/>
          <a:lstStyle>
            <a:extLst/>
          </a:lstStyle>
          <a:p>
            <a:pPr>
              <a:defRPr/>
            </a:pPr>
            <a:endParaRPr lang="en-US"/>
          </a:p>
        </p:txBody>
      </p:sp>
      <p:sp>
        <p:nvSpPr>
          <p:cNvPr id="6" name="Slide Number Placeholder 5"/>
          <p:cNvSpPr>
            <a:spLocks noGrp="1"/>
          </p:cNvSpPr>
          <p:nvPr>
            <p:ph type="sldNum" sz="quarter" idx="12"/>
          </p:nvPr>
        </p:nvSpPr>
        <p:spPr/>
        <p:txBody>
          <a:bodyPr/>
          <a:lstStyle>
            <a:extLst/>
          </a:lstStyle>
          <a:p>
            <a:pPr>
              <a:defRPr/>
            </a:pPr>
            <a:fld id="{5F79BC50-87AC-4350-9CB0-BCB8A6CB7796}" type="slidenum">
              <a:rPr lang="en-US" smtClean="0"/>
              <a:pPr>
                <a:defRPr/>
              </a:pPr>
              <a:t>‹#›</a:t>
            </a:fld>
            <a:endParaRPr 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pPr>
              <a:defRPr/>
            </a:pPr>
            <a:endParaRPr lang="en-US"/>
          </a:p>
        </p:txBody>
      </p:sp>
      <p:sp>
        <p:nvSpPr>
          <p:cNvPr id="5" name="Footer Placeholder 4"/>
          <p:cNvSpPr>
            <a:spLocks noGrp="1"/>
          </p:cNvSpPr>
          <p:nvPr>
            <p:ph type="ftr" sz="quarter" idx="11"/>
          </p:nvPr>
        </p:nvSpPr>
        <p:spPr>
          <a:xfrm>
            <a:off x="457200" y="6556248"/>
            <a:ext cx="3657600" cy="228600"/>
          </a:xfrm>
        </p:spPr>
        <p:txBody>
          <a:bodyPr/>
          <a:lstStyle>
            <a:extLst/>
          </a:lstStyle>
          <a:p>
            <a:pPr>
              <a:defRPr/>
            </a:pPr>
            <a:endParaRPr lang="en-US"/>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pPr>
              <a:defRPr/>
            </a:pPr>
            <a:fld id="{C53D9A44-12AB-4790-AEA6-3D8F381DF98B}" type="slidenum">
              <a:rPr lang="en-US" smtClean="0"/>
              <a:pPr>
                <a:defRPr/>
              </a:pPr>
              <a:t>‹#›</a:t>
            </a:fld>
            <a:endParaRPr 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pPr>
              <a:defRPr/>
            </a:pPr>
            <a:endParaRPr lang="en-US"/>
          </a:p>
        </p:txBody>
      </p:sp>
      <p:sp>
        <p:nvSpPr>
          <p:cNvPr id="2" name="Footer Placeholder 1"/>
          <p:cNvSpPr>
            <a:spLocks noGrp="1"/>
          </p:cNvSpPr>
          <p:nvPr>
            <p:ph type="ftr" sz="quarter" idx="11"/>
          </p:nvPr>
        </p:nvSpPr>
        <p:spPr/>
        <p:txBody>
          <a:bodyPr/>
          <a:lstStyle/>
          <a:p>
            <a:pPr>
              <a:defRPr/>
            </a:pPr>
            <a:endParaRPr lang="en-US"/>
          </a:p>
        </p:txBody>
      </p:sp>
      <p:sp>
        <p:nvSpPr>
          <p:cNvPr id="15" name="Slide Number Placeholder 14"/>
          <p:cNvSpPr>
            <a:spLocks noGrp="1"/>
          </p:cNvSpPr>
          <p:nvPr>
            <p:ph type="sldNum" sz="quarter" idx="12"/>
          </p:nvPr>
        </p:nvSpPr>
        <p:spPr>
          <a:xfrm>
            <a:off x="8229600" y="6473952"/>
            <a:ext cx="758952" cy="246888"/>
          </a:xfrm>
        </p:spPr>
        <p:txBody>
          <a:bodyPr/>
          <a:lstStyle/>
          <a:p>
            <a:pPr>
              <a:defRPr/>
            </a:pPr>
            <a:fld id="{12C20615-2EEB-4200-841C-3868CFEB8318}" type="slidenum">
              <a:rPr lang="en-US" smtClean="0"/>
              <a:pPr>
                <a:defRPr/>
              </a:pPr>
              <a:t>‹#›</a:t>
            </a:fld>
            <a:endParaRPr 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pPr>
              <a:defRPr/>
            </a:pPr>
            <a:endParaRPr lang="en-US"/>
          </a:p>
        </p:txBody>
      </p:sp>
      <p:sp>
        <p:nvSpPr>
          <p:cNvPr id="19" name="Footer Placeholder 18"/>
          <p:cNvSpPr>
            <a:spLocks noGrp="1"/>
          </p:cNvSpPr>
          <p:nvPr>
            <p:ph type="ftr" sz="quarter" idx="11"/>
          </p:nvPr>
        </p:nvSpPr>
        <p:spPr>
          <a:xfrm>
            <a:off x="3581400" y="76200"/>
            <a:ext cx="2895600" cy="288925"/>
          </a:xfrm>
        </p:spPr>
        <p:txBody>
          <a:bodyPr/>
          <a:lstStyle/>
          <a:p>
            <a:pPr>
              <a:defRPr/>
            </a:pPr>
            <a:endParaRPr lang="en-US"/>
          </a:p>
        </p:txBody>
      </p:sp>
      <p:sp>
        <p:nvSpPr>
          <p:cNvPr id="16" name="Slide Number Placeholder 15"/>
          <p:cNvSpPr>
            <a:spLocks noGrp="1"/>
          </p:cNvSpPr>
          <p:nvPr>
            <p:ph type="sldNum" sz="quarter" idx="12"/>
          </p:nvPr>
        </p:nvSpPr>
        <p:spPr>
          <a:xfrm>
            <a:off x="8229600" y="6473952"/>
            <a:ext cx="758952" cy="246888"/>
          </a:xfrm>
        </p:spPr>
        <p:txBody>
          <a:bodyPr/>
          <a:lstStyle/>
          <a:p>
            <a:pPr>
              <a:defRPr/>
            </a:pPr>
            <a:fld id="{A8484A06-91F3-4673-8094-9DA69091EE72}" type="slidenum">
              <a:rPr lang="en-US" smtClean="0"/>
              <a:pPr>
                <a:defRPr/>
              </a:pPr>
              <a:t>‹#›</a:t>
            </a:fld>
            <a:endParaRPr 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pPr>
              <a:defRPr/>
            </a:pPr>
            <a:endParaRPr lang="en-US"/>
          </a:p>
        </p:txBody>
      </p:sp>
      <p:sp>
        <p:nvSpPr>
          <p:cNvPr id="11" name="Footer Placeholder 10"/>
          <p:cNvSpPr>
            <a:spLocks noGrp="1"/>
          </p:cNvSpPr>
          <p:nvPr>
            <p:ph type="ftr" sz="quarter" idx="11"/>
          </p:nvPr>
        </p:nvSpPr>
        <p:spPr/>
        <p:txBody>
          <a:bodyPr/>
          <a:lstStyle/>
          <a:p>
            <a:pPr>
              <a:defRPr/>
            </a:pPr>
            <a:endParaRPr lang="en-US"/>
          </a:p>
        </p:txBody>
      </p:sp>
      <p:sp>
        <p:nvSpPr>
          <p:cNvPr id="16" name="Slide Number Placeholder 15"/>
          <p:cNvSpPr>
            <a:spLocks noGrp="1"/>
          </p:cNvSpPr>
          <p:nvPr>
            <p:ph type="sldNum" sz="quarter" idx="12"/>
          </p:nvPr>
        </p:nvSpPr>
        <p:spPr/>
        <p:txBody>
          <a:bodyPr/>
          <a:lstStyle/>
          <a:p>
            <a:pPr>
              <a:defRPr/>
            </a:pPr>
            <a:fld id="{19F04618-FE45-4A7F-BC08-06DB9B228A8D}" type="slidenum">
              <a:rPr lang="en-US" smtClean="0"/>
              <a:pPr>
                <a:defRPr/>
              </a:pPr>
              <a:t>‹#›</a:t>
            </a:fld>
            <a:endParaRPr 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pPr>
              <a:defRPr/>
            </a:pPr>
            <a:endParaRPr lang="en-US"/>
          </a:p>
        </p:txBody>
      </p:sp>
      <p:sp>
        <p:nvSpPr>
          <p:cNvPr id="10" name="Footer Placeholder 9"/>
          <p:cNvSpPr>
            <a:spLocks noGrp="1"/>
          </p:cNvSpPr>
          <p:nvPr>
            <p:ph type="ftr" sz="quarter" idx="11"/>
          </p:nvPr>
        </p:nvSpPr>
        <p:spPr/>
        <p:txBody>
          <a:bodyPr/>
          <a:lstStyle/>
          <a:p>
            <a:pPr>
              <a:defRPr/>
            </a:pPr>
            <a:endParaRPr lang="en-US"/>
          </a:p>
        </p:txBody>
      </p:sp>
      <p:sp>
        <p:nvSpPr>
          <p:cNvPr id="31" name="Slide Number Placeholder 30"/>
          <p:cNvSpPr>
            <a:spLocks noGrp="1"/>
          </p:cNvSpPr>
          <p:nvPr>
            <p:ph type="sldNum" sz="quarter" idx="12"/>
          </p:nvPr>
        </p:nvSpPr>
        <p:spPr/>
        <p:txBody>
          <a:bodyPr/>
          <a:lstStyle/>
          <a:p>
            <a:pPr>
              <a:defRPr/>
            </a:pPr>
            <a:fld id="{7AFF20F4-3163-40D5-8669-28F0D655234D}" type="slidenum">
              <a:rPr lang="en-US" smtClean="0"/>
              <a:pPr>
                <a:defRPr/>
              </a:pPr>
              <a:t>‹#›</a:t>
            </a:fld>
            <a:endParaRPr 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a:xfrm>
            <a:off x="8229600" y="6477000"/>
            <a:ext cx="762000" cy="246888"/>
          </a:xfrm>
        </p:spPr>
        <p:txBody>
          <a:bodyPr/>
          <a:lstStyle/>
          <a:p>
            <a:pPr>
              <a:defRPr/>
            </a:pPr>
            <a:fld id="{F523D27E-7DA3-448A-B1E9-6BB2FB7A786C}" type="slidenum">
              <a:rPr lang="en-US" smtClean="0"/>
              <a:pPr>
                <a:defRPr/>
              </a:pPr>
              <a:t>‹#›</a:t>
            </a:fld>
            <a:endParaRPr lang="en-US"/>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pPr>
              <a:defRPr/>
            </a:pPr>
            <a:endParaRPr lang="en-US"/>
          </a:p>
        </p:txBody>
      </p:sp>
      <p:sp>
        <p:nvSpPr>
          <p:cNvPr id="21" name="Footer Placeholder 20"/>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795EDCDF-2394-4A21-92FA-CBA54C7C5372}" type="slidenum">
              <a:rPr lang="en-US" smtClean="0"/>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endParaRPr lang="en-US"/>
          </a:p>
        </p:txBody>
      </p:sp>
      <p:sp>
        <p:nvSpPr>
          <p:cNvPr id="6" name="Footer Placeholder 21"/>
          <p:cNvSpPr>
            <a:spLocks noGrp="1"/>
          </p:cNvSpPr>
          <p:nvPr>
            <p:ph type="ftr" sz="quarter" idx="11"/>
          </p:nvPr>
        </p:nvSpPr>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pPr>
              <a:defRPr/>
            </a:pPr>
            <a:fld id="{271A5DC0-9856-4E0A-9AA5-CF6A1219DFFB}" type="slidenum">
              <a:rPr lang="en-US"/>
              <a:pPr>
                <a:defRPr/>
              </a:pPr>
              <a:t>‹#›</a:t>
            </a:fld>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pPr>
              <a:defRPr/>
            </a:pPr>
            <a:endParaRPr lang="en-US"/>
          </a:p>
        </p:txBody>
      </p:sp>
      <p:sp>
        <p:nvSpPr>
          <p:cNvPr id="24" name="Footer Placeholder 23"/>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97B052AD-D30C-4935-8D8A-5DB7F4647FBB}" type="slidenum">
              <a:rPr lang="en-US" smtClean="0"/>
              <a:pPr>
                <a:defRPr/>
              </a:pPr>
              <a:t>‹#›</a:t>
            </a:fld>
            <a:endParaRPr lang="en-U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pPr>
              <a:defRPr/>
            </a:pPr>
            <a:endParaRPr lang="en-US"/>
          </a:p>
        </p:txBody>
      </p:sp>
      <p:sp>
        <p:nvSpPr>
          <p:cNvPr id="29" name="Footer Placeholder 28"/>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4D93F67A-1804-4D7F-8C02-038552F49CCD}" type="slidenum">
              <a:rPr lang="en-US" smtClean="0"/>
              <a:pPr>
                <a:defRPr/>
              </a:pPr>
              <a:t>‹#›</a:t>
            </a:fld>
            <a:endParaRPr lang="en-US"/>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31" name="Slide Number Placeholder 30"/>
          <p:cNvSpPr>
            <a:spLocks noGrp="1"/>
          </p:cNvSpPr>
          <p:nvPr>
            <p:ph type="sldNum" sz="quarter" idx="12"/>
          </p:nvPr>
        </p:nvSpPr>
        <p:spPr/>
        <p:txBody>
          <a:bodyPr/>
          <a:lstStyle/>
          <a:p>
            <a:pPr>
              <a:defRPr/>
            </a:pPr>
            <a:fld id="{3917C20A-23E8-436A-9EAD-56B7A9E19741}" type="slidenum">
              <a:rPr lang="en-US" smtClean="0"/>
              <a:pPr>
                <a:defRPr/>
              </a:pPr>
              <a:t>‹#›</a:t>
            </a:fld>
            <a:endParaRPr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5F79BC50-87AC-4350-9CB0-BCB8A6CB7796}" type="slidenum">
              <a:rPr lang="en-US" smtClean="0"/>
              <a:pPr>
                <a:defRPr/>
              </a:pPr>
              <a:t>‹#›</a:t>
            </a:fld>
            <a:endParaRPr lang="en-U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C53D9A44-12AB-4790-AEA6-3D8F381DF98B}" type="slidenum">
              <a:rPr lang="en-US" smtClean="0"/>
              <a:pPr>
                <a:defRPr/>
              </a:pPr>
              <a:t>‹#›</a:t>
            </a:fld>
            <a:endParaRPr lang="en-U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12C20615-2EEB-4200-841C-3868CFEB8318}" type="slidenum">
              <a:rPr lang="en-US" smtClean="0"/>
              <a:pPr>
                <a:defRPr/>
              </a:pPr>
              <a:t>‹#›</a:t>
            </a:fld>
            <a:endParaRPr lang="en-US"/>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A8484A06-91F3-4673-8094-9DA69091EE72}" type="slidenum">
              <a:rPr lang="en-US" smtClean="0"/>
              <a:pPr>
                <a:defRPr/>
              </a:pPr>
              <a:t>‹#›</a:t>
            </a:fld>
            <a:endParaRPr lang="en-US"/>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19F04618-FE45-4A7F-BC08-06DB9B228A8D}" type="slidenum">
              <a:rPr lang="en-US" smtClean="0"/>
              <a:pPr>
                <a:defRPr/>
              </a:pPr>
              <a:t>‹#›</a:t>
            </a:fld>
            <a:endParaRPr lang="en-US"/>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7AFF20F4-3163-40D5-8669-28F0D655234D}" type="slidenum">
              <a:rPr lang="en-US" smtClean="0"/>
              <a:pPr>
                <a:defRPr/>
              </a:pPr>
              <a:t>‹#›</a:t>
            </a:fld>
            <a:endParaRPr lang="en-US"/>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pPr>
              <a:defRPr/>
            </a:pPr>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F523D27E-7DA3-448A-B1E9-6BB2FB7A786C}" type="slidenum">
              <a:rPr lang="en-US" smtClean="0"/>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9"/>
          <p:cNvSpPr>
            <a:spLocks noGrp="1"/>
          </p:cNvSpPr>
          <p:nvPr>
            <p:ph type="dt" sz="half" idx="10"/>
          </p:nvPr>
        </p:nvSpPr>
        <p:spPr/>
        <p:txBody>
          <a:bodyPr/>
          <a:lstStyle>
            <a:lvl1pPr>
              <a:defRPr/>
            </a:lvl1pPr>
          </a:lstStyle>
          <a:p>
            <a:pPr>
              <a:defRPr/>
            </a:pPr>
            <a:endParaRPr lang="en-US"/>
          </a:p>
        </p:txBody>
      </p:sp>
      <p:sp>
        <p:nvSpPr>
          <p:cNvPr id="8" name="Footer Placeholder 21"/>
          <p:cNvSpPr>
            <a:spLocks noGrp="1"/>
          </p:cNvSpPr>
          <p:nvPr>
            <p:ph type="ftr" sz="quarter" idx="11"/>
          </p:nvPr>
        </p:nvSpPr>
        <p:spPr/>
        <p:txBody>
          <a:bodyPr/>
          <a:lstStyle>
            <a:lvl1pPr>
              <a:defRPr/>
            </a:lvl1pPr>
          </a:lstStyle>
          <a:p>
            <a:pPr>
              <a:defRPr/>
            </a:pPr>
            <a:endParaRPr lang="en-US"/>
          </a:p>
        </p:txBody>
      </p:sp>
      <p:sp>
        <p:nvSpPr>
          <p:cNvPr id="9" name="Slide Number Placeholder 17"/>
          <p:cNvSpPr>
            <a:spLocks noGrp="1"/>
          </p:cNvSpPr>
          <p:nvPr>
            <p:ph type="sldNum" sz="quarter" idx="12"/>
          </p:nvPr>
        </p:nvSpPr>
        <p:spPr/>
        <p:txBody>
          <a:bodyPr/>
          <a:lstStyle>
            <a:lvl1pPr>
              <a:defRPr/>
            </a:lvl1pPr>
          </a:lstStyle>
          <a:p>
            <a:pPr>
              <a:defRPr/>
            </a:pPr>
            <a:fld id="{F43E6651-7715-433B-8D0D-D46C9209BF73}" type="slidenum">
              <a:rPr lang="en-US"/>
              <a:pPr>
                <a:defRPr/>
              </a:pPr>
              <a:t>‹#›</a:t>
            </a:fld>
            <a:endParaRPr 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a:defRPr/>
            </a:pPr>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795EDCDF-2394-4A21-92FA-CBA54C7C5372}" type="slidenum">
              <a:rPr lang="en-US" smtClean="0"/>
              <a:pPr>
                <a:defRPr/>
              </a:pPr>
              <a:t>‹#›</a:t>
            </a:fld>
            <a:endParaRPr lang="en-US"/>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97B052AD-D30C-4935-8D8A-5DB7F4647FBB}" type="slidenum">
              <a:rPr lang="en-US" smtClean="0"/>
              <a:pPr>
                <a:defRPr/>
              </a:pPr>
              <a:t>‹#›</a:t>
            </a:fld>
            <a:endParaRPr lang="en-US"/>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4D93F67A-1804-4D7F-8C02-038552F49CCD}" type="slidenum">
              <a:rPr lang="en-US" smtClean="0"/>
              <a:pPr>
                <a:defRPr/>
              </a:pPr>
              <a:t>‹#›</a:t>
            </a:fld>
            <a:endParaRPr lang="en-US"/>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3917C20A-23E8-436A-9EAD-56B7A9E19741}" type="slidenum">
              <a:rPr lang="en-US" smtClean="0"/>
              <a:pPr>
                <a:defRPr/>
              </a:pPr>
              <a:t>‹#›</a:t>
            </a:fld>
            <a:endParaRPr lang="en-US"/>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5F79BC50-87AC-4350-9CB0-BCB8A6CB7796}" type="slidenum">
              <a:rPr lang="en-US" smtClean="0"/>
              <a:pPr>
                <a:defRPr/>
              </a:pPr>
              <a:t>‹#›</a:t>
            </a:fld>
            <a:endParaRPr lang="en-US"/>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C53D9A44-12AB-4790-AEA6-3D8F381DF98B}" type="slidenum">
              <a:rPr lang="en-US" smtClean="0"/>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Date Placeholder 9"/>
          <p:cNvSpPr>
            <a:spLocks noGrp="1"/>
          </p:cNvSpPr>
          <p:nvPr>
            <p:ph type="dt" sz="half" idx="10"/>
          </p:nvPr>
        </p:nvSpPr>
        <p:spPr/>
        <p:txBody>
          <a:bodyPr/>
          <a:lstStyle>
            <a:lvl1pPr>
              <a:defRPr/>
            </a:lvl1pPr>
          </a:lstStyle>
          <a:p>
            <a:pPr>
              <a:defRPr/>
            </a:pPr>
            <a:endParaRPr lang="en-US"/>
          </a:p>
        </p:txBody>
      </p:sp>
      <p:sp>
        <p:nvSpPr>
          <p:cNvPr id="4" name="Footer Placeholder 21"/>
          <p:cNvSpPr>
            <a:spLocks noGrp="1"/>
          </p:cNvSpPr>
          <p:nvPr>
            <p:ph type="ftr" sz="quarter" idx="11"/>
          </p:nvPr>
        </p:nvSpPr>
        <p:spPr/>
        <p:txBody>
          <a:bodyPr/>
          <a:lstStyle>
            <a:lvl1pPr>
              <a:defRPr/>
            </a:lvl1pPr>
          </a:lstStyle>
          <a:p>
            <a:pPr>
              <a:defRPr/>
            </a:pPr>
            <a:endParaRPr lang="en-US"/>
          </a:p>
        </p:txBody>
      </p:sp>
      <p:sp>
        <p:nvSpPr>
          <p:cNvPr id="5" name="Slide Number Placeholder 17"/>
          <p:cNvSpPr>
            <a:spLocks noGrp="1"/>
          </p:cNvSpPr>
          <p:nvPr>
            <p:ph type="sldNum" sz="quarter" idx="12"/>
          </p:nvPr>
        </p:nvSpPr>
        <p:spPr/>
        <p:txBody>
          <a:bodyPr/>
          <a:lstStyle>
            <a:lvl1pPr>
              <a:defRPr/>
            </a:lvl1pPr>
          </a:lstStyle>
          <a:p>
            <a:pPr>
              <a:defRPr/>
            </a:pPr>
            <a:fld id="{B39AC9B6-7314-43FB-A4E6-5B721422B06C}"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endParaRPr lang="en-US"/>
          </a:p>
        </p:txBody>
      </p:sp>
      <p:sp>
        <p:nvSpPr>
          <p:cNvPr id="3" name="Footer Placeholder 21"/>
          <p:cNvSpPr>
            <a:spLocks noGrp="1"/>
          </p:cNvSpPr>
          <p:nvPr>
            <p:ph type="ftr" sz="quarter" idx="11"/>
          </p:nvPr>
        </p:nvSpPr>
        <p:spPr/>
        <p:txBody>
          <a:bodyPr/>
          <a:lstStyle>
            <a:lvl1pPr>
              <a:defRPr/>
            </a:lvl1pPr>
          </a:lstStyle>
          <a:p>
            <a:pPr>
              <a:defRPr/>
            </a:pPr>
            <a:endParaRPr lang="en-US"/>
          </a:p>
        </p:txBody>
      </p:sp>
      <p:sp>
        <p:nvSpPr>
          <p:cNvPr id="4" name="Slide Number Placeholder 17"/>
          <p:cNvSpPr>
            <a:spLocks noGrp="1"/>
          </p:cNvSpPr>
          <p:nvPr>
            <p:ph type="sldNum" sz="quarter" idx="12"/>
          </p:nvPr>
        </p:nvSpPr>
        <p:spPr/>
        <p:txBody>
          <a:bodyPr/>
          <a:lstStyle>
            <a:lvl1pPr>
              <a:defRPr/>
            </a:lvl1pPr>
          </a:lstStyle>
          <a:p>
            <a:pPr>
              <a:defRPr/>
            </a:pPr>
            <a:fld id="{41E53B1E-0867-4DFA-9E12-9D88CEE817A3}"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endParaRPr lang="en-US"/>
          </a:p>
        </p:txBody>
      </p:sp>
      <p:sp>
        <p:nvSpPr>
          <p:cNvPr id="6" name="Footer Placeholder 21"/>
          <p:cNvSpPr>
            <a:spLocks noGrp="1"/>
          </p:cNvSpPr>
          <p:nvPr>
            <p:ph type="ftr" sz="quarter" idx="11"/>
          </p:nvPr>
        </p:nvSpPr>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pPr>
              <a:defRPr/>
            </a:pPr>
            <a:fld id="{A5DAFAE2-13AF-47CB-A2CC-8457302C2300}"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nip and Round Single Corner Rectangle 4"/>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Right Triangle 5"/>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p:nvSpPr>
          <p:cNvPr id="7" name="Freeform 6"/>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algn="l" rtl="0">
              <a:defRPr/>
            </a:pPr>
            <a:endParaRPr lang="en-US">
              <a:latin typeface="+mn-lt"/>
              <a:cs typeface="+mn-cs"/>
            </a:endParaRPr>
          </a:p>
        </p:txBody>
      </p:sp>
      <p:sp>
        <p:nvSpPr>
          <p:cNvPr id="8" name="Freeform 7"/>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algn="l" rtl="0">
              <a:defRPr/>
            </a:pPr>
            <a:endParaRPr lang="en-US">
              <a:latin typeface="+mn-lt"/>
              <a:cs typeface="+mn-cs"/>
            </a:endParaRPr>
          </a:p>
        </p:txBody>
      </p:sp>
      <p:sp>
        <p:nvSpPr>
          <p:cNvPr id="2" name="Title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n-US" smtClean="0"/>
              <a:t>Click to edit Master title style</a:t>
            </a:r>
            <a:endParaRPr lang="en-US"/>
          </a:p>
        </p:txBody>
      </p:sp>
      <p:sp>
        <p:nvSpPr>
          <p:cNvPr id="4" name="Text Placeholder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smtClean="0"/>
              <a:t>Click icon to add picture</a:t>
            </a:r>
            <a:endParaRPr lang="en-US" noProof="0" dirty="0"/>
          </a:p>
        </p:txBody>
      </p:sp>
      <p:sp>
        <p:nvSpPr>
          <p:cNvPr id="9" name="Date Placeholder 4"/>
          <p:cNvSpPr>
            <a:spLocks noGrp="1"/>
          </p:cNvSpPr>
          <p:nvPr>
            <p:ph type="dt" sz="half" idx="10"/>
          </p:nvPr>
        </p:nvSpPr>
        <p:spPr/>
        <p:txBody>
          <a:bodyPr/>
          <a:lstStyle>
            <a:lvl1pPr>
              <a:defRPr/>
            </a:lvl1pPr>
          </a:lstStyle>
          <a:p>
            <a:pPr>
              <a:defRPr/>
            </a:pPr>
            <a:endParaRPr lang="en-US"/>
          </a:p>
        </p:txBody>
      </p:sp>
      <p:sp>
        <p:nvSpPr>
          <p:cNvPr id="10" name="Footer Placeholder 5"/>
          <p:cNvSpPr>
            <a:spLocks noGrp="1"/>
          </p:cNvSpPr>
          <p:nvPr>
            <p:ph type="ftr" sz="quarter" idx="11"/>
          </p:nvPr>
        </p:nvSpPr>
        <p:spPr/>
        <p:txBody>
          <a:bodyPr/>
          <a:lstStyle>
            <a:lvl1pPr>
              <a:defRPr/>
            </a:lvl1pPr>
          </a:lstStyle>
          <a:p>
            <a:pPr>
              <a:defRPr/>
            </a:pPr>
            <a:endParaRPr lang="en-US"/>
          </a:p>
        </p:txBody>
      </p:sp>
      <p:sp>
        <p:nvSpPr>
          <p:cNvPr id="11" name="Slide Number Placeholder 6"/>
          <p:cNvSpPr>
            <a:spLocks noGrp="1"/>
          </p:cNvSpPr>
          <p:nvPr>
            <p:ph type="sldNum" sz="quarter" idx="12"/>
          </p:nvPr>
        </p:nvSpPr>
        <p:spPr>
          <a:xfrm>
            <a:off x="8077200" y="6356350"/>
            <a:ext cx="609600" cy="365125"/>
          </a:xfrm>
        </p:spPr>
        <p:txBody>
          <a:bodyPr/>
          <a:lstStyle>
            <a:lvl1pPr>
              <a:defRPr/>
            </a:lvl1pPr>
          </a:lstStyle>
          <a:p>
            <a:pPr>
              <a:defRPr/>
            </a:pPr>
            <a:fld id="{95401BBF-DA8F-41E4-80CE-980AA820937E}"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2.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algn="l" rtl="0">
              <a:defRPr/>
            </a:pPr>
            <a:endParaRPr lang="en-US">
              <a:latin typeface="+mn-lt"/>
              <a:cs typeface="+mn-cs"/>
            </a:endParaRPr>
          </a:p>
        </p:txBody>
      </p:sp>
      <p:sp>
        <p:nvSpPr>
          <p:cNvPr id="8" name="Freeform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algn="l" rtl="0">
              <a:defRPr/>
            </a:pPr>
            <a:endParaRPr lang="en-US">
              <a:latin typeface="+mn-lt"/>
              <a:cs typeface="+mn-cs"/>
            </a:endParaRPr>
          </a:p>
        </p:txBody>
      </p:sp>
      <p:sp>
        <p:nvSpPr>
          <p:cNvPr id="2052" name="Title Placeholder 8"/>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en-US" smtClean="0"/>
              <a:t>Click to edit Master title style</a:t>
            </a:r>
          </a:p>
        </p:txBody>
      </p:sp>
      <p:sp>
        <p:nvSpPr>
          <p:cNvPr id="2053" name="Text Placeholder 29"/>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cs typeface="Arial" charset="0"/>
              </a:defRPr>
            </a:lvl1pPr>
          </a:lstStyle>
          <a:p>
            <a:pPr>
              <a:defRPr/>
            </a:pPr>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cs typeface="Arial" charset="0"/>
              </a:defRPr>
            </a:lvl1pPr>
          </a:lstStyle>
          <a:p>
            <a:pPr>
              <a:defRPr/>
            </a:pPr>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cs typeface="Arial" charset="0"/>
              </a:defRPr>
            </a:lvl1pPr>
          </a:lstStyle>
          <a:p>
            <a:pPr>
              <a:defRPr/>
            </a:pPr>
            <a:fld id="{90530CB8-2FB2-408E-8C00-FF68A18781D7}" type="slidenum">
              <a:rPr lang="en-US"/>
              <a:pPr>
                <a:defRPr/>
              </a:pPr>
              <a:t>‹#›</a:t>
            </a:fld>
            <a:endParaRPr lang="en-US"/>
          </a:p>
        </p:txBody>
      </p:sp>
      <p:grpSp>
        <p:nvGrpSpPr>
          <p:cNvPr id="2057" name="Group 1"/>
          <p:cNvGrpSpPr>
            <a:grpSpLocks/>
          </p:cNvGrpSpPr>
          <p:nvPr/>
        </p:nvGrpSpPr>
        <p:grpSpPr bwMode="auto">
          <a:xfrm>
            <a:off x="-19050" y="203200"/>
            <a:ext cx="9180513" cy="64770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a:defRPr/>
              </a:pPr>
              <a:endParaRPr lang="en-US">
                <a:cs typeface="Arial" charset="0"/>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a:defRPr/>
              </a:pPr>
              <a:endParaRPr lang="en-US">
                <a:cs typeface="Arial" charset="0"/>
              </a:endParaRPr>
            </a:p>
          </p:txBody>
        </p:sp>
      </p:grpSp>
    </p:spTree>
  </p:cSld>
  <p:clrMap bg1="lt1" tx1="dk1" bg2="lt2" tx2="dk2" accent1="accent1" accent2="accent2" accent3="accent3" accent4="accent4" accent5="accent5" accent6="accent6" hlink="hlink" folHlink="folHlink"/>
  <p:sldLayoutIdLst>
    <p:sldLayoutId id="2147483763" r:id="rId1"/>
    <p:sldLayoutId id="2147483755" r:id="rId2"/>
    <p:sldLayoutId id="2147483764" r:id="rId3"/>
    <p:sldLayoutId id="2147483756" r:id="rId4"/>
    <p:sldLayoutId id="2147483757" r:id="rId5"/>
    <p:sldLayoutId id="2147483758" r:id="rId6"/>
    <p:sldLayoutId id="2147483759" r:id="rId7"/>
    <p:sldLayoutId id="2147483760" r:id="rId8"/>
    <p:sldLayoutId id="2147483765" r:id="rId9"/>
    <p:sldLayoutId id="2147483761" r:id="rId10"/>
    <p:sldLayoutId id="2147483762" r:id="rId11"/>
  </p:sldLayoutIdLst>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cs typeface="Traditional Arabic" pitchFamily="2" charset="-78"/>
        </a:defRPr>
      </a:lvl2pPr>
      <a:lvl3pPr algn="l" rtl="0" eaLnBrk="0" fontAlgn="base" hangingPunct="0">
        <a:spcBef>
          <a:spcPct val="0"/>
        </a:spcBef>
        <a:spcAft>
          <a:spcPct val="0"/>
        </a:spcAft>
        <a:defRPr sz="5000">
          <a:solidFill>
            <a:schemeClr val="tx2"/>
          </a:solidFill>
          <a:latin typeface="Calibri" pitchFamily="34" charset="0"/>
          <a:cs typeface="Traditional Arabic" pitchFamily="2" charset="-78"/>
        </a:defRPr>
      </a:lvl3pPr>
      <a:lvl4pPr algn="l" rtl="0" eaLnBrk="0" fontAlgn="base" hangingPunct="0">
        <a:spcBef>
          <a:spcPct val="0"/>
        </a:spcBef>
        <a:spcAft>
          <a:spcPct val="0"/>
        </a:spcAft>
        <a:defRPr sz="5000">
          <a:solidFill>
            <a:schemeClr val="tx2"/>
          </a:solidFill>
          <a:latin typeface="Calibri" pitchFamily="34" charset="0"/>
          <a:cs typeface="Traditional Arabic" pitchFamily="2" charset="-78"/>
        </a:defRPr>
      </a:lvl4pPr>
      <a:lvl5pPr algn="l" rtl="0" eaLnBrk="0" fontAlgn="base" hangingPunct="0">
        <a:spcBef>
          <a:spcPct val="0"/>
        </a:spcBef>
        <a:spcAft>
          <a:spcPct val="0"/>
        </a:spcAft>
        <a:defRPr sz="5000">
          <a:solidFill>
            <a:schemeClr val="tx2"/>
          </a:solidFill>
          <a:latin typeface="Calibri" pitchFamily="34" charset="0"/>
          <a:cs typeface="Traditional Arabic" pitchFamily="2" charset="-78"/>
        </a:defRPr>
      </a:lvl5pPr>
      <a:lvl6pPr marL="457200" algn="l" rtl="0" fontAlgn="base">
        <a:spcBef>
          <a:spcPct val="0"/>
        </a:spcBef>
        <a:spcAft>
          <a:spcPct val="0"/>
        </a:spcAft>
        <a:defRPr sz="5000">
          <a:solidFill>
            <a:schemeClr val="tx2"/>
          </a:solidFill>
          <a:latin typeface="Calibri" pitchFamily="34" charset="0"/>
          <a:cs typeface="Traditional Arabic" pitchFamily="2" charset="-78"/>
        </a:defRPr>
      </a:lvl6pPr>
      <a:lvl7pPr marL="914400" algn="l" rtl="0" fontAlgn="base">
        <a:spcBef>
          <a:spcPct val="0"/>
        </a:spcBef>
        <a:spcAft>
          <a:spcPct val="0"/>
        </a:spcAft>
        <a:defRPr sz="5000">
          <a:solidFill>
            <a:schemeClr val="tx2"/>
          </a:solidFill>
          <a:latin typeface="Calibri" pitchFamily="34" charset="0"/>
          <a:cs typeface="Traditional Arabic" pitchFamily="2" charset="-78"/>
        </a:defRPr>
      </a:lvl7pPr>
      <a:lvl8pPr marL="1371600" algn="l" rtl="0" fontAlgn="base">
        <a:spcBef>
          <a:spcPct val="0"/>
        </a:spcBef>
        <a:spcAft>
          <a:spcPct val="0"/>
        </a:spcAft>
        <a:defRPr sz="5000">
          <a:solidFill>
            <a:schemeClr val="tx2"/>
          </a:solidFill>
          <a:latin typeface="Calibri" pitchFamily="34" charset="0"/>
          <a:cs typeface="Traditional Arabic" pitchFamily="2" charset="-78"/>
        </a:defRPr>
      </a:lvl8pPr>
      <a:lvl9pPr marL="1828800" algn="l" rtl="0" fontAlgn="base">
        <a:spcBef>
          <a:spcPct val="0"/>
        </a:spcBef>
        <a:spcAft>
          <a:spcPct val="0"/>
        </a:spcAft>
        <a:defRPr sz="5000">
          <a:solidFill>
            <a:schemeClr val="tx2"/>
          </a:solidFill>
          <a:latin typeface="Calibri" pitchFamily="34" charset="0"/>
          <a:cs typeface="Traditional Arabic" pitchFamily="2" charset="-78"/>
        </a:defRPr>
      </a:lvl9pPr>
    </p:titleStyle>
    <p:bodyStyle>
      <a:lvl1pPr marL="273050" indent="-273050" algn="l" rtl="0" eaLnBrk="0" fontAlgn="base" hangingPunct="0">
        <a:spcBef>
          <a:spcPct val="20000"/>
        </a:spcBef>
        <a:spcAft>
          <a:spcPct val="0"/>
        </a:spcAft>
        <a:buClr>
          <a:srgbClr val="0BD0D9"/>
        </a:buClr>
        <a:buSzPct val="95000"/>
        <a:buFont typeface="Wingdings 2" pitchFamily="18" charset="2"/>
        <a:buChar char=""/>
        <a:defRPr sz="2600" kern="1200">
          <a:solidFill>
            <a:schemeClr val="tx1"/>
          </a:solidFill>
          <a:latin typeface="+mn-lt"/>
          <a:ea typeface="Majalla UI"/>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ajalla UI"/>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ajalla UI"/>
          <a:cs typeface="+mn-cs"/>
        </a:defRPr>
      </a:lvl3pPr>
      <a:lvl4pPr marL="1187450" indent="-209550" algn="l" rtl="0" eaLnBrk="0" fontAlgn="base" hangingPunct="0">
        <a:spcBef>
          <a:spcPct val="20000"/>
        </a:spcBef>
        <a:spcAft>
          <a:spcPct val="0"/>
        </a:spcAft>
        <a:buClr>
          <a:srgbClr val="0BD0D9"/>
        </a:buClr>
        <a:buSzPct val="65000"/>
        <a:buFont typeface="Wingdings 2" pitchFamily="18" charset="2"/>
        <a:buChar char=""/>
        <a:defRPr sz="2000" kern="1200">
          <a:solidFill>
            <a:schemeClr val="tx1"/>
          </a:solidFill>
          <a:latin typeface="+mn-lt"/>
          <a:ea typeface="Majalla UI"/>
          <a:cs typeface="+mn-cs"/>
        </a:defRPr>
      </a:lvl4pPr>
      <a:lvl5pPr marL="1462088" indent="-209550" algn="l" rtl="0" eaLnBrk="0" fontAlgn="base" hangingPunct="0">
        <a:spcBef>
          <a:spcPct val="20000"/>
        </a:spcBef>
        <a:spcAft>
          <a:spcPct val="0"/>
        </a:spcAft>
        <a:buClr>
          <a:srgbClr val="10CF9B"/>
        </a:buClr>
        <a:buSzPct val="65000"/>
        <a:buFont typeface="Wingdings 2" pitchFamily="18" charset="2"/>
        <a:buChar char=""/>
        <a:defRPr sz="2000" kern="1200">
          <a:solidFill>
            <a:schemeClr val="tx1"/>
          </a:solidFill>
          <a:latin typeface="+mn-lt"/>
          <a:ea typeface="Majalla UI"/>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90530CB8-2FB2-408E-8C00-FF68A18781D7}" type="slidenum">
              <a:rPr lang="en-US" smtClean="0"/>
              <a:pPr>
                <a:defRPr/>
              </a:pPr>
              <a:t>‹#›</a:t>
            </a:fld>
            <a:endParaRPr lang="en-US"/>
          </a:p>
        </p:txBody>
      </p:sp>
    </p:spTree>
  </p:cSld>
  <p:clrMap bg1="lt1" tx1="dk1" bg2="lt2" tx2="dk2" accent1="accent1" accent2="accent2" accent3="accent3" accent4="accent4" accent5="accent5" accent6="accent6" hlink="hlink" folHlink="folHlink"/>
  <p:sldLayoutIdLst>
    <p:sldLayoutId id="2147483839" r:id="rId1"/>
    <p:sldLayoutId id="2147483840" r:id="rId2"/>
    <p:sldLayoutId id="2147483841" r:id="rId3"/>
    <p:sldLayoutId id="2147483842" r:id="rId4"/>
    <p:sldLayoutId id="2147483843" r:id="rId5"/>
    <p:sldLayoutId id="2147483844" r:id="rId6"/>
    <p:sldLayoutId id="2147483845" r:id="rId7"/>
    <p:sldLayoutId id="2147483846" r:id="rId8"/>
    <p:sldLayoutId id="2147483847" r:id="rId9"/>
    <p:sldLayoutId id="2147483848" r:id="rId10"/>
    <p:sldLayoutId id="214748384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pPr>
              <a:defRPr/>
            </a:pPr>
            <a:endParaRPr lang="en-US"/>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pPr>
              <a:defRPr/>
            </a:pPr>
            <a:endParaRPr lang="en-US"/>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pPr>
              <a:defRPr/>
            </a:pPr>
            <a:fld id="{90530CB8-2FB2-408E-8C00-FF68A18781D7}" type="slidenum">
              <a:rPr lang="en-US" smtClean="0"/>
              <a:pPr>
                <a:defRPr/>
              </a:pPr>
              <a:t>‹#›</a:t>
            </a:fld>
            <a:endParaRPr lang="en-US"/>
          </a:p>
        </p:txBody>
      </p:sp>
    </p:spTree>
  </p:cSld>
  <p:clrMap bg1="lt1" tx1="dk1" bg2="lt2" tx2="dk2" accent1="accent1" accent2="accent2" accent3="accent3" accent4="accent4" accent5="accent5" accent6="accent6" hlink="hlink" folHlink="folHlink"/>
  <p:sldLayoutIdLst>
    <p:sldLayoutId id="2147483887" r:id="rId1"/>
    <p:sldLayoutId id="2147483888" r:id="rId2"/>
    <p:sldLayoutId id="2147483889" r:id="rId3"/>
    <p:sldLayoutId id="2147483890" r:id="rId4"/>
    <p:sldLayoutId id="2147483891" r:id="rId5"/>
    <p:sldLayoutId id="2147483892" r:id="rId6"/>
    <p:sldLayoutId id="2147483893" r:id="rId7"/>
    <p:sldLayoutId id="2147483894" r:id="rId8"/>
    <p:sldLayoutId id="2147483895" r:id="rId9"/>
    <p:sldLayoutId id="2147483896" r:id="rId10"/>
    <p:sldLayoutId id="2147483897"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pPr>
              <a:defRPr/>
            </a:pPr>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pPr>
              <a:defRPr/>
            </a:pPr>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pPr>
              <a:defRPr/>
            </a:pPr>
            <a:fld id="{90530CB8-2FB2-408E-8C00-FF68A18781D7}" type="slidenum">
              <a:rPr lang="en-US" smtClean="0"/>
              <a:pPr>
                <a:defRPr/>
              </a:pPr>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911" r:id="rId1"/>
    <p:sldLayoutId id="2147483912" r:id="rId2"/>
    <p:sldLayoutId id="2147483913" r:id="rId3"/>
    <p:sldLayoutId id="2147483914" r:id="rId4"/>
    <p:sldLayoutId id="2147483915" r:id="rId5"/>
    <p:sldLayoutId id="2147483916" r:id="rId6"/>
    <p:sldLayoutId id="2147483917" r:id="rId7"/>
    <p:sldLayoutId id="2147483918" r:id="rId8"/>
    <p:sldLayoutId id="2147483919" r:id="rId9"/>
    <p:sldLayoutId id="2147483920" r:id="rId10"/>
    <p:sldLayoutId id="214748392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90530CB8-2FB2-408E-8C00-FF68A18781D7}" type="slidenum">
              <a:rPr lang="en-US" smtClean="0"/>
              <a:pPr>
                <a:defRPr/>
              </a:pPr>
              <a:t>‹#›</a:t>
            </a:fld>
            <a:endParaRPr lang="en-US"/>
          </a:p>
        </p:txBody>
      </p:sp>
    </p:spTree>
  </p:cSld>
  <p:clrMap bg1="lt1" tx1="dk1" bg2="lt2" tx2="dk2" accent1="accent1" accent2="accent2" accent3="accent3" accent4="accent4" accent5="accent5" accent6="accent6" hlink="hlink" folHlink="folHlink"/>
  <p:sldLayoutIdLst>
    <p:sldLayoutId id="2147483923" r:id="rId1"/>
    <p:sldLayoutId id="2147483924" r:id="rId2"/>
    <p:sldLayoutId id="2147483925" r:id="rId3"/>
    <p:sldLayoutId id="2147483926" r:id="rId4"/>
    <p:sldLayoutId id="2147483927" r:id="rId5"/>
    <p:sldLayoutId id="2147483928" r:id="rId6"/>
    <p:sldLayoutId id="2147483929" r:id="rId7"/>
    <p:sldLayoutId id="2147483930" r:id="rId8"/>
    <p:sldLayoutId id="2147483931" r:id="rId9"/>
    <p:sldLayoutId id="2147483932" r:id="rId10"/>
    <p:sldLayoutId id="214748393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24.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image" Target="../media/image7.jpeg"/><Relationship Id="rId7" Type="http://schemas.openxmlformats.org/officeDocument/2006/relationships/image" Target="../media/image11.jpeg"/><Relationship Id="rId2" Type="http://schemas.openxmlformats.org/officeDocument/2006/relationships/image" Target="../media/image6.jpeg"/><Relationship Id="rId1" Type="http://schemas.openxmlformats.org/officeDocument/2006/relationships/slideLayout" Target="../slideLayouts/slideLayout46.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EGLARE"/>
          <p:cNvPicPr>
            <a:picLocks noChangeAspect="1" noChangeArrowheads="1"/>
          </p:cNvPicPr>
          <p:nvPr/>
        </p:nvPicPr>
        <p:blipFill>
          <a:blip r:embed="rId3" cstate="print">
            <a:lum bright="6000"/>
          </a:blip>
          <a:srcRect/>
          <a:stretch>
            <a:fillRect/>
          </a:stretch>
        </p:blipFill>
        <p:spPr bwMode="auto">
          <a:xfrm>
            <a:off x="18300" y="13725"/>
            <a:ext cx="9125700" cy="6844275"/>
          </a:xfrm>
          <a:prstGeom prst="rect">
            <a:avLst/>
          </a:prstGeom>
          <a:noFill/>
          <a:ln w="9525">
            <a:noFill/>
            <a:miter lim="800000"/>
            <a:headEnd/>
            <a:tailEnd/>
          </a:ln>
        </p:spPr>
      </p:pic>
      <p:sp>
        <p:nvSpPr>
          <p:cNvPr id="58371" name="Oval 3"/>
          <p:cNvSpPr>
            <a:spLocks noChangeArrowheads="1"/>
          </p:cNvSpPr>
          <p:nvPr/>
        </p:nvSpPr>
        <p:spPr bwMode="auto">
          <a:xfrm>
            <a:off x="473670" y="1628775"/>
            <a:ext cx="8196660" cy="2562225"/>
          </a:xfrm>
          <a:prstGeom prst="ellipse">
            <a:avLst/>
          </a:prstGeom>
          <a:gradFill rotWithShape="1">
            <a:gsLst>
              <a:gs pos="0">
                <a:srgbClr val="FFCCFF">
                  <a:alpha val="60001"/>
                </a:srgbClr>
              </a:gs>
              <a:gs pos="100000">
                <a:srgbClr val="FFCCFF">
                  <a:gamma/>
                  <a:shade val="46275"/>
                  <a:invGamma/>
                  <a:alpha val="39999"/>
                </a:srgbClr>
              </a:gs>
            </a:gsLst>
            <a:path path="shape">
              <a:fillToRect l="50000" t="50000" r="50000" b="50000"/>
            </a:path>
          </a:gradFill>
          <a:ln w="76200" algn="ctr">
            <a:solidFill>
              <a:srgbClr val="FFCCFF"/>
            </a:solidFill>
            <a:round/>
            <a:headEnd/>
            <a:tailEnd/>
          </a:ln>
          <a:effectLst/>
        </p:spPr>
        <p:txBody>
          <a:bodyPr wrap="none" anchor="ctr"/>
          <a:lstStyle/>
          <a:p>
            <a:pPr marL="342900" indent="-342900" algn="ctr">
              <a:spcBef>
                <a:spcPct val="20000"/>
              </a:spcBef>
              <a:defRPr/>
            </a:pPr>
            <a:r>
              <a:rPr lang="ar-SA" sz="8000" b="1" dirty="0">
                <a:solidFill>
                  <a:srgbClr val="FFFF00"/>
                </a:solidFill>
                <a:effectLst>
                  <a:outerShdw blurRad="38100" dist="38100" dir="2700000" algn="tl">
                    <a:srgbClr val="000000"/>
                  </a:outerShdw>
                </a:effectLst>
                <a:latin typeface="Times New Roman" pitchFamily="18" charset="0"/>
                <a:cs typeface="Old Antic Decorative" pitchFamily="2" charset="-78"/>
              </a:rPr>
              <a:t>بسم الله الرحمن الرحيم</a:t>
            </a:r>
            <a:endParaRPr lang="en-US" sz="8000" b="1" dirty="0">
              <a:solidFill>
                <a:srgbClr val="FFFF00"/>
              </a:solidFill>
              <a:effectLst>
                <a:outerShdw blurRad="38100" dist="38100" dir="2700000" algn="tl">
                  <a:srgbClr val="000000"/>
                </a:outerShdw>
              </a:effectLst>
              <a:latin typeface="Times New Roman" pitchFamily="18" charset="0"/>
              <a:cs typeface="Old Antic Decorative" pitchFamily="2" charset="-78"/>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afterEffect">
                                  <p:stCondLst>
                                    <p:cond delay="0"/>
                                  </p:stCondLst>
                                  <p:childTnLst>
                                    <p:set>
                                      <p:cBhvr>
                                        <p:cTn id="6" dur="1" fill="hold">
                                          <p:stCondLst>
                                            <p:cond delay="0"/>
                                          </p:stCondLst>
                                        </p:cTn>
                                        <p:tgtEl>
                                          <p:spTgt spid="58371"/>
                                        </p:tgtEl>
                                        <p:attrNameLst>
                                          <p:attrName>style.visibility</p:attrName>
                                        </p:attrNameLst>
                                      </p:cBhvr>
                                      <p:to>
                                        <p:strVal val="visible"/>
                                      </p:to>
                                    </p:set>
                                    <p:anim calcmode="lin" valueType="num">
                                      <p:cBhvr>
                                        <p:cTn id="7" dur="1000" fill="hold"/>
                                        <p:tgtEl>
                                          <p:spTgt spid="58371"/>
                                        </p:tgtEl>
                                        <p:attrNameLst>
                                          <p:attrName>ppt_w</p:attrName>
                                        </p:attrNameLst>
                                      </p:cBhvr>
                                      <p:tavLst>
                                        <p:tav tm="0">
                                          <p:val>
                                            <p:fltVal val="0"/>
                                          </p:val>
                                        </p:tav>
                                        <p:tav tm="100000">
                                          <p:val>
                                            <p:strVal val="#ppt_w"/>
                                          </p:val>
                                        </p:tav>
                                      </p:tavLst>
                                    </p:anim>
                                    <p:anim calcmode="lin" valueType="num">
                                      <p:cBhvr>
                                        <p:cTn id="8" dur="1000" fill="hold"/>
                                        <p:tgtEl>
                                          <p:spTgt spid="58371"/>
                                        </p:tgtEl>
                                        <p:attrNameLst>
                                          <p:attrName>ppt_h</p:attrName>
                                        </p:attrNameLst>
                                      </p:cBhvr>
                                      <p:tavLst>
                                        <p:tav tm="0">
                                          <p:val>
                                            <p:fltVal val="0"/>
                                          </p:val>
                                        </p:tav>
                                        <p:tav tm="100000">
                                          <p:val>
                                            <p:strVal val="#ppt_h"/>
                                          </p:val>
                                        </p:tav>
                                      </p:tavLst>
                                    </p:anim>
                                    <p:anim calcmode="lin" valueType="num">
                                      <p:cBhvr>
                                        <p:cTn id="9" dur="1000" fill="hold"/>
                                        <p:tgtEl>
                                          <p:spTgt spid="58371"/>
                                        </p:tgtEl>
                                        <p:attrNameLst>
                                          <p:attrName>ppt_x</p:attrName>
                                        </p:attrNameLst>
                                      </p:cBhvr>
                                      <p:tavLst>
                                        <p:tav tm="0">
                                          <p:val>
                                            <p:fltVal val="0.5"/>
                                          </p:val>
                                        </p:tav>
                                        <p:tav tm="100000">
                                          <p:val>
                                            <p:strVal val="#ppt_x"/>
                                          </p:val>
                                        </p:tav>
                                      </p:tavLst>
                                    </p:anim>
                                    <p:anim calcmode="lin" valueType="num">
                                      <p:cBhvr>
                                        <p:cTn id="10" dur="1000" fill="hold"/>
                                        <p:tgtEl>
                                          <p:spTgt spid="58371"/>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71" grpId="0" animBg="1"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3"/>
          <p:cNvSpPr>
            <a:spLocks noChangeArrowheads="1"/>
          </p:cNvSpPr>
          <p:nvPr/>
        </p:nvSpPr>
        <p:spPr bwMode="auto">
          <a:xfrm>
            <a:off x="228600" y="241410"/>
            <a:ext cx="7848600"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ar-SA" sz="3200" b="1" dirty="0"/>
              <a:t>مثال (</a:t>
            </a:r>
            <a:r>
              <a:rPr lang="ar-SA" sz="3200" b="1" dirty="0" smtClean="0"/>
              <a:t>1)</a:t>
            </a:r>
            <a:endParaRPr lang="en-US" sz="3200" b="1" dirty="0" smtClean="0"/>
          </a:p>
        </p:txBody>
      </p:sp>
      <p:sp>
        <p:nvSpPr>
          <p:cNvPr id="2" name="Text Box 2"/>
          <p:cNvSpPr txBox="1">
            <a:spLocks noChangeArrowheads="1"/>
          </p:cNvSpPr>
          <p:nvPr/>
        </p:nvSpPr>
        <p:spPr bwMode="auto">
          <a:xfrm>
            <a:off x="549565" y="1076255"/>
            <a:ext cx="7134129" cy="5160860"/>
          </a:xfrm>
          <a:prstGeom prst="rect">
            <a:avLst/>
          </a:prstGeom>
          <a:solidFill>
            <a:srgbClr val="FFFFFF"/>
          </a:solidFill>
          <a:ln w="9525">
            <a:solidFill>
              <a:srgbClr val="000000"/>
            </a:solidFill>
            <a:miter lim="800000"/>
            <a:headEnd/>
            <a:tailEnd/>
          </a:ln>
          <a:effectLst>
            <a:prstShdw prst="shdw13" dist="53882" dir="13500000">
              <a:srgbClr val="808080">
                <a:alpha val="50000"/>
              </a:srgbClr>
            </a:prstShdw>
          </a:effectLst>
        </p:spPr>
        <p:txBody>
          <a:bodyPr vert="horz" wrap="square" lIns="91440" tIns="45720" rIns="91440" bIns="45720" numCol="1" anchor="t" anchorCtr="0" compatLnSpc="1">
            <a:prstTxWarp prst="textNoShape">
              <a:avLst/>
            </a:prstTxWarp>
          </a:bodyPr>
          <a:lstStyle/>
          <a:p>
            <a:pPr marL="0" marR="0" lvl="0" indent="0" algn="r" defTabSz="914400" eaLnBrk="1" fontAlgn="base" latinLnBrk="0" hangingPunct="1">
              <a:lnSpc>
                <a:spcPct val="100000"/>
              </a:lnSpc>
              <a:spcBef>
                <a:spcPct val="0"/>
              </a:spcBef>
              <a:spcAft>
                <a:spcPts val="1000"/>
              </a:spcAft>
              <a:buClrTx/>
              <a:buSzTx/>
              <a:buFontTx/>
              <a:buNone/>
              <a:tabLst/>
            </a:pPr>
            <a:r>
              <a:rPr kumimoji="0" lang="ar-SA" sz="1600" b="1" i="0" u="none" strike="noStrike" cap="none" normalizeH="0" baseline="0" smtClean="0">
                <a:ln>
                  <a:noFill/>
                </a:ln>
                <a:solidFill>
                  <a:schemeClr val="tx1"/>
                </a:solidFill>
                <a:effectLst/>
                <a:latin typeface="Simplified Arabic" pitchFamily="18" charset="-78"/>
                <a:ea typeface="Arial" pitchFamily="34" charset="0"/>
                <a:cs typeface="Simplified Arabic" pitchFamily="18" charset="-78"/>
              </a:rPr>
              <a:t>تقوم إحدى الشركات بإنتاج المنتج (أ) وفيما يلي البيانات المتعلقة بتكلفة إنتاج الوحدة الواحدة</a:t>
            </a:r>
            <a:r>
              <a:rPr kumimoji="0" lang="en-US" sz="1600" b="1" i="0" u="none" strike="noStrike" cap="none" normalizeH="0" baseline="0" smtClean="0">
                <a:ln>
                  <a:noFill/>
                </a:ln>
                <a:solidFill>
                  <a:schemeClr val="tx1"/>
                </a:solidFill>
                <a:effectLst/>
                <a:latin typeface="Simplified Arabic" pitchFamily="18" charset="-78"/>
                <a:ea typeface="Arial" pitchFamily="34" charset="0"/>
                <a:cs typeface="Simplified Arabic" pitchFamily="18" charset="-78"/>
              </a:rPr>
              <a:t>:</a:t>
            </a:r>
          </a:p>
          <a:p>
            <a:pPr marL="0" marR="0" lvl="0" indent="0" algn="r" defTabSz="914400" eaLnBrk="1" fontAlgn="base" latinLnBrk="0" hangingPunct="1">
              <a:lnSpc>
                <a:spcPct val="100000"/>
              </a:lnSpc>
              <a:spcBef>
                <a:spcPct val="0"/>
              </a:spcBef>
              <a:spcAft>
                <a:spcPts val="1000"/>
              </a:spcAft>
              <a:buClrTx/>
              <a:buSzTx/>
              <a:buFontTx/>
              <a:buNone/>
              <a:tabLst/>
            </a:pPr>
            <a:r>
              <a:rPr kumimoji="0" lang="ar-SA" sz="1600" b="1" i="0" u="none" strike="noStrike" cap="none" normalizeH="0" baseline="0" smtClean="0">
                <a:ln>
                  <a:noFill/>
                </a:ln>
                <a:solidFill>
                  <a:schemeClr val="tx1"/>
                </a:solidFill>
                <a:effectLst/>
                <a:latin typeface="Simplified Arabic" pitchFamily="18" charset="-78"/>
                <a:ea typeface="Arial" pitchFamily="34" charset="0"/>
                <a:cs typeface="Simplified Arabic" pitchFamily="18" charset="-78"/>
              </a:rPr>
              <a:t>مواد مباشرة </a:t>
            </a:r>
            <a:r>
              <a:rPr kumimoji="0" lang="en-US" sz="1600" b="1" i="0" u="none" strike="noStrike" cap="none" normalizeH="0" baseline="0" smtClean="0">
                <a:ln>
                  <a:noFill/>
                </a:ln>
                <a:solidFill>
                  <a:schemeClr val="tx1"/>
                </a:solidFill>
                <a:effectLst/>
                <a:latin typeface="Simplified Arabic" pitchFamily="18" charset="-78"/>
                <a:ea typeface="Arial" pitchFamily="34" charset="0"/>
                <a:cs typeface="Simplified Arabic" pitchFamily="18" charset="-78"/>
              </a:rPr>
              <a:t>		</a:t>
            </a:r>
            <a:r>
              <a:rPr kumimoji="0" lang="ar-SA" sz="1600" b="1" i="0" u="none" strike="noStrike" cap="none" normalizeH="0" baseline="0" smtClean="0">
                <a:ln>
                  <a:noFill/>
                </a:ln>
                <a:solidFill>
                  <a:schemeClr val="tx1"/>
                </a:solidFill>
                <a:effectLst/>
                <a:latin typeface="Simplified Arabic" pitchFamily="18" charset="-78"/>
                <a:ea typeface="Arial" pitchFamily="34" charset="0"/>
                <a:cs typeface="Simplified Arabic" pitchFamily="18" charset="-78"/>
              </a:rPr>
              <a:t>  </a:t>
            </a:r>
            <a:r>
              <a:rPr kumimoji="0" lang="en-US" sz="1600" b="1" i="0" u="none" strike="noStrike" cap="none" normalizeH="0" baseline="0" smtClean="0">
                <a:ln>
                  <a:noFill/>
                </a:ln>
                <a:solidFill>
                  <a:schemeClr val="tx1"/>
                </a:solidFill>
                <a:effectLst/>
                <a:latin typeface="Simplified Arabic" pitchFamily="18" charset="-78"/>
                <a:ea typeface="Arial" pitchFamily="34" charset="0"/>
                <a:cs typeface="Simplified Arabic" pitchFamily="18" charset="-78"/>
              </a:rPr>
              <a:t>	</a:t>
            </a:r>
            <a:r>
              <a:rPr kumimoji="0" lang="ar-SA" sz="1600" b="1" i="0" u="none" strike="noStrike" cap="none" normalizeH="0" baseline="0" smtClean="0">
                <a:ln>
                  <a:noFill/>
                </a:ln>
                <a:solidFill>
                  <a:schemeClr val="tx1"/>
                </a:solidFill>
                <a:effectLst/>
                <a:latin typeface="Simplified Arabic" pitchFamily="18" charset="-78"/>
                <a:ea typeface="Arial" pitchFamily="34" charset="0"/>
                <a:cs typeface="Simplified Arabic" pitchFamily="18" charset="-78"/>
              </a:rPr>
              <a:t>     10</a:t>
            </a:r>
            <a:r>
              <a:rPr kumimoji="0" lang="en-US" sz="1600" b="1" i="0" u="none" strike="noStrike" cap="none" normalizeH="0" baseline="0" smtClean="0">
                <a:ln>
                  <a:noFill/>
                </a:ln>
                <a:solidFill>
                  <a:schemeClr val="tx1"/>
                </a:solidFill>
                <a:effectLst/>
                <a:latin typeface="Simplified Arabic" pitchFamily="18" charset="-78"/>
                <a:ea typeface="Arial" pitchFamily="34" charset="0"/>
                <a:cs typeface="Simplified Arabic" pitchFamily="18" charset="-78"/>
              </a:rPr>
              <a:t> </a:t>
            </a:r>
            <a:r>
              <a:rPr kumimoji="0" lang="ar-SA" sz="1600" b="1" i="0" u="none" strike="noStrike" cap="none" normalizeH="0" baseline="0" smtClean="0">
                <a:ln>
                  <a:noFill/>
                </a:ln>
                <a:solidFill>
                  <a:schemeClr val="tx1"/>
                </a:solidFill>
                <a:effectLst/>
                <a:latin typeface="Simplified Arabic" pitchFamily="18" charset="-78"/>
                <a:ea typeface="Arial" pitchFamily="34" charset="0"/>
                <a:cs typeface="Simplified Arabic" pitchFamily="18" charset="-78"/>
              </a:rPr>
              <a:t>جنيه</a:t>
            </a:r>
            <a:endParaRPr kumimoji="0" lang="en-US" sz="1600" b="1" i="0" u="none" strike="noStrike" cap="none" normalizeH="0" baseline="0" smtClean="0">
              <a:ln>
                <a:noFill/>
              </a:ln>
              <a:solidFill>
                <a:schemeClr val="tx1"/>
              </a:solidFill>
              <a:effectLst/>
              <a:latin typeface="Simplified Arabic" pitchFamily="18" charset="-78"/>
              <a:ea typeface="Arial" pitchFamily="34" charset="0"/>
              <a:cs typeface="Simplified Arabic" pitchFamily="18" charset="-78"/>
            </a:endParaRPr>
          </a:p>
          <a:p>
            <a:pPr marL="0" marR="0" lvl="0" indent="0" algn="r" defTabSz="914400" eaLnBrk="1" fontAlgn="base" latinLnBrk="0" hangingPunct="1">
              <a:lnSpc>
                <a:spcPct val="100000"/>
              </a:lnSpc>
              <a:spcBef>
                <a:spcPct val="0"/>
              </a:spcBef>
              <a:spcAft>
                <a:spcPts val="1000"/>
              </a:spcAft>
              <a:buClrTx/>
              <a:buSzTx/>
              <a:buFontTx/>
              <a:buNone/>
              <a:tabLst/>
            </a:pPr>
            <a:r>
              <a:rPr kumimoji="0" lang="ar-SA" sz="1600" b="1" i="0" u="none" strike="noStrike" cap="none" normalizeH="0" baseline="0" smtClean="0">
                <a:ln>
                  <a:noFill/>
                </a:ln>
                <a:solidFill>
                  <a:schemeClr val="tx1"/>
                </a:solidFill>
                <a:effectLst/>
                <a:latin typeface="Simplified Arabic" pitchFamily="18" charset="-78"/>
                <a:ea typeface="Arial" pitchFamily="34" charset="0"/>
                <a:cs typeface="Simplified Arabic" pitchFamily="18" charset="-78"/>
              </a:rPr>
              <a:t>أجور مباشرة</a:t>
            </a:r>
            <a:r>
              <a:rPr kumimoji="0" lang="en-US" sz="1600" b="1" i="0" u="none" strike="noStrike" cap="none" normalizeH="0" baseline="0" smtClean="0">
                <a:ln>
                  <a:noFill/>
                </a:ln>
                <a:solidFill>
                  <a:schemeClr val="tx1"/>
                </a:solidFill>
                <a:effectLst/>
                <a:latin typeface="Simplified Arabic" pitchFamily="18" charset="-78"/>
                <a:ea typeface="Arial" pitchFamily="34" charset="0"/>
                <a:cs typeface="Simplified Arabic" pitchFamily="18" charset="-78"/>
              </a:rPr>
              <a:t>			      </a:t>
            </a:r>
            <a:r>
              <a:rPr kumimoji="0" lang="ar-SA" sz="1600" b="1" i="0" u="none" strike="noStrike" cap="none" normalizeH="0" baseline="0" smtClean="0">
                <a:ln>
                  <a:noFill/>
                </a:ln>
                <a:solidFill>
                  <a:schemeClr val="tx1"/>
                </a:solidFill>
                <a:effectLst/>
                <a:latin typeface="Simplified Arabic" pitchFamily="18" charset="-78"/>
                <a:ea typeface="Arial" pitchFamily="34" charset="0"/>
                <a:cs typeface="Simplified Arabic" pitchFamily="18" charset="-78"/>
              </a:rPr>
              <a:t>8</a:t>
            </a:r>
            <a:r>
              <a:rPr kumimoji="0" lang="en-US" sz="1600" b="1" i="0" u="none" strike="noStrike" cap="none" normalizeH="0" baseline="0" smtClean="0">
                <a:ln>
                  <a:noFill/>
                </a:ln>
                <a:solidFill>
                  <a:schemeClr val="tx1"/>
                </a:solidFill>
                <a:effectLst/>
                <a:latin typeface="Simplified Arabic" pitchFamily="18" charset="-78"/>
                <a:ea typeface="Arial" pitchFamily="34" charset="0"/>
                <a:cs typeface="Simplified Arabic" pitchFamily="18" charset="-78"/>
              </a:rPr>
              <a:t> </a:t>
            </a:r>
            <a:r>
              <a:rPr kumimoji="0" lang="ar-SA" sz="1600" b="1" i="0" u="none" strike="noStrike" cap="none" normalizeH="0" baseline="0" smtClean="0">
                <a:ln>
                  <a:noFill/>
                </a:ln>
                <a:solidFill>
                  <a:schemeClr val="tx1"/>
                </a:solidFill>
                <a:effectLst/>
                <a:latin typeface="Simplified Arabic" pitchFamily="18" charset="-78"/>
                <a:ea typeface="Arial" pitchFamily="34" charset="0"/>
                <a:cs typeface="Simplified Arabic" pitchFamily="18" charset="-78"/>
              </a:rPr>
              <a:t>جنيه</a:t>
            </a:r>
            <a:endParaRPr kumimoji="0" lang="en-US" sz="1600" b="1" i="0" u="none" strike="noStrike" cap="none" normalizeH="0" baseline="0" smtClean="0">
              <a:ln>
                <a:noFill/>
              </a:ln>
              <a:solidFill>
                <a:schemeClr val="tx1"/>
              </a:solidFill>
              <a:effectLst/>
              <a:latin typeface="Simplified Arabic" pitchFamily="18" charset="-78"/>
              <a:ea typeface="Arial" pitchFamily="34" charset="0"/>
              <a:cs typeface="Simplified Arabic" pitchFamily="18" charset="-78"/>
            </a:endParaRPr>
          </a:p>
          <a:p>
            <a:pPr marL="0" marR="0" lvl="0" indent="0" algn="r" defTabSz="914400" eaLnBrk="1" fontAlgn="base" latinLnBrk="0" hangingPunct="1">
              <a:lnSpc>
                <a:spcPct val="100000"/>
              </a:lnSpc>
              <a:spcBef>
                <a:spcPct val="0"/>
              </a:spcBef>
              <a:spcAft>
                <a:spcPts val="1000"/>
              </a:spcAft>
              <a:buClrTx/>
              <a:buSzTx/>
              <a:buFontTx/>
              <a:buNone/>
              <a:tabLst/>
            </a:pPr>
            <a:r>
              <a:rPr kumimoji="0" lang="ar-SA" sz="1600" b="1" i="0" u="none" strike="noStrike" cap="none" normalizeH="0" baseline="0" smtClean="0">
                <a:ln>
                  <a:noFill/>
                </a:ln>
                <a:solidFill>
                  <a:schemeClr val="tx1"/>
                </a:solidFill>
                <a:effectLst/>
                <a:latin typeface="Simplified Arabic" pitchFamily="18" charset="-78"/>
                <a:ea typeface="Arial" pitchFamily="34" charset="0"/>
                <a:cs typeface="Simplified Arabic" pitchFamily="18" charset="-78"/>
              </a:rPr>
              <a:t>تكاليف صناعية غير مباشرة متغيرة  5 جنيه</a:t>
            </a:r>
            <a:endParaRPr kumimoji="0" lang="en-US" sz="1600" b="1" i="0" u="none" strike="noStrike" cap="none" normalizeH="0" baseline="0" smtClean="0">
              <a:ln>
                <a:noFill/>
              </a:ln>
              <a:solidFill>
                <a:schemeClr val="tx1"/>
              </a:solidFill>
              <a:effectLst/>
              <a:latin typeface="Simplified Arabic" pitchFamily="18" charset="-78"/>
              <a:ea typeface="Arial" pitchFamily="34" charset="0"/>
              <a:cs typeface="Simplified Arabic" pitchFamily="18" charset="-78"/>
            </a:endParaRPr>
          </a:p>
          <a:p>
            <a:pPr marL="0" marR="0" lvl="0" indent="0" algn="r" defTabSz="914400" eaLnBrk="1" fontAlgn="base" latinLnBrk="0" hangingPunct="1">
              <a:lnSpc>
                <a:spcPct val="100000"/>
              </a:lnSpc>
              <a:spcBef>
                <a:spcPct val="0"/>
              </a:spcBef>
              <a:spcAft>
                <a:spcPts val="1000"/>
              </a:spcAft>
              <a:buClrTx/>
              <a:buSzTx/>
              <a:buFontTx/>
              <a:buNone/>
              <a:tabLst/>
            </a:pPr>
            <a:r>
              <a:rPr kumimoji="0" lang="ar-SA" sz="1600" b="1" i="0" u="none" strike="noStrike" cap="none" normalizeH="0" baseline="0" smtClean="0">
                <a:ln>
                  <a:noFill/>
                </a:ln>
                <a:solidFill>
                  <a:schemeClr val="tx1"/>
                </a:solidFill>
                <a:effectLst/>
                <a:latin typeface="Simplified Arabic" pitchFamily="18" charset="-78"/>
                <a:ea typeface="Arial" pitchFamily="34" charset="0"/>
                <a:cs typeface="Simplified Arabic" pitchFamily="18" charset="-78"/>
              </a:rPr>
              <a:t>تكاليف صناعية غير مباشرة ثابتة    1.5 جنيه</a:t>
            </a:r>
            <a:endParaRPr kumimoji="0" lang="en-US" sz="1600" b="1" i="0" u="none" strike="noStrike" cap="none" normalizeH="0" baseline="0" smtClean="0">
              <a:ln>
                <a:noFill/>
              </a:ln>
              <a:solidFill>
                <a:schemeClr val="tx1"/>
              </a:solidFill>
              <a:effectLst/>
              <a:latin typeface="Simplified Arabic" pitchFamily="18" charset="-78"/>
              <a:ea typeface="Arial" pitchFamily="34" charset="0"/>
              <a:cs typeface="Simplified Arabic" pitchFamily="18" charset="-78"/>
            </a:endParaRPr>
          </a:p>
          <a:p>
            <a:pPr marL="0" marR="0" lvl="0" indent="0" algn="r" defTabSz="914400" eaLnBrk="1" fontAlgn="base" latinLnBrk="0" hangingPunct="1">
              <a:lnSpc>
                <a:spcPct val="100000"/>
              </a:lnSpc>
              <a:spcBef>
                <a:spcPct val="0"/>
              </a:spcBef>
              <a:spcAft>
                <a:spcPts val="1000"/>
              </a:spcAft>
              <a:buClrTx/>
              <a:buSzTx/>
              <a:buFontTx/>
              <a:buNone/>
              <a:tabLst/>
            </a:pPr>
            <a:r>
              <a:rPr kumimoji="0" lang="ar-SA" sz="1600" b="1" i="0" u="none" strike="noStrike" cap="none" normalizeH="0" baseline="0" smtClean="0">
                <a:ln>
                  <a:noFill/>
                </a:ln>
                <a:solidFill>
                  <a:schemeClr val="tx1"/>
                </a:solidFill>
                <a:effectLst/>
                <a:latin typeface="Simplified Arabic" pitchFamily="18" charset="-78"/>
                <a:ea typeface="Arial" pitchFamily="34" charset="0"/>
                <a:cs typeface="Simplified Arabic" pitchFamily="18" charset="-78"/>
              </a:rPr>
              <a:t>تكاليف تسويقية متغيرة </a:t>
            </a:r>
            <a:r>
              <a:rPr kumimoji="0" lang="en-US" sz="1600" b="1" i="0" u="none" strike="noStrike" cap="none" normalizeH="0" baseline="0" smtClean="0">
                <a:ln>
                  <a:noFill/>
                </a:ln>
                <a:solidFill>
                  <a:schemeClr val="tx1"/>
                </a:solidFill>
                <a:effectLst/>
                <a:latin typeface="Simplified Arabic" pitchFamily="18" charset="-78"/>
                <a:ea typeface="Arial" pitchFamily="34" charset="0"/>
                <a:cs typeface="Simplified Arabic" pitchFamily="18" charset="-78"/>
              </a:rPr>
              <a:t>		</a:t>
            </a:r>
            <a:r>
              <a:rPr kumimoji="0" lang="ar-SA" sz="1600" b="1" i="0" u="none" strike="noStrike" cap="none" normalizeH="0" baseline="0" smtClean="0">
                <a:ln>
                  <a:noFill/>
                </a:ln>
                <a:solidFill>
                  <a:schemeClr val="tx1"/>
                </a:solidFill>
                <a:effectLst/>
                <a:latin typeface="Simplified Arabic" pitchFamily="18" charset="-78"/>
                <a:ea typeface="Arial" pitchFamily="34" charset="0"/>
                <a:cs typeface="Simplified Arabic" pitchFamily="18" charset="-78"/>
              </a:rPr>
              <a:t>      2.5</a:t>
            </a:r>
            <a:r>
              <a:rPr kumimoji="0" lang="en-US" sz="1600" b="1" i="0" u="none" strike="noStrike" cap="none" normalizeH="0" baseline="0" smtClean="0">
                <a:ln>
                  <a:noFill/>
                </a:ln>
                <a:solidFill>
                  <a:schemeClr val="tx1"/>
                </a:solidFill>
                <a:effectLst/>
                <a:latin typeface="Simplified Arabic" pitchFamily="18" charset="-78"/>
                <a:ea typeface="Arial" pitchFamily="34" charset="0"/>
                <a:cs typeface="Simplified Arabic" pitchFamily="18" charset="-78"/>
              </a:rPr>
              <a:t> </a:t>
            </a:r>
            <a:r>
              <a:rPr kumimoji="0" lang="ar-SA" sz="1600" b="1" i="0" u="none" strike="noStrike" cap="none" normalizeH="0" baseline="0" smtClean="0">
                <a:ln>
                  <a:noFill/>
                </a:ln>
                <a:solidFill>
                  <a:schemeClr val="tx1"/>
                </a:solidFill>
                <a:effectLst/>
                <a:latin typeface="Simplified Arabic" pitchFamily="18" charset="-78"/>
                <a:ea typeface="Arial" pitchFamily="34" charset="0"/>
                <a:cs typeface="Simplified Arabic" pitchFamily="18" charset="-78"/>
              </a:rPr>
              <a:t>جنيه</a:t>
            </a:r>
            <a:endParaRPr kumimoji="0" lang="en-US" sz="1600" b="1" i="0" u="none" strike="noStrike" cap="none" normalizeH="0" baseline="0" smtClean="0">
              <a:ln>
                <a:noFill/>
              </a:ln>
              <a:solidFill>
                <a:schemeClr val="tx1"/>
              </a:solidFill>
              <a:effectLst/>
              <a:latin typeface="Simplified Arabic" pitchFamily="18" charset="-78"/>
              <a:ea typeface="Arial" pitchFamily="34" charset="0"/>
              <a:cs typeface="Simplified Arabic" pitchFamily="18" charset="-78"/>
            </a:endParaRPr>
          </a:p>
          <a:p>
            <a:pPr marL="0" marR="0" lvl="0" indent="0" algn="r" defTabSz="914400" eaLnBrk="1" fontAlgn="base" latinLnBrk="0" hangingPunct="1">
              <a:lnSpc>
                <a:spcPct val="100000"/>
              </a:lnSpc>
              <a:spcBef>
                <a:spcPct val="0"/>
              </a:spcBef>
              <a:spcAft>
                <a:spcPts val="1000"/>
              </a:spcAft>
              <a:buClrTx/>
              <a:buSzTx/>
              <a:buFontTx/>
              <a:buNone/>
              <a:tabLst/>
            </a:pPr>
            <a:r>
              <a:rPr kumimoji="0" lang="ar-SA" sz="1600" b="1" i="0" u="none" strike="noStrike" cap="none" normalizeH="0" baseline="0" smtClean="0">
                <a:ln>
                  <a:noFill/>
                </a:ln>
                <a:solidFill>
                  <a:schemeClr val="tx1"/>
                </a:solidFill>
                <a:effectLst/>
                <a:latin typeface="Simplified Arabic" pitchFamily="18" charset="-78"/>
                <a:ea typeface="Arial" pitchFamily="34" charset="0"/>
                <a:cs typeface="Simplified Arabic" pitchFamily="18" charset="-78"/>
              </a:rPr>
              <a:t>تكاليف تسويقية وإدارية ثابتة          </a:t>
            </a:r>
            <a:r>
              <a:rPr kumimoji="0" lang="ar-SA" sz="1600" b="1" i="0" u="sng" strike="noStrike" cap="none" normalizeH="0" baseline="0" smtClean="0">
                <a:ln>
                  <a:noFill/>
                </a:ln>
                <a:solidFill>
                  <a:schemeClr val="tx1"/>
                </a:solidFill>
                <a:effectLst/>
                <a:latin typeface="Simplified Arabic" pitchFamily="18" charset="-78"/>
                <a:ea typeface="Arial" pitchFamily="34" charset="0"/>
                <a:cs typeface="Simplified Arabic" pitchFamily="18" charset="-78"/>
              </a:rPr>
              <a:t>3 جنيه</a:t>
            </a:r>
            <a:endParaRPr kumimoji="0" lang="en-US" sz="1600" b="1" i="0" u="none" strike="noStrike" cap="none" normalizeH="0" baseline="0" smtClean="0">
              <a:ln>
                <a:noFill/>
              </a:ln>
              <a:solidFill>
                <a:schemeClr val="tx1"/>
              </a:solidFill>
              <a:effectLst/>
              <a:latin typeface="Simplified Arabic" pitchFamily="18" charset="-78"/>
              <a:ea typeface="Arial" pitchFamily="34" charset="0"/>
              <a:cs typeface="Simplified Arabic" pitchFamily="18" charset="-78"/>
            </a:endParaRPr>
          </a:p>
          <a:p>
            <a:pPr marL="0" marR="0" lvl="0" indent="0" algn="r" defTabSz="914400" eaLnBrk="1" fontAlgn="base" latinLnBrk="0" hangingPunct="1">
              <a:lnSpc>
                <a:spcPct val="100000"/>
              </a:lnSpc>
              <a:spcBef>
                <a:spcPct val="0"/>
              </a:spcBef>
              <a:spcAft>
                <a:spcPts val="1000"/>
              </a:spcAft>
              <a:buClrTx/>
              <a:buSzTx/>
              <a:buFontTx/>
              <a:buNone/>
              <a:tabLst/>
            </a:pPr>
            <a:r>
              <a:rPr kumimoji="0" lang="ar-SA" sz="1600" b="1" i="0" u="none" strike="noStrike" cap="none" normalizeH="0" baseline="0" smtClean="0">
                <a:ln>
                  <a:noFill/>
                </a:ln>
                <a:solidFill>
                  <a:schemeClr val="tx1"/>
                </a:solidFill>
                <a:effectLst/>
                <a:latin typeface="Simplified Arabic" pitchFamily="18" charset="-78"/>
                <a:ea typeface="Arial" pitchFamily="34" charset="0"/>
                <a:cs typeface="Simplified Arabic" pitchFamily="18" charset="-78"/>
              </a:rPr>
              <a:t>إجمالي التكلفة                         30 جنيه</a:t>
            </a:r>
            <a:endParaRPr kumimoji="0" lang="en-US" sz="1600" b="1" i="0" u="none" strike="noStrike" cap="none" normalizeH="0" baseline="0" smtClean="0">
              <a:ln>
                <a:noFill/>
              </a:ln>
              <a:solidFill>
                <a:schemeClr val="tx1"/>
              </a:solidFill>
              <a:effectLst/>
              <a:latin typeface="Simplified Arabic" pitchFamily="18" charset="-78"/>
              <a:ea typeface="Arial" pitchFamily="34" charset="0"/>
              <a:cs typeface="Simplified Arabic" pitchFamily="18" charset="-78"/>
            </a:endParaRPr>
          </a:p>
          <a:p>
            <a:pPr marL="0" marR="0" lvl="0" indent="0" algn="r" defTabSz="914400" eaLnBrk="1" fontAlgn="base" latinLnBrk="0" hangingPunct="1">
              <a:lnSpc>
                <a:spcPct val="100000"/>
              </a:lnSpc>
              <a:spcBef>
                <a:spcPct val="0"/>
              </a:spcBef>
              <a:spcAft>
                <a:spcPts val="1000"/>
              </a:spcAft>
              <a:buClrTx/>
              <a:buSzTx/>
              <a:buFontTx/>
              <a:buNone/>
              <a:tabLst/>
            </a:pPr>
            <a:r>
              <a:rPr kumimoji="0" lang="en-US" sz="1600" b="1" i="0" u="none" strike="noStrike" cap="none" normalizeH="0" baseline="0" smtClean="0">
                <a:ln>
                  <a:noFill/>
                </a:ln>
                <a:solidFill>
                  <a:schemeClr val="tx1"/>
                </a:solidFill>
                <a:effectLst/>
                <a:latin typeface="Simplified Arabic" pitchFamily="18" charset="-78"/>
                <a:ea typeface="Arial" pitchFamily="34" charset="0"/>
                <a:cs typeface="Simplified Arabic" pitchFamily="18" charset="-78"/>
              </a:rPr>
              <a:t>                                      ======</a:t>
            </a:r>
          </a:p>
          <a:p>
            <a:pPr marL="0" marR="0" lvl="0" indent="0" algn="r" defTabSz="914400" eaLnBrk="1" fontAlgn="base" latinLnBrk="0" hangingPunct="1">
              <a:lnSpc>
                <a:spcPct val="100000"/>
              </a:lnSpc>
              <a:spcBef>
                <a:spcPct val="0"/>
              </a:spcBef>
              <a:spcAft>
                <a:spcPts val="1000"/>
              </a:spcAft>
              <a:buClrTx/>
              <a:buSzTx/>
              <a:buFontTx/>
              <a:buNone/>
              <a:tabLst/>
            </a:pPr>
            <a:r>
              <a:rPr kumimoji="0" lang="ar-SA" sz="1600" b="1" i="0" u="none" strike="noStrike" cap="none" normalizeH="0" baseline="0" smtClean="0">
                <a:ln>
                  <a:noFill/>
                </a:ln>
                <a:solidFill>
                  <a:schemeClr val="tx1"/>
                </a:solidFill>
                <a:effectLst/>
                <a:latin typeface="Simplified Arabic" pitchFamily="18" charset="-78"/>
                <a:ea typeface="Arial" pitchFamily="34" charset="0"/>
                <a:cs typeface="Simplified Arabic" pitchFamily="18" charset="-78"/>
              </a:rPr>
              <a:t>وتقدر الشركة أنها ستقوم بإنتاج وبيع (20,000) وحدة من المنتج (أ) خلال العام القادم</a:t>
            </a:r>
            <a:r>
              <a:rPr kumimoji="0" lang="en-US" sz="1600" b="1" i="0" u="none" strike="noStrike" cap="none" normalizeH="0" baseline="0" smtClean="0">
                <a:ln>
                  <a:noFill/>
                </a:ln>
                <a:solidFill>
                  <a:schemeClr val="tx1"/>
                </a:solidFill>
                <a:effectLst/>
                <a:latin typeface="Simplified Arabic" pitchFamily="18" charset="-78"/>
                <a:ea typeface="Arial" pitchFamily="34" charset="0"/>
                <a:cs typeface="Simplified Arabic" pitchFamily="18" charset="-78"/>
              </a:rPr>
              <a:t>.</a:t>
            </a:r>
          </a:p>
          <a:p>
            <a:pPr marL="0" marR="0" lvl="0" indent="0" algn="r" defTabSz="914400" eaLnBrk="1" fontAlgn="base" latinLnBrk="0" hangingPunct="1">
              <a:lnSpc>
                <a:spcPct val="100000"/>
              </a:lnSpc>
              <a:spcBef>
                <a:spcPct val="0"/>
              </a:spcBef>
              <a:spcAft>
                <a:spcPts val="1000"/>
              </a:spcAft>
              <a:buClrTx/>
              <a:buSzTx/>
              <a:buFontTx/>
              <a:buNone/>
              <a:tabLst/>
            </a:pPr>
            <a:r>
              <a:rPr kumimoji="0" lang="ar-SA" sz="1600" b="1" i="0" u="none" strike="noStrike" cap="none" normalizeH="0" baseline="0" smtClean="0">
                <a:ln>
                  <a:noFill/>
                </a:ln>
                <a:solidFill>
                  <a:schemeClr val="tx1"/>
                </a:solidFill>
                <a:effectLst/>
                <a:latin typeface="Simplified Arabic" pitchFamily="18" charset="-78"/>
                <a:ea typeface="Arial" pitchFamily="34" charset="0"/>
                <a:cs typeface="Simplified Arabic" pitchFamily="18" charset="-78"/>
              </a:rPr>
              <a:t>المطلوب</a:t>
            </a:r>
            <a:r>
              <a:rPr kumimoji="0" lang="en-US" sz="1600" b="1" i="0" u="none" strike="noStrike" cap="none" normalizeH="0" baseline="0" smtClean="0">
                <a:ln>
                  <a:noFill/>
                </a:ln>
                <a:solidFill>
                  <a:schemeClr val="tx1"/>
                </a:solidFill>
                <a:effectLst/>
                <a:latin typeface="Simplified Arabic" pitchFamily="18" charset="-78"/>
                <a:ea typeface="Arial" pitchFamily="34" charset="0"/>
                <a:cs typeface="Simplified Arabic" pitchFamily="18" charset="-78"/>
              </a:rPr>
              <a:t>: </a:t>
            </a:r>
          </a:p>
          <a:p>
            <a:pPr marL="0" marR="71438" lvl="0" indent="0" algn="r" defTabSz="914400" eaLnBrk="1" fontAlgn="base" latinLnBrk="0" hangingPunct="1">
              <a:lnSpc>
                <a:spcPct val="100000"/>
              </a:lnSpc>
              <a:spcBef>
                <a:spcPct val="0"/>
              </a:spcBef>
              <a:spcAft>
                <a:spcPct val="0"/>
              </a:spcAft>
              <a:buClrTx/>
              <a:buSzTx/>
              <a:buFont typeface="Times New Roman" pitchFamily="18" charset="0"/>
              <a:buChar char="1"/>
              <a:tabLst/>
            </a:pPr>
            <a:r>
              <a:rPr kumimoji="0" lang="ar-SA" sz="1600" b="1" i="0" u="none" strike="noStrike" cap="none" normalizeH="0" baseline="0" smtClean="0">
                <a:ln>
                  <a:noFill/>
                </a:ln>
                <a:solidFill>
                  <a:schemeClr val="tx1"/>
                </a:solidFill>
                <a:effectLst/>
                <a:latin typeface="Simplified Arabic" pitchFamily="18" charset="-78"/>
                <a:ea typeface="Arial" pitchFamily="34" charset="0"/>
                <a:cs typeface="Simplified Arabic" pitchFamily="18" charset="-78"/>
              </a:rPr>
              <a:t>تحديد سعر البيع للمنتج (أ) إذا علمنا أن إدارة الشركة تضيف نسبة (17%) من تكلفة الإنتاج كهامش ربح.</a:t>
            </a:r>
          </a:p>
          <a:p>
            <a:pPr marL="0" marR="71438" lvl="0" indent="0" algn="r" defTabSz="914400" eaLnBrk="1" fontAlgn="base" latinLnBrk="0" hangingPunct="1">
              <a:lnSpc>
                <a:spcPct val="100000"/>
              </a:lnSpc>
              <a:spcBef>
                <a:spcPct val="0"/>
              </a:spcBef>
              <a:spcAft>
                <a:spcPct val="0"/>
              </a:spcAft>
              <a:buClrTx/>
              <a:buSzTx/>
              <a:buFont typeface="Times New Roman" pitchFamily="18" charset="0"/>
              <a:buChar char="2"/>
              <a:tabLst/>
            </a:pPr>
            <a:r>
              <a:rPr kumimoji="0" lang="ar-SA" sz="1600" b="1" i="0" u="none" strike="noStrike" cap="none" normalizeH="0" baseline="0" smtClean="0">
                <a:ln>
                  <a:noFill/>
                </a:ln>
                <a:solidFill>
                  <a:schemeClr val="tx1"/>
                </a:solidFill>
                <a:effectLst/>
                <a:latin typeface="Simplified Arabic" pitchFamily="18" charset="-78"/>
                <a:ea typeface="Arial" pitchFamily="34" charset="0"/>
                <a:cs typeface="Simplified Arabic" pitchFamily="18" charset="-78"/>
              </a:rPr>
              <a:t>تحديد قيمة بيع الإنتاج المستهدف.</a:t>
            </a:r>
            <a:endParaRPr kumimoji="0" lang="en-US" sz="2000" b="1" i="0" u="none" strike="noStrike" cap="none" normalizeH="0" baseline="0" smtClean="0">
              <a:ln>
                <a:noFill/>
              </a:ln>
              <a:solidFill>
                <a:schemeClr val="tx1"/>
              </a:solidFill>
              <a:effectLst/>
              <a:latin typeface="Arial" pitchFamily="34" charset="0"/>
            </a:endParaRPr>
          </a:p>
        </p:txBody>
      </p:sp>
    </p:spTree>
  </p:cSld>
  <p:clrMapOvr>
    <a:masterClrMapping/>
  </p:clrMapOvr>
  <p:transition>
    <p:spli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25603"/>
                                        </p:tgtEl>
                                        <p:attrNameLst>
                                          <p:attrName>style.visibility</p:attrName>
                                        </p:attrNameLst>
                                      </p:cBhvr>
                                      <p:to>
                                        <p:strVal val="visible"/>
                                      </p:to>
                                    </p:set>
                                    <p:anim calcmode="lin" valueType="num">
                                      <p:cBhvr>
                                        <p:cTn id="7" dur="500" fill="hold"/>
                                        <p:tgtEl>
                                          <p:spTgt spid="25603"/>
                                        </p:tgtEl>
                                        <p:attrNameLst>
                                          <p:attrName>ppt_w</p:attrName>
                                        </p:attrNameLst>
                                      </p:cBhvr>
                                      <p:tavLst>
                                        <p:tav tm="0">
                                          <p:val>
                                            <p:fltVal val="0"/>
                                          </p:val>
                                        </p:tav>
                                        <p:tav tm="100000">
                                          <p:val>
                                            <p:strVal val="#ppt_w"/>
                                          </p:val>
                                        </p:tav>
                                      </p:tavLst>
                                    </p:anim>
                                    <p:anim calcmode="lin" valueType="num">
                                      <p:cBhvr>
                                        <p:cTn id="8" dur="500" fill="hold"/>
                                        <p:tgtEl>
                                          <p:spTgt spid="2560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7775" y="241409"/>
            <a:ext cx="8229600" cy="1062531"/>
          </a:xfrm>
          <a:noFill/>
          <a:ln w="152400" cap="sq" cmpd="tri">
            <a:noFill/>
          </a:ln>
        </p:spPr>
        <p:txBody>
          <a:bodyPr>
            <a:noAutofit/>
          </a:bodyPr>
          <a:lstStyle/>
          <a:p>
            <a:pPr algn="r" rtl="1"/>
            <a:r>
              <a:rPr lang="ar-SA" sz="3200" b="1" dirty="0">
                <a:effectLst/>
              </a:rPr>
              <a:t>الحل </a:t>
            </a:r>
            <a:r>
              <a:rPr lang="en-US" sz="3200" dirty="0">
                <a:effectLst/>
              </a:rPr>
              <a:t/>
            </a:r>
            <a:br>
              <a:rPr lang="en-US" sz="3200" dirty="0">
                <a:effectLst/>
              </a:rPr>
            </a:br>
            <a:r>
              <a:rPr lang="ar-SA" sz="3200" dirty="0" smtClean="0">
                <a:effectLst/>
              </a:rPr>
              <a:t>1- تحديد </a:t>
            </a:r>
            <a:r>
              <a:rPr lang="ar-SA" sz="3200" dirty="0">
                <a:effectLst/>
              </a:rPr>
              <a:t>سعر بيع الوحدة</a:t>
            </a:r>
            <a:r>
              <a:rPr lang="ar-SA" sz="3200" dirty="0" smtClean="0">
                <a:effectLst/>
              </a:rPr>
              <a:t>:</a:t>
            </a:r>
            <a:endParaRPr lang="en-US" sz="3200" dirty="0">
              <a:effectLst/>
            </a:endParaRPr>
          </a:p>
        </p:txBody>
      </p:sp>
      <p:graphicFrame>
        <p:nvGraphicFramePr>
          <p:cNvPr id="3" name="Table 2"/>
          <p:cNvGraphicFramePr>
            <a:graphicFrameLocks noGrp="1"/>
          </p:cNvGraphicFramePr>
          <p:nvPr>
            <p:extLst>
              <p:ext uri="{D42A27DB-BD31-4B8C-83A1-F6EECF244321}">
                <p14:modId xmlns:p14="http://schemas.microsoft.com/office/powerpoint/2010/main" val="1169814783"/>
              </p:ext>
            </p:extLst>
          </p:nvPr>
        </p:nvGraphicFramePr>
        <p:xfrm>
          <a:off x="853145" y="1744670"/>
          <a:ext cx="7741290" cy="3657600"/>
        </p:xfrm>
        <a:graphic>
          <a:graphicData uri="http://schemas.openxmlformats.org/drawingml/2006/table">
            <a:tbl>
              <a:tblPr rtl="1" firstRow="1" firstCol="1" lastRow="1" lastCol="1" bandRow="1" bandCol="1">
                <a:tableStyleId>{5C22544A-7EE6-4342-B048-85BDC9FD1C3A}</a:tableStyleId>
              </a:tblPr>
              <a:tblGrid>
                <a:gridCol w="4648700"/>
                <a:gridCol w="3092590"/>
              </a:tblGrid>
              <a:tr h="0">
                <a:tc>
                  <a:txBody>
                    <a:bodyPr/>
                    <a:lstStyle/>
                    <a:p>
                      <a:pPr marL="0" marR="0" algn="ctr" rtl="1">
                        <a:spcBef>
                          <a:spcPts val="0"/>
                        </a:spcBef>
                        <a:spcAft>
                          <a:spcPts val="0"/>
                        </a:spcAft>
                      </a:pPr>
                      <a:r>
                        <a:rPr lang="en-US" sz="2000" dirty="0">
                          <a:effectLst/>
                        </a:rPr>
                        <a:t> </a:t>
                      </a:r>
                      <a:r>
                        <a:rPr lang="ar-SA" sz="2000" dirty="0">
                          <a:effectLst/>
                        </a:rPr>
                        <a:t>البيـــان</a:t>
                      </a:r>
                      <a:endParaRPr lang="en-US" sz="1800" dirty="0">
                        <a:effectLst/>
                        <a:latin typeface="Times New Roman"/>
                        <a:ea typeface="Times New Roman"/>
                      </a:endParaRPr>
                    </a:p>
                  </a:txBody>
                  <a:tcPr marL="68580" marR="68580" marT="0" marB="0"/>
                </a:tc>
                <a:tc>
                  <a:txBody>
                    <a:bodyPr/>
                    <a:lstStyle/>
                    <a:p>
                      <a:pPr marL="0" marR="0" algn="ctr" rtl="1">
                        <a:spcBef>
                          <a:spcPts val="0"/>
                        </a:spcBef>
                        <a:spcAft>
                          <a:spcPts val="0"/>
                        </a:spcAft>
                      </a:pPr>
                      <a:r>
                        <a:rPr lang="ar-SA" sz="2000">
                          <a:effectLst/>
                        </a:rPr>
                        <a:t>القيمة بالجنيه</a:t>
                      </a:r>
                      <a:endParaRPr lang="en-US" sz="1800">
                        <a:effectLst/>
                        <a:latin typeface="Times New Roman"/>
                        <a:ea typeface="Times New Roman"/>
                      </a:endParaRPr>
                    </a:p>
                  </a:txBody>
                  <a:tcPr marL="68580" marR="68580" marT="0" marB="0"/>
                </a:tc>
              </a:tr>
              <a:tr h="0">
                <a:tc>
                  <a:txBody>
                    <a:bodyPr/>
                    <a:lstStyle/>
                    <a:p>
                      <a:pPr marL="0" marR="0" algn="justLow" rtl="1">
                        <a:spcBef>
                          <a:spcPts val="0"/>
                        </a:spcBef>
                        <a:spcAft>
                          <a:spcPts val="0"/>
                        </a:spcAft>
                      </a:pPr>
                      <a:r>
                        <a:rPr lang="ar-SA" sz="2000">
                          <a:effectLst/>
                        </a:rPr>
                        <a:t>مواد مباشرة</a:t>
                      </a:r>
                      <a:endParaRPr lang="en-US" sz="1800">
                        <a:effectLst/>
                        <a:latin typeface="Times New Roman"/>
                        <a:ea typeface="Times New Roman"/>
                      </a:endParaRPr>
                    </a:p>
                  </a:txBody>
                  <a:tcPr marL="68580" marR="68580" marT="0" marB="0"/>
                </a:tc>
                <a:tc>
                  <a:txBody>
                    <a:bodyPr/>
                    <a:lstStyle/>
                    <a:p>
                      <a:pPr marL="0" marR="0" algn="ctr" rtl="1">
                        <a:spcBef>
                          <a:spcPts val="0"/>
                        </a:spcBef>
                        <a:spcAft>
                          <a:spcPts val="0"/>
                        </a:spcAft>
                      </a:pPr>
                      <a:r>
                        <a:rPr lang="ar-SA" sz="2000">
                          <a:effectLst/>
                        </a:rPr>
                        <a:t>10</a:t>
                      </a:r>
                      <a:endParaRPr lang="en-US" sz="1800">
                        <a:effectLst/>
                        <a:latin typeface="Times New Roman"/>
                        <a:ea typeface="Times New Roman"/>
                      </a:endParaRPr>
                    </a:p>
                  </a:txBody>
                  <a:tcPr marL="68580" marR="68580" marT="0" marB="0"/>
                </a:tc>
              </a:tr>
              <a:tr h="0">
                <a:tc>
                  <a:txBody>
                    <a:bodyPr/>
                    <a:lstStyle/>
                    <a:p>
                      <a:pPr marL="0" marR="0" algn="justLow" rtl="1">
                        <a:spcBef>
                          <a:spcPts val="0"/>
                        </a:spcBef>
                        <a:spcAft>
                          <a:spcPts val="0"/>
                        </a:spcAft>
                      </a:pPr>
                      <a:r>
                        <a:rPr lang="ar-SA" sz="2000">
                          <a:effectLst/>
                        </a:rPr>
                        <a:t>أجور مباشرة</a:t>
                      </a:r>
                      <a:endParaRPr lang="en-US" sz="1800">
                        <a:effectLst/>
                        <a:latin typeface="Times New Roman"/>
                        <a:ea typeface="Times New Roman"/>
                      </a:endParaRPr>
                    </a:p>
                  </a:txBody>
                  <a:tcPr marL="68580" marR="68580" marT="0" marB="0"/>
                </a:tc>
                <a:tc>
                  <a:txBody>
                    <a:bodyPr/>
                    <a:lstStyle/>
                    <a:p>
                      <a:pPr marL="0" marR="0" algn="ctr" rtl="1">
                        <a:spcBef>
                          <a:spcPts val="0"/>
                        </a:spcBef>
                        <a:spcAft>
                          <a:spcPts val="0"/>
                        </a:spcAft>
                      </a:pPr>
                      <a:r>
                        <a:rPr lang="ar-SA" sz="2000" u="sng">
                          <a:effectLst/>
                        </a:rPr>
                        <a:t>8</a:t>
                      </a:r>
                      <a:endParaRPr lang="en-US" sz="1800">
                        <a:effectLst/>
                        <a:latin typeface="Times New Roman"/>
                        <a:ea typeface="Times New Roman"/>
                      </a:endParaRPr>
                    </a:p>
                  </a:txBody>
                  <a:tcPr marL="68580" marR="68580" marT="0" marB="0"/>
                </a:tc>
              </a:tr>
              <a:tr h="0">
                <a:tc>
                  <a:txBody>
                    <a:bodyPr/>
                    <a:lstStyle/>
                    <a:p>
                      <a:pPr marL="0" marR="0" algn="justLow" rtl="1">
                        <a:spcBef>
                          <a:spcPts val="0"/>
                        </a:spcBef>
                        <a:spcAft>
                          <a:spcPts val="0"/>
                        </a:spcAft>
                      </a:pPr>
                      <a:r>
                        <a:rPr lang="ar-SA" sz="2000">
                          <a:effectLst/>
                        </a:rPr>
                        <a:t>إجمالي التكلفة المباشرة</a:t>
                      </a:r>
                      <a:endParaRPr lang="en-US" sz="1800">
                        <a:effectLst/>
                        <a:latin typeface="Times New Roman"/>
                        <a:ea typeface="Times New Roman"/>
                      </a:endParaRPr>
                    </a:p>
                  </a:txBody>
                  <a:tcPr marL="68580" marR="68580" marT="0" marB="0"/>
                </a:tc>
                <a:tc>
                  <a:txBody>
                    <a:bodyPr/>
                    <a:lstStyle/>
                    <a:p>
                      <a:pPr marL="0" marR="0" algn="ctr" rtl="1">
                        <a:spcBef>
                          <a:spcPts val="0"/>
                        </a:spcBef>
                        <a:spcAft>
                          <a:spcPts val="0"/>
                        </a:spcAft>
                      </a:pPr>
                      <a:r>
                        <a:rPr lang="ar-SA" sz="2000">
                          <a:effectLst/>
                        </a:rPr>
                        <a:t>18</a:t>
                      </a:r>
                      <a:endParaRPr lang="en-US" sz="1800">
                        <a:effectLst/>
                        <a:latin typeface="Times New Roman"/>
                        <a:ea typeface="Times New Roman"/>
                      </a:endParaRPr>
                    </a:p>
                  </a:txBody>
                  <a:tcPr marL="68580" marR="68580" marT="0" marB="0"/>
                </a:tc>
              </a:tr>
              <a:tr h="0">
                <a:tc>
                  <a:txBody>
                    <a:bodyPr/>
                    <a:lstStyle/>
                    <a:p>
                      <a:pPr marL="0" marR="0" algn="justLow" rtl="1">
                        <a:spcBef>
                          <a:spcPts val="0"/>
                        </a:spcBef>
                        <a:spcAft>
                          <a:spcPts val="0"/>
                        </a:spcAft>
                      </a:pPr>
                      <a:r>
                        <a:rPr lang="ar-SA" sz="2000" dirty="0">
                          <a:effectLst/>
                        </a:rPr>
                        <a:t>تكاليف صناعية غير مباشرة (متغيرة)</a:t>
                      </a:r>
                      <a:endParaRPr lang="en-US" sz="1800" dirty="0">
                        <a:effectLst/>
                        <a:latin typeface="Times New Roman"/>
                        <a:ea typeface="Times New Roman"/>
                      </a:endParaRPr>
                    </a:p>
                  </a:txBody>
                  <a:tcPr marL="68580" marR="68580" marT="0" marB="0"/>
                </a:tc>
                <a:tc>
                  <a:txBody>
                    <a:bodyPr/>
                    <a:lstStyle/>
                    <a:p>
                      <a:pPr marL="0" marR="0" algn="ctr" rtl="1">
                        <a:spcBef>
                          <a:spcPts val="0"/>
                        </a:spcBef>
                        <a:spcAft>
                          <a:spcPts val="0"/>
                        </a:spcAft>
                      </a:pPr>
                      <a:r>
                        <a:rPr lang="ar-SA" sz="2000">
                          <a:effectLst/>
                        </a:rPr>
                        <a:t>5</a:t>
                      </a:r>
                      <a:endParaRPr lang="en-US" sz="1800">
                        <a:effectLst/>
                        <a:latin typeface="Times New Roman"/>
                        <a:ea typeface="Times New Roman"/>
                      </a:endParaRPr>
                    </a:p>
                  </a:txBody>
                  <a:tcPr marL="68580" marR="68580" marT="0" marB="0"/>
                </a:tc>
              </a:tr>
              <a:tr h="0">
                <a:tc>
                  <a:txBody>
                    <a:bodyPr/>
                    <a:lstStyle/>
                    <a:p>
                      <a:pPr marL="0" marR="0" algn="justLow" rtl="1">
                        <a:spcBef>
                          <a:spcPts val="0"/>
                        </a:spcBef>
                        <a:spcAft>
                          <a:spcPts val="0"/>
                        </a:spcAft>
                      </a:pPr>
                      <a:r>
                        <a:rPr lang="ar-SA" sz="2000">
                          <a:effectLst/>
                        </a:rPr>
                        <a:t>تكاليف صناعية غير مباشرة (ثابتة) </a:t>
                      </a:r>
                      <a:endParaRPr lang="en-US" sz="1800">
                        <a:effectLst/>
                        <a:latin typeface="Times New Roman"/>
                        <a:ea typeface="Times New Roman"/>
                      </a:endParaRPr>
                    </a:p>
                  </a:txBody>
                  <a:tcPr marL="68580" marR="68580" marT="0" marB="0"/>
                </a:tc>
                <a:tc>
                  <a:txBody>
                    <a:bodyPr/>
                    <a:lstStyle/>
                    <a:p>
                      <a:pPr marL="0" marR="0" algn="ctr" rtl="1">
                        <a:spcBef>
                          <a:spcPts val="0"/>
                        </a:spcBef>
                        <a:spcAft>
                          <a:spcPts val="0"/>
                        </a:spcAft>
                      </a:pPr>
                      <a:r>
                        <a:rPr lang="ar-SA" sz="2000" u="sng">
                          <a:effectLst/>
                        </a:rPr>
                        <a:t>1.5</a:t>
                      </a:r>
                      <a:endParaRPr lang="en-US" sz="1800">
                        <a:effectLst/>
                        <a:latin typeface="Times New Roman"/>
                        <a:ea typeface="Times New Roman"/>
                      </a:endParaRPr>
                    </a:p>
                  </a:txBody>
                  <a:tcPr marL="68580" marR="68580" marT="0" marB="0"/>
                </a:tc>
              </a:tr>
              <a:tr h="0">
                <a:tc>
                  <a:txBody>
                    <a:bodyPr/>
                    <a:lstStyle/>
                    <a:p>
                      <a:pPr marL="0" marR="0" algn="justLow" rtl="1">
                        <a:spcBef>
                          <a:spcPts val="0"/>
                        </a:spcBef>
                        <a:spcAft>
                          <a:spcPts val="0"/>
                        </a:spcAft>
                      </a:pPr>
                      <a:r>
                        <a:rPr lang="ar-SA" sz="2000">
                          <a:effectLst/>
                        </a:rPr>
                        <a:t>إجمالي تكلفة الإنتاج للوحدة                                                 </a:t>
                      </a:r>
                      <a:endParaRPr lang="en-US" sz="1800">
                        <a:effectLst/>
                        <a:latin typeface="Times New Roman"/>
                        <a:ea typeface="Times New Roman"/>
                      </a:endParaRPr>
                    </a:p>
                  </a:txBody>
                  <a:tcPr marL="68580" marR="68580" marT="0" marB="0"/>
                </a:tc>
                <a:tc>
                  <a:txBody>
                    <a:bodyPr/>
                    <a:lstStyle/>
                    <a:p>
                      <a:pPr marL="0" marR="0" algn="ctr" rtl="1">
                        <a:spcBef>
                          <a:spcPts val="0"/>
                        </a:spcBef>
                        <a:spcAft>
                          <a:spcPts val="0"/>
                        </a:spcAft>
                      </a:pPr>
                      <a:r>
                        <a:rPr lang="ar-SA" sz="2000">
                          <a:effectLst/>
                        </a:rPr>
                        <a:t>24.5</a:t>
                      </a:r>
                      <a:endParaRPr lang="en-US" sz="1800">
                        <a:effectLst/>
                        <a:latin typeface="Times New Roman"/>
                        <a:ea typeface="Times New Roman"/>
                      </a:endParaRPr>
                    </a:p>
                  </a:txBody>
                  <a:tcPr marL="68580" marR="68580" marT="0" marB="0"/>
                </a:tc>
              </a:tr>
              <a:tr h="0">
                <a:tc>
                  <a:txBody>
                    <a:bodyPr/>
                    <a:lstStyle/>
                    <a:p>
                      <a:pPr marL="0" marR="0" algn="justLow" rtl="1">
                        <a:spcBef>
                          <a:spcPts val="0"/>
                        </a:spcBef>
                        <a:spcAft>
                          <a:spcPts val="0"/>
                        </a:spcAft>
                      </a:pPr>
                      <a:r>
                        <a:rPr lang="ar-SA" sz="2000">
                          <a:effectLst/>
                        </a:rPr>
                        <a:t>تكاليف تسويقية وإدارية متغيرة</a:t>
                      </a:r>
                      <a:endParaRPr lang="en-US" sz="1800">
                        <a:effectLst/>
                        <a:latin typeface="Times New Roman"/>
                        <a:ea typeface="Times New Roman"/>
                      </a:endParaRPr>
                    </a:p>
                  </a:txBody>
                  <a:tcPr marL="68580" marR="68580" marT="0" marB="0"/>
                </a:tc>
                <a:tc>
                  <a:txBody>
                    <a:bodyPr/>
                    <a:lstStyle/>
                    <a:p>
                      <a:pPr marL="0" marR="0" algn="ctr" rtl="1">
                        <a:spcBef>
                          <a:spcPts val="0"/>
                        </a:spcBef>
                        <a:spcAft>
                          <a:spcPts val="0"/>
                        </a:spcAft>
                      </a:pPr>
                      <a:r>
                        <a:rPr lang="ar-SA" sz="2000">
                          <a:effectLst/>
                        </a:rPr>
                        <a:t>2.5</a:t>
                      </a:r>
                      <a:endParaRPr lang="en-US" sz="1800">
                        <a:effectLst/>
                        <a:latin typeface="Times New Roman"/>
                        <a:ea typeface="Times New Roman"/>
                      </a:endParaRPr>
                    </a:p>
                  </a:txBody>
                  <a:tcPr marL="68580" marR="68580" marT="0" marB="0"/>
                </a:tc>
              </a:tr>
              <a:tr h="0">
                <a:tc>
                  <a:txBody>
                    <a:bodyPr/>
                    <a:lstStyle/>
                    <a:p>
                      <a:pPr marL="0" marR="0" algn="justLow" rtl="1">
                        <a:spcBef>
                          <a:spcPts val="0"/>
                        </a:spcBef>
                        <a:spcAft>
                          <a:spcPts val="0"/>
                        </a:spcAft>
                      </a:pPr>
                      <a:r>
                        <a:rPr lang="ar-SA" sz="2000">
                          <a:effectLst/>
                        </a:rPr>
                        <a:t>تكاليف تسويق إدارية ثابته</a:t>
                      </a:r>
                      <a:endParaRPr lang="en-US" sz="1800">
                        <a:effectLst/>
                        <a:latin typeface="Times New Roman"/>
                        <a:ea typeface="Times New Roman"/>
                      </a:endParaRPr>
                    </a:p>
                  </a:txBody>
                  <a:tcPr marL="68580" marR="68580" marT="0" marB="0"/>
                </a:tc>
                <a:tc>
                  <a:txBody>
                    <a:bodyPr/>
                    <a:lstStyle/>
                    <a:p>
                      <a:pPr marL="0" marR="0" algn="ctr" rtl="1">
                        <a:spcBef>
                          <a:spcPts val="0"/>
                        </a:spcBef>
                        <a:spcAft>
                          <a:spcPts val="0"/>
                        </a:spcAft>
                      </a:pPr>
                      <a:r>
                        <a:rPr lang="ar-SA" sz="2000" u="sng">
                          <a:effectLst/>
                        </a:rPr>
                        <a:t>  3</a:t>
                      </a:r>
                      <a:endParaRPr lang="en-US" sz="1800">
                        <a:effectLst/>
                        <a:latin typeface="Times New Roman"/>
                        <a:ea typeface="Times New Roman"/>
                      </a:endParaRPr>
                    </a:p>
                  </a:txBody>
                  <a:tcPr marL="68580" marR="68580" marT="0" marB="0"/>
                </a:tc>
              </a:tr>
              <a:tr h="0">
                <a:tc>
                  <a:txBody>
                    <a:bodyPr/>
                    <a:lstStyle/>
                    <a:p>
                      <a:pPr marL="0" marR="0" algn="justLow" rtl="1">
                        <a:spcBef>
                          <a:spcPts val="0"/>
                        </a:spcBef>
                        <a:spcAft>
                          <a:spcPts val="0"/>
                        </a:spcAft>
                      </a:pPr>
                      <a:r>
                        <a:rPr lang="ar-SA" sz="2000">
                          <a:effectLst/>
                        </a:rPr>
                        <a:t>إجمالي تكاليف الوحدة المباعة </a:t>
                      </a:r>
                      <a:endParaRPr lang="en-US" sz="1800">
                        <a:effectLst/>
                        <a:latin typeface="Times New Roman"/>
                        <a:ea typeface="Times New Roman"/>
                      </a:endParaRPr>
                    </a:p>
                  </a:txBody>
                  <a:tcPr marL="68580" marR="68580" marT="0" marB="0"/>
                </a:tc>
                <a:tc>
                  <a:txBody>
                    <a:bodyPr/>
                    <a:lstStyle/>
                    <a:p>
                      <a:pPr marL="0" marR="0" algn="ctr" rtl="1">
                        <a:spcBef>
                          <a:spcPts val="0"/>
                        </a:spcBef>
                        <a:spcAft>
                          <a:spcPts val="0"/>
                        </a:spcAft>
                      </a:pPr>
                      <a:r>
                        <a:rPr lang="ar-SA" sz="2000">
                          <a:effectLst/>
                        </a:rPr>
                        <a:t>30</a:t>
                      </a:r>
                      <a:endParaRPr lang="en-US" sz="1800">
                        <a:effectLst/>
                        <a:latin typeface="Times New Roman"/>
                        <a:ea typeface="Times New Roman"/>
                      </a:endParaRPr>
                    </a:p>
                  </a:txBody>
                  <a:tcPr marL="68580" marR="68580" marT="0" marB="0"/>
                </a:tc>
              </a:tr>
              <a:tr h="0">
                <a:tc>
                  <a:txBody>
                    <a:bodyPr/>
                    <a:lstStyle/>
                    <a:p>
                      <a:pPr marL="0" marR="0" algn="justLow" rtl="1">
                        <a:spcBef>
                          <a:spcPts val="0"/>
                        </a:spcBef>
                        <a:spcAft>
                          <a:spcPts val="0"/>
                        </a:spcAft>
                      </a:pPr>
                      <a:r>
                        <a:rPr lang="ar-SA" sz="2000">
                          <a:effectLst/>
                        </a:rPr>
                        <a:t>هامش ربح (17%) </a:t>
                      </a:r>
                      <a:endParaRPr lang="en-US" sz="1800">
                        <a:effectLst/>
                        <a:latin typeface="Times New Roman"/>
                        <a:ea typeface="Times New Roman"/>
                      </a:endParaRPr>
                    </a:p>
                  </a:txBody>
                  <a:tcPr marL="68580" marR="68580" marT="0" marB="0"/>
                </a:tc>
                <a:tc>
                  <a:txBody>
                    <a:bodyPr/>
                    <a:lstStyle/>
                    <a:p>
                      <a:pPr marL="0" marR="0" algn="ctr" rtl="1">
                        <a:spcBef>
                          <a:spcPts val="0"/>
                        </a:spcBef>
                        <a:spcAft>
                          <a:spcPts val="0"/>
                        </a:spcAft>
                      </a:pPr>
                      <a:r>
                        <a:rPr lang="ar-SA" sz="2000" u="sng">
                          <a:effectLst/>
                        </a:rPr>
                        <a:t>  5    </a:t>
                      </a:r>
                      <a:endParaRPr lang="en-US" sz="1800">
                        <a:effectLst/>
                        <a:latin typeface="Times New Roman"/>
                        <a:ea typeface="Times New Roman"/>
                      </a:endParaRPr>
                    </a:p>
                  </a:txBody>
                  <a:tcPr marL="68580" marR="68580" marT="0" marB="0"/>
                </a:tc>
              </a:tr>
              <a:tr h="0">
                <a:tc>
                  <a:txBody>
                    <a:bodyPr/>
                    <a:lstStyle/>
                    <a:p>
                      <a:pPr marL="0" marR="0" algn="justLow" rtl="1">
                        <a:spcBef>
                          <a:spcPts val="0"/>
                        </a:spcBef>
                        <a:spcAft>
                          <a:spcPts val="0"/>
                        </a:spcAft>
                      </a:pPr>
                      <a:r>
                        <a:rPr lang="ar-SA" sz="2000">
                          <a:effectLst/>
                        </a:rPr>
                        <a:t>سعر بيع الوحدة</a:t>
                      </a:r>
                      <a:endParaRPr lang="en-US" sz="1800">
                        <a:effectLst/>
                        <a:latin typeface="Times New Roman"/>
                        <a:ea typeface="Times New Roman"/>
                      </a:endParaRPr>
                    </a:p>
                  </a:txBody>
                  <a:tcPr marL="68580" marR="68580" marT="0" marB="0"/>
                </a:tc>
                <a:tc>
                  <a:txBody>
                    <a:bodyPr/>
                    <a:lstStyle/>
                    <a:p>
                      <a:pPr marL="0" marR="0" algn="ctr" rtl="1">
                        <a:spcBef>
                          <a:spcPts val="0"/>
                        </a:spcBef>
                        <a:spcAft>
                          <a:spcPts val="0"/>
                        </a:spcAft>
                      </a:pPr>
                      <a:r>
                        <a:rPr lang="ar-SA" sz="2000" dirty="0">
                          <a:effectLst/>
                        </a:rPr>
                        <a:t>35</a:t>
                      </a:r>
                      <a:endParaRPr lang="en-US" sz="1800" dirty="0">
                        <a:effectLst/>
                        <a:latin typeface="Times New Roman"/>
                        <a:ea typeface="Times New Roman"/>
                      </a:endParaRPr>
                    </a:p>
                  </a:txBody>
                  <a:tcPr marL="68580" marR="68580" marT="0" marB="0"/>
                </a:tc>
              </a:tr>
            </a:tbl>
          </a:graphicData>
        </a:graphic>
      </p:graphicFrame>
      <p:sp>
        <p:nvSpPr>
          <p:cNvPr id="7" name="Rectangle 6"/>
          <p:cNvSpPr/>
          <p:nvPr/>
        </p:nvSpPr>
        <p:spPr>
          <a:xfrm>
            <a:off x="397775" y="5629955"/>
            <a:ext cx="8424345" cy="523220"/>
          </a:xfrm>
          <a:prstGeom prst="rect">
            <a:avLst/>
          </a:prstGeom>
          <a:solidFill>
            <a:schemeClr val="bg1"/>
          </a:solidFill>
        </p:spPr>
        <p:txBody>
          <a:bodyPr wrap="square">
            <a:spAutoFit/>
          </a:bodyPr>
          <a:lstStyle/>
          <a:p>
            <a:pPr lvl="0"/>
            <a:r>
              <a:rPr lang="ar-SA" sz="2800" b="1" dirty="0" smtClean="0"/>
              <a:t>2- قيمة </a:t>
            </a:r>
            <a:r>
              <a:rPr lang="ar-SA" sz="2800" b="1" dirty="0"/>
              <a:t>بيع الإنتاج المستهدف = 35 جنيه × 20,00 = 700,000</a:t>
            </a:r>
            <a:endParaRPr lang="en-US" sz="2800" b="1" dirty="0"/>
          </a:p>
        </p:txBody>
      </p:sp>
    </p:spTree>
  </p:cSld>
  <p:clrMapOvr>
    <a:masterClrMapping/>
  </p:clrMapOvr>
  <p:transition spd="slow">
    <p:strips dir="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Effect transition="in" filter="fade">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7242048" cy="1074730"/>
          </a:xfrm>
        </p:spPr>
        <p:txBody>
          <a:bodyPr>
            <a:normAutofit/>
          </a:bodyPr>
          <a:lstStyle/>
          <a:p>
            <a:pPr lvl="0" algn="just" rtl="1"/>
            <a:r>
              <a:rPr lang="ar-SA" sz="3200" dirty="0" smtClean="0"/>
              <a:t>2- التسعير </a:t>
            </a:r>
            <a:r>
              <a:rPr lang="ar-SA" sz="3200" dirty="0"/>
              <a:t>على أساس التكاليف الصناعية </a:t>
            </a:r>
            <a:r>
              <a:rPr lang="ar-SA" sz="3200" dirty="0" smtClean="0"/>
              <a:t>المتغيرة</a:t>
            </a:r>
            <a:endParaRPr lang="en-US" sz="3200" dirty="0">
              <a:latin typeface="Monotype Corsiva" pitchFamily="66" charset="0"/>
              <a:cs typeface="PT Bold Heading" pitchFamily="2" charset="-78"/>
            </a:endParaRPr>
          </a:p>
        </p:txBody>
      </p:sp>
      <p:sp>
        <p:nvSpPr>
          <p:cNvPr id="25603" name="Rectangle 3"/>
          <p:cNvSpPr>
            <a:spLocks noChangeArrowheads="1"/>
          </p:cNvSpPr>
          <p:nvPr/>
        </p:nvSpPr>
        <p:spPr bwMode="auto">
          <a:xfrm>
            <a:off x="170090" y="2004776"/>
            <a:ext cx="7848600" cy="31085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ar-SA" sz="2800" dirty="0" smtClean="0"/>
              <a:t>تقوم </a:t>
            </a:r>
            <a:r>
              <a:rPr lang="ar-SA" sz="2800" dirty="0"/>
              <a:t>هذه الطريقة على أساس الفصل بين عناصر التكاليف الثابتة والمتغيرة، ويتم هنا </a:t>
            </a:r>
            <a:r>
              <a:rPr lang="ar-SA" sz="2800" dirty="0" err="1"/>
              <a:t>إستثناء</a:t>
            </a:r>
            <a:r>
              <a:rPr lang="ar-SA" sz="2800" dirty="0"/>
              <a:t> التكاليف الصناعية الثابتة وإجمالي التكاليف الإدارية </a:t>
            </a:r>
            <a:r>
              <a:rPr lang="ar-SA" sz="2800" dirty="0" err="1"/>
              <a:t>والبيعية</a:t>
            </a:r>
            <a:r>
              <a:rPr lang="ar-SA" sz="2800" dirty="0"/>
              <a:t> (التسويقية) وفي ظل هذه الطريقة فإن نسبة هامش الربح من التكلفة في معادلة تحديد السعر ستغطى مقدار الأرباح المستهدفة  إضافة إلى إجمالي التكاليف الإدارية والتسويقية (الثابتة) والتكاليف الصناعية غير المباشرة الثابتة، ويتم تحديد السعر وفقاً لهذه الطريقة بالمعادلة التالية: </a:t>
            </a:r>
            <a:endParaRPr lang="en-US" sz="2800" dirty="0"/>
          </a:p>
        </p:txBody>
      </p:sp>
      <p:graphicFrame>
        <p:nvGraphicFramePr>
          <p:cNvPr id="4" name="Table 3"/>
          <p:cNvGraphicFramePr>
            <a:graphicFrameLocks noGrp="1"/>
          </p:cNvGraphicFramePr>
          <p:nvPr>
            <p:extLst>
              <p:ext uri="{D42A27DB-BD31-4B8C-83A1-F6EECF244321}">
                <p14:modId xmlns:p14="http://schemas.microsoft.com/office/powerpoint/2010/main" val="78321099"/>
              </p:ext>
            </p:extLst>
          </p:nvPr>
        </p:nvGraphicFramePr>
        <p:xfrm>
          <a:off x="397776" y="5293455"/>
          <a:ext cx="7620914" cy="548640"/>
        </p:xfrm>
        <a:graphic>
          <a:graphicData uri="http://schemas.openxmlformats.org/drawingml/2006/table">
            <a:tbl>
              <a:tblPr rtl="1" firstRow="1" firstCol="1" lastRow="1" lastCol="1" bandRow="1" bandCol="1">
                <a:tableStyleId>{5C22544A-7EE6-4342-B048-85BDC9FD1C3A}</a:tableStyleId>
              </a:tblPr>
              <a:tblGrid>
                <a:gridCol w="7620914"/>
              </a:tblGrid>
              <a:tr h="0">
                <a:tc>
                  <a:txBody>
                    <a:bodyPr/>
                    <a:lstStyle/>
                    <a:p>
                      <a:pPr marL="0" marR="0" algn="justLow" rtl="1">
                        <a:spcBef>
                          <a:spcPts val="1200"/>
                        </a:spcBef>
                        <a:spcAft>
                          <a:spcPts val="0"/>
                        </a:spcAft>
                      </a:pPr>
                      <a:r>
                        <a:rPr lang="ar-SA" sz="1800" dirty="0">
                          <a:effectLst/>
                        </a:rPr>
                        <a:t>السعر= التكاليف الصناعية المباشرة + التكاليف الصناعية غير المباشرة المتغيرة + هامش ربح من التكلفة</a:t>
                      </a:r>
                      <a:endParaRPr lang="en-US" sz="1600" dirty="0">
                        <a:effectLst/>
                        <a:latin typeface="Times New Roman"/>
                        <a:ea typeface="Times New Roman"/>
                      </a:endParaRPr>
                    </a:p>
                  </a:txBody>
                  <a:tcPr marL="68580" marR="68580" marT="0" marB="0"/>
                </a:tc>
              </a:tr>
            </a:tbl>
          </a:graphicData>
        </a:graphic>
      </p:graphicFrame>
    </p:spTree>
    <p:extLst>
      <p:ext uri="{BB962C8B-B14F-4D97-AF65-F5344CB8AC3E}">
        <p14:creationId xmlns:p14="http://schemas.microsoft.com/office/powerpoint/2010/main" val="3749370477"/>
      </p:ext>
    </p:extLst>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3" presetClass="entr" presetSubtype="16" fill="hold" grpId="0" nodeType="clickEffect">
                                  <p:stCondLst>
                                    <p:cond delay="0"/>
                                  </p:stCondLst>
                                  <p:childTnLst>
                                    <p:set>
                                      <p:cBhvr>
                                        <p:cTn id="13" dur="1" fill="hold">
                                          <p:stCondLst>
                                            <p:cond delay="0"/>
                                          </p:stCondLst>
                                        </p:cTn>
                                        <p:tgtEl>
                                          <p:spTgt spid="25603"/>
                                        </p:tgtEl>
                                        <p:attrNameLst>
                                          <p:attrName>style.visibility</p:attrName>
                                        </p:attrNameLst>
                                      </p:cBhvr>
                                      <p:to>
                                        <p:strVal val="visible"/>
                                      </p:to>
                                    </p:set>
                                    <p:anim calcmode="lin" valueType="num">
                                      <p:cBhvr>
                                        <p:cTn id="14" dur="500" fill="hold"/>
                                        <p:tgtEl>
                                          <p:spTgt spid="25603"/>
                                        </p:tgtEl>
                                        <p:attrNameLst>
                                          <p:attrName>ppt_w</p:attrName>
                                        </p:attrNameLst>
                                      </p:cBhvr>
                                      <p:tavLst>
                                        <p:tav tm="0">
                                          <p:val>
                                            <p:fltVal val="0"/>
                                          </p:val>
                                        </p:tav>
                                        <p:tav tm="100000">
                                          <p:val>
                                            <p:strVal val="#ppt_w"/>
                                          </p:val>
                                        </p:tav>
                                      </p:tavLst>
                                    </p:anim>
                                    <p:anim calcmode="lin" valueType="num">
                                      <p:cBhvr>
                                        <p:cTn id="15" dur="500" fill="hold"/>
                                        <p:tgtEl>
                                          <p:spTgt spid="2560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560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609600" y="1295400"/>
            <a:ext cx="7924800" cy="3170099"/>
          </a:xfrm>
          <a:prstGeom prst="rect">
            <a:avLst/>
          </a:prstGeom>
          <a:solidFill>
            <a:srgbClr val="FFFF00"/>
          </a:solidFill>
        </p:spPr>
        <p:txBody>
          <a:bodyPr wrap="square">
            <a:spAutoFit/>
          </a:bodyPr>
          <a:lstStyle/>
          <a:p>
            <a:pPr algn="just"/>
            <a:r>
              <a:rPr lang="ar-SA" sz="4000" b="1" dirty="0" smtClean="0"/>
              <a:t>	</a:t>
            </a:r>
            <a:r>
              <a:rPr lang="ar-SA" sz="4000" dirty="0"/>
              <a:t>نشير هنا إلى أن السعر الذي  سنحصل عليه وفق هذه الطريقة مماثلاً لذلك السعر الذي سنحصل عليه وفقاً لطريقة التسعير على أساس إجمالي التكاليف، والذي سيختلف فقط في مقدار  هامش الربح من التكلفة  في ظل كل طريقة.</a:t>
            </a:r>
            <a:endParaRPr lang="en-US" sz="4000" dirty="0" smtClean="0"/>
          </a:p>
        </p:txBody>
      </p:sp>
    </p:spTree>
  </p:cSld>
  <p:clrMapOvr>
    <a:masterClrMapping/>
  </p:clrMapOvr>
  <p:transition>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Scale>
                                      <p:cBhvr>
                                        <p:cTn id="7" dur="5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500" decel="50000" fill="hold">
                                          <p:stCondLst>
                                            <p:cond delay="0"/>
                                          </p:stCondLst>
                                        </p:cTn>
                                        <p:tgtEl>
                                          <p:spTgt spid="3"/>
                                        </p:tgtEl>
                                        <p:attrNameLst>
                                          <p:attrName>ppt_x</p:attrName>
                                          <p:attrName>ppt_y</p:attrName>
                                        </p:attrNameLst>
                                      </p:cBhvr>
                                    </p:animMotion>
                                    <p:animEffect transition="in" filter="fade">
                                      <p:cBhvr>
                                        <p:cTn id="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ChangeArrowheads="1"/>
          </p:cNvSpPr>
          <p:nvPr/>
        </p:nvSpPr>
        <p:spPr bwMode="auto">
          <a:xfrm>
            <a:off x="5027371" y="477142"/>
            <a:ext cx="3543852"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r>
              <a:rPr kumimoji="0" lang="ar-SA" sz="2400" b="1"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مثال: (2)</a:t>
            </a:r>
            <a:endParaRPr kumimoji="0" lang="en-US" sz="1100" b="0" i="0" u="none" strike="noStrike" cap="none" normalizeH="0" baseline="0" dirty="0" smtClean="0">
              <a:ln>
                <a:noFill/>
              </a:ln>
              <a:solidFill>
                <a:schemeClr val="tx1"/>
              </a:solidFill>
              <a:effectLst/>
              <a:latin typeface="Arial" pitchFamily="34" charset="0"/>
              <a:cs typeface="Arial" pitchFamily="34" charset="0"/>
            </a:endParaRPr>
          </a:p>
        </p:txBody>
      </p:sp>
      <p:sp>
        <p:nvSpPr>
          <p:cNvPr id="4" name="Text Box 1"/>
          <p:cNvSpPr txBox="1">
            <a:spLocks noChangeArrowheads="1"/>
          </p:cNvSpPr>
          <p:nvPr/>
        </p:nvSpPr>
        <p:spPr bwMode="auto">
          <a:xfrm>
            <a:off x="549565" y="1358900"/>
            <a:ext cx="8021658" cy="389158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3600" b="0" i="0" u="none" strike="noStrike" cap="none" normalizeH="0" baseline="0" smtClean="0">
                <a:ln>
                  <a:noFill/>
                </a:ln>
                <a:solidFill>
                  <a:schemeClr val="tx1"/>
                </a:solidFill>
                <a:effectLst/>
                <a:latin typeface="Simplified Arabic" pitchFamily="18" charset="-78"/>
                <a:ea typeface="Times New Roman" pitchFamily="18" charset="0"/>
                <a:cs typeface="Simplified Arabic" pitchFamily="18" charset="-78"/>
              </a:rPr>
              <a:t>من بيانات المثال (1) السابق مع افتراض أن الشركة تعتمد عائداً بنسبة (52%) لتغطية التكاليف الثابتة، وإجمالي التكاليف الإدارية والتسويقية والربح المستهدف.</a:t>
            </a:r>
            <a:endParaRPr kumimoji="0" lang="en-US" sz="1600" b="0" i="0" u="none" strike="noStrike" cap="none" normalizeH="0" baseline="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3600" b="1" i="0" u="none" strike="noStrike" cap="none" normalizeH="0" baseline="0" smtClean="0">
                <a:ln>
                  <a:noFill/>
                </a:ln>
                <a:solidFill>
                  <a:schemeClr val="tx1"/>
                </a:solidFill>
                <a:effectLst/>
                <a:latin typeface="Simplified Arabic" pitchFamily="18" charset="-78"/>
                <a:ea typeface="Times New Roman" pitchFamily="18" charset="0"/>
                <a:cs typeface="Simplified Arabic" pitchFamily="18" charset="-78"/>
              </a:rPr>
              <a:t>المطلوب: </a:t>
            </a:r>
            <a:endParaRPr kumimoji="0" lang="en-US" sz="1600" b="0" i="0" u="none" strike="noStrike" cap="none" normalizeH="0" baseline="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3600" b="0" i="0" u="none" strike="noStrike" cap="none" normalizeH="0" baseline="0" smtClean="0">
                <a:ln>
                  <a:noFill/>
                </a:ln>
                <a:solidFill>
                  <a:schemeClr val="tx1"/>
                </a:solidFill>
                <a:effectLst/>
                <a:latin typeface="Simplified Arabic" pitchFamily="18" charset="-78"/>
                <a:ea typeface="Times New Roman" pitchFamily="18" charset="0"/>
                <a:cs typeface="Simplified Arabic" pitchFamily="18" charset="-78"/>
              </a:rPr>
              <a:t>احتساب سعر البيع المستهدف وفقاً لطريقة التسعير على أساس التكاليف الصناعية المتغيرة.</a:t>
            </a:r>
            <a:endParaRPr kumimoji="0" lang="ar-SA" sz="4400" b="0" i="0" u="none" strike="noStrike" cap="none" normalizeH="0" baseline="0" smtClean="0">
              <a:ln>
                <a:noFill/>
              </a:ln>
              <a:solidFill>
                <a:schemeClr val="tx1"/>
              </a:solidFill>
              <a:effectLst/>
              <a:latin typeface="Arial" pitchFamily="34" charset="0"/>
              <a:cs typeface="Arial" pitchFamily="34" charset="0"/>
            </a:endParaRPr>
          </a:p>
        </p:txBody>
      </p:sp>
      <p:sp>
        <p:nvSpPr>
          <p:cNvPr id="5" name="Rectangle 3"/>
          <p:cNvSpPr>
            <a:spLocks noChangeArrowheads="1"/>
          </p:cNvSpPr>
          <p:nvPr/>
        </p:nvSpPr>
        <p:spPr bwMode="auto">
          <a:xfrm>
            <a:off x="3585365" y="5618983"/>
            <a:ext cx="2959905" cy="630942"/>
          </a:xfrm>
          <a:prstGeom prst="rect">
            <a:avLst/>
          </a:prstGeom>
          <a:solidFill>
            <a:schemeClr val="bg1"/>
          </a:solidFill>
          <a:ln>
            <a:noFill/>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tx1"/>
                </a:solidFill>
                <a:effectLst/>
                <a:latin typeface="Arial" pitchFamily="34" charset="0"/>
                <a:cs typeface="Arial" pitchFamily="34" charset="0"/>
              </a:rPr>
              <a:t/>
            </a:r>
            <a:br>
              <a:rPr kumimoji="0" lang="en-US" sz="1100" b="0" i="0" u="none" strike="noStrike" cap="none" normalizeH="0" baseline="0" dirty="0" smtClean="0">
                <a:ln>
                  <a:noFill/>
                </a:ln>
                <a:solidFill>
                  <a:schemeClr val="tx1"/>
                </a:solidFill>
                <a:effectLst/>
                <a:latin typeface="Arial" pitchFamily="34" charset="0"/>
                <a:cs typeface="Arial" pitchFamily="34" charset="0"/>
              </a:rPr>
            </a:br>
            <a:r>
              <a:rPr kumimoji="0" lang="ar-SA" sz="2400" b="1"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الحل</a:t>
            </a:r>
            <a:endParaRPr kumimoji="0" lang="en-US" sz="11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028199032"/>
      </p:ext>
    </p:extLst>
  </p:cSld>
  <p:clrMapOvr>
    <a:masterClrMapping/>
  </p:clrMapOvr>
  <p:transition>
    <p:pull dir="l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930491489"/>
              </p:ext>
            </p:extLst>
          </p:nvPr>
        </p:nvGraphicFramePr>
        <p:xfrm>
          <a:off x="1080830" y="1000360"/>
          <a:ext cx="7361815" cy="5120640"/>
        </p:xfrm>
        <a:graphic>
          <a:graphicData uri="http://schemas.openxmlformats.org/drawingml/2006/table">
            <a:tbl>
              <a:tblPr rtl="1" firstRow="1" firstCol="1" lastRow="1" lastCol="1" bandRow="1" bandCol="1">
                <a:tableStyleId>{5C22544A-7EE6-4342-B048-85BDC9FD1C3A}</a:tableStyleId>
              </a:tblPr>
              <a:tblGrid>
                <a:gridCol w="5602486"/>
                <a:gridCol w="1759329"/>
              </a:tblGrid>
              <a:tr h="0">
                <a:tc>
                  <a:txBody>
                    <a:bodyPr/>
                    <a:lstStyle/>
                    <a:p>
                      <a:pPr marL="0" marR="0" algn="ctr" rtl="1">
                        <a:spcBef>
                          <a:spcPts val="0"/>
                        </a:spcBef>
                        <a:spcAft>
                          <a:spcPts val="0"/>
                        </a:spcAft>
                      </a:pPr>
                      <a:r>
                        <a:rPr lang="ar-SA" sz="2800">
                          <a:effectLst/>
                        </a:rPr>
                        <a:t>البيـــان</a:t>
                      </a:r>
                      <a:endParaRPr lang="en-US" sz="2400">
                        <a:effectLst/>
                        <a:latin typeface="Times New Roman"/>
                        <a:ea typeface="Times New Roman"/>
                      </a:endParaRPr>
                    </a:p>
                  </a:txBody>
                  <a:tcPr marL="68580" marR="68580" marT="0" marB="0"/>
                </a:tc>
                <a:tc>
                  <a:txBody>
                    <a:bodyPr/>
                    <a:lstStyle/>
                    <a:p>
                      <a:pPr marL="0" marR="0" algn="ctr" rtl="1">
                        <a:spcBef>
                          <a:spcPts val="0"/>
                        </a:spcBef>
                        <a:spcAft>
                          <a:spcPts val="0"/>
                        </a:spcAft>
                      </a:pPr>
                      <a:r>
                        <a:rPr lang="ar-SA" sz="2800">
                          <a:effectLst/>
                        </a:rPr>
                        <a:t>القيمة بالجنيه</a:t>
                      </a:r>
                      <a:endParaRPr lang="en-US" sz="2400">
                        <a:effectLst/>
                        <a:latin typeface="Times New Roman"/>
                        <a:ea typeface="Times New Roman"/>
                      </a:endParaRPr>
                    </a:p>
                  </a:txBody>
                  <a:tcPr marL="68580" marR="68580" marT="0" marB="0"/>
                </a:tc>
              </a:tr>
              <a:tr h="0">
                <a:tc>
                  <a:txBody>
                    <a:bodyPr/>
                    <a:lstStyle/>
                    <a:p>
                      <a:pPr marL="0" marR="0" algn="justLow" rtl="1">
                        <a:spcBef>
                          <a:spcPts val="0"/>
                        </a:spcBef>
                        <a:spcAft>
                          <a:spcPts val="0"/>
                        </a:spcAft>
                      </a:pPr>
                      <a:r>
                        <a:rPr lang="ar-SA" sz="2800">
                          <a:effectLst/>
                        </a:rPr>
                        <a:t>مواد مباشرة</a:t>
                      </a:r>
                      <a:endParaRPr lang="en-US" sz="2400">
                        <a:effectLst/>
                        <a:latin typeface="Times New Roman"/>
                        <a:ea typeface="Times New Roman"/>
                      </a:endParaRPr>
                    </a:p>
                  </a:txBody>
                  <a:tcPr marL="68580" marR="68580" marT="0" marB="0"/>
                </a:tc>
                <a:tc>
                  <a:txBody>
                    <a:bodyPr/>
                    <a:lstStyle/>
                    <a:p>
                      <a:pPr marL="0" marR="0" algn="ctr" rtl="1">
                        <a:spcBef>
                          <a:spcPts val="0"/>
                        </a:spcBef>
                        <a:spcAft>
                          <a:spcPts val="0"/>
                        </a:spcAft>
                      </a:pPr>
                      <a:r>
                        <a:rPr lang="ar-SA" sz="2800">
                          <a:effectLst/>
                        </a:rPr>
                        <a:t>10</a:t>
                      </a:r>
                      <a:endParaRPr lang="en-US" sz="2400">
                        <a:effectLst/>
                        <a:latin typeface="Times New Roman"/>
                        <a:ea typeface="Times New Roman"/>
                      </a:endParaRPr>
                    </a:p>
                  </a:txBody>
                  <a:tcPr marL="68580" marR="68580" marT="0" marB="0"/>
                </a:tc>
              </a:tr>
              <a:tr h="0">
                <a:tc>
                  <a:txBody>
                    <a:bodyPr/>
                    <a:lstStyle/>
                    <a:p>
                      <a:pPr marL="0" marR="0" algn="justLow" rtl="1">
                        <a:spcBef>
                          <a:spcPts val="0"/>
                        </a:spcBef>
                        <a:spcAft>
                          <a:spcPts val="0"/>
                        </a:spcAft>
                      </a:pPr>
                      <a:r>
                        <a:rPr lang="ar-SA" sz="2800">
                          <a:effectLst/>
                        </a:rPr>
                        <a:t>أجور مباشرة</a:t>
                      </a:r>
                      <a:endParaRPr lang="en-US" sz="2400">
                        <a:effectLst/>
                        <a:latin typeface="Times New Roman"/>
                        <a:ea typeface="Times New Roman"/>
                      </a:endParaRPr>
                    </a:p>
                  </a:txBody>
                  <a:tcPr marL="68580" marR="68580" marT="0" marB="0"/>
                </a:tc>
                <a:tc>
                  <a:txBody>
                    <a:bodyPr/>
                    <a:lstStyle/>
                    <a:p>
                      <a:pPr marL="0" marR="0" algn="ctr" rtl="1">
                        <a:spcBef>
                          <a:spcPts val="0"/>
                        </a:spcBef>
                        <a:spcAft>
                          <a:spcPts val="0"/>
                        </a:spcAft>
                      </a:pPr>
                      <a:r>
                        <a:rPr lang="ar-SA" sz="2800">
                          <a:effectLst/>
                        </a:rPr>
                        <a:t>8</a:t>
                      </a:r>
                      <a:endParaRPr lang="en-US" sz="2400">
                        <a:effectLst/>
                        <a:latin typeface="Times New Roman"/>
                        <a:ea typeface="Times New Roman"/>
                      </a:endParaRPr>
                    </a:p>
                  </a:txBody>
                  <a:tcPr marL="68580" marR="68580" marT="0" marB="0"/>
                </a:tc>
              </a:tr>
              <a:tr h="0">
                <a:tc>
                  <a:txBody>
                    <a:bodyPr/>
                    <a:lstStyle/>
                    <a:p>
                      <a:pPr marL="0" marR="0" algn="justLow" rtl="1">
                        <a:spcBef>
                          <a:spcPts val="0"/>
                        </a:spcBef>
                        <a:spcAft>
                          <a:spcPts val="0"/>
                        </a:spcAft>
                      </a:pPr>
                      <a:r>
                        <a:rPr lang="ar-SA" sz="2800">
                          <a:effectLst/>
                        </a:rPr>
                        <a:t>تكاليف صناعية غير مباشرة متغيرة</a:t>
                      </a:r>
                      <a:endParaRPr lang="en-US" sz="2400">
                        <a:effectLst/>
                        <a:latin typeface="Times New Roman"/>
                        <a:ea typeface="Times New Roman"/>
                      </a:endParaRPr>
                    </a:p>
                  </a:txBody>
                  <a:tcPr marL="68580" marR="68580" marT="0" marB="0"/>
                </a:tc>
                <a:tc>
                  <a:txBody>
                    <a:bodyPr/>
                    <a:lstStyle/>
                    <a:p>
                      <a:pPr marL="0" marR="0" algn="ctr" rtl="1">
                        <a:spcBef>
                          <a:spcPts val="0"/>
                        </a:spcBef>
                        <a:spcAft>
                          <a:spcPts val="0"/>
                        </a:spcAft>
                      </a:pPr>
                      <a:r>
                        <a:rPr lang="ar-SA" sz="2800">
                          <a:effectLst/>
                        </a:rPr>
                        <a:t>5</a:t>
                      </a:r>
                      <a:endParaRPr lang="en-US" sz="2400">
                        <a:effectLst/>
                        <a:latin typeface="Times New Roman"/>
                        <a:ea typeface="Times New Roman"/>
                      </a:endParaRPr>
                    </a:p>
                  </a:txBody>
                  <a:tcPr marL="68580" marR="68580" marT="0" marB="0"/>
                </a:tc>
              </a:tr>
              <a:tr h="0">
                <a:tc>
                  <a:txBody>
                    <a:bodyPr/>
                    <a:lstStyle/>
                    <a:p>
                      <a:pPr marL="0" marR="0" algn="justLow" rtl="1">
                        <a:spcBef>
                          <a:spcPts val="0"/>
                        </a:spcBef>
                        <a:spcAft>
                          <a:spcPts val="0"/>
                        </a:spcAft>
                      </a:pPr>
                      <a:r>
                        <a:rPr lang="ar-SA" sz="2800">
                          <a:effectLst/>
                        </a:rPr>
                        <a:t>إجمالي التكاليف المتغيرة للوحدة </a:t>
                      </a:r>
                      <a:endParaRPr lang="en-US" sz="2400">
                        <a:effectLst/>
                        <a:latin typeface="Times New Roman"/>
                        <a:ea typeface="Times New Roman"/>
                      </a:endParaRPr>
                    </a:p>
                  </a:txBody>
                  <a:tcPr marL="68580" marR="68580" marT="0" marB="0"/>
                </a:tc>
                <a:tc>
                  <a:txBody>
                    <a:bodyPr/>
                    <a:lstStyle/>
                    <a:p>
                      <a:pPr marL="0" marR="0" algn="ctr" rtl="1">
                        <a:spcBef>
                          <a:spcPts val="0"/>
                        </a:spcBef>
                        <a:spcAft>
                          <a:spcPts val="0"/>
                        </a:spcAft>
                      </a:pPr>
                      <a:r>
                        <a:rPr lang="ar-SA" sz="2800">
                          <a:effectLst/>
                        </a:rPr>
                        <a:t>23</a:t>
                      </a:r>
                      <a:endParaRPr lang="en-US" sz="2400">
                        <a:effectLst/>
                        <a:latin typeface="Times New Roman"/>
                        <a:ea typeface="Times New Roman"/>
                      </a:endParaRPr>
                    </a:p>
                  </a:txBody>
                  <a:tcPr marL="68580" marR="68580" marT="0" marB="0"/>
                </a:tc>
              </a:tr>
              <a:tr h="0">
                <a:tc>
                  <a:txBody>
                    <a:bodyPr/>
                    <a:lstStyle/>
                    <a:p>
                      <a:pPr marL="0" marR="0" algn="justLow" rtl="1">
                        <a:spcBef>
                          <a:spcPts val="0"/>
                        </a:spcBef>
                        <a:spcAft>
                          <a:spcPts val="0"/>
                        </a:spcAft>
                      </a:pPr>
                      <a:r>
                        <a:rPr lang="ar-SA" sz="2800">
                          <a:effectLst/>
                        </a:rPr>
                        <a:t>+ عائد لتغطية التكاليف الثابتة والتكاليف الإدارية والتسويقية (نسبة 52%) من التكاليف المتغيرة                                                 </a:t>
                      </a:r>
                      <a:endParaRPr lang="en-US" sz="2400">
                        <a:effectLst/>
                        <a:latin typeface="Times New Roman"/>
                        <a:ea typeface="Times New Roman"/>
                      </a:endParaRPr>
                    </a:p>
                  </a:txBody>
                  <a:tcPr marL="68580" marR="68580" marT="0" marB="0"/>
                </a:tc>
                <a:tc>
                  <a:txBody>
                    <a:bodyPr/>
                    <a:lstStyle/>
                    <a:p>
                      <a:pPr marL="0" marR="0" algn="ctr" rtl="1">
                        <a:spcBef>
                          <a:spcPts val="0"/>
                        </a:spcBef>
                        <a:spcAft>
                          <a:spcPts val="0"/>
                        </a:spcAft>
                      </a:pPr>
                      <a:r>
                        <a:rPr lang="ar-SA" sz="2800">
                          <a:effectLst/>
                        </a:rPr>
                        <a:t>12</a:t>
                      </a:r>
                      <a:endParaRPr lang="en-US" sz="2400">
                        <a:effectLst/>
                      </a:endParaRPr>
                    </a:p>
                    <a:p>
                      <a:pPr marL="0" marR="0" algn="ctr" rtl="1">
                        <a:spcBef>
                          <a:spcPts val="0"/>
                        </a:spcBef>
                        <a:spcAft>
                          <a:spcPts val="0"/>
                        </a:spcAft>
                      </a:pPr>
                      <a:r>
                        <a:rPr lang="ar-SA" sz="2800">
                          <a:effectLst/>
                        </a:rPr>
                        <a:t>ـــــ</a:t>
                      </a:r>
                      <a:endParaRPr lang="en-US" sz="2400">
                        <a:effectLst/>
                        <a:latin typeface="Times New Roman"/>
                        <a:ea typeface="Times New Roman"/>
                      </a:endParaRPr>
                    </a:p>
                  </a:txBody>
                  <a:tcPr marL="68580" marR="68580" marT="0" marB="0"/>
                </a:tc>
              </a:tr>
              <a:tr h="0">
                <a:tc>
                  <a:txBody>
                    <a:bodyPr/>
                    <a:lstStyle/>
                    <a:p>
                      <a:pPr marL="0" marR="0" algn="justLow" rtl="1">
                        <a:spcBef>
                          <a:spcPts val="0"/>
                        </a:spcBef>
                        <a:spcAft>
                          <a:spcPts val="0"/>
                        </a:spcAft>
                      </a:pPr>
                      <a:r>
                        <a:rPr lang="ar-SA" sz="2800">
                          <a:effectLst/>
                        </a:rPr>
                        <a:t>سعر البيع المستهدف</a:t>
                      </a:r>
                      <a:endParaRPr lang="en-US" sz="2400">
                        <a:effectLst/>
                        <a:latin typeface="Times New Roman"/>
                        <a:ea typeface="Times New Roman"/>
                      </a:endParaRPr>
                    </a:p>
                  </a:txBody>
                  <a:tcPr marL="68580" marR="68580" marT="0" marB="0"/>
                </a:tc>
                <a:tc>
                  <a:txBody>
                    <a:bodyPr/>
                    <a:lstStyle/>
                    <a:p>
                      <a:pPr marL="0" marR="0" algn="ctr" rtl="1">
                        <a:spcBef>
                          <a:spcPts val="0"/>
                        </a:spcBef>
                        <a:spcAft>
                          <a:spcPts val="0"/>
                        </a:spcAft>
                      </a:pPr>
                      <a:r>
                        <a:rPr lang="ar-SA" sz="2800" dirty="0">
                          <a:effectLst/>
                        </a:rPr>
                        <a:t>35</a:t>
                      </a:r>
                      <a:endParaRPr lang="en-US" sz="2400" dirty="0">
                        <a:effectLst/>
                        <a:latin typeface="Times New Roman"/>
                        <a:ea typeface="Times New Roman"/>
                      </a:endParaRPr>
                    </a:p>
                  </a:txBody>
                  <a:tcPr marL="68580" marR="68580" marT="0" marB="0"/>
                </a:tc>
              </a:tr>
            </a:tbl>
          </a:graphicData>
        </a:graphic>
      </p:graphicFrame>
    </p:spTree>
  </p:cSld>
  <p:clrMapOvr>
    <a:masterClrMapping/>
  </p:clrMapOvr>
  <p:transition>
    <p:comb dir="vert"/>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65515"/>
            <a:ext cx="7242048" cy="1074730"/>
          </a:xfrm>
        </p:spPr>
        <p:txBody>
          <a:bodyPr>
            <a:normAutofit/>
          </a:bodyPr>
          <a:lstStyle/>
          <a:p>
            <a:pPr algn="just" rtl="1"/>
            <a:r>
              <a:rPr lang="ar-SA" sz="3200" dirty="0" smtClean="0"/>
              <a:t>3-</a:t>
            </a:r>
            <a:r>
              <a:rPr lang="ar-SA" sz="3200" dirty="0"/>
              <a:t>طريقة التسعير على أساس التكاليف الصناعية (الكلية</a:t>
            </a:r>
            <a:r>
              <a:rPr lang="ar-SA" sz="3200" dirty="0" smtClean="0"/>
              <a:t>)</a:t>
            </a:r>
            <a:endParaRPr lang="en-US" sz="3200" dirty="0">
              <a:latin typeface="Monotype Corsiva" pitchFamily="66" charset="0"/>
              <a:cs typeface="PT Bold Heading" pitchFamily="2" charset="-78"/>
            </a:endParaRPr>
          </a:p>
        </p:txBody>
      </p:sp>
      <p:sp>
        <p:nvSpPr>
          <p:cNvPr id="25603" name="Rectangle 3"/>
          <p:cNvSpPr>
            <a:spLocks noChangeArrowheads="1"/>
          </p:cNvSpPr>
          <p:nvPr/>
        </p:nvSpPr>
        <p:spPr bwMode="auto">
          <a:xfrm>
            <a:off x="170090" y="1303940"/>
            <a:ext cx="7848600" cy="267765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en-US" sz="2800" dirty="0"/>
              <a:t> </a:t>
            </a:r>
            <a:r>
              <a:rPr lang="ar-SA" sz="2800" dirty="0"/>
              <a:t>تستخدم هذه الطريقة جميع أنواع التكاليف الصناعية بشقيها الثابتة والمتغيرة وتستثنى جميع التكاليف الإدارية والتسويقية، ووفقاً لهذه الطريقة فإن نسبة هامش الربح من التكلفة الصناعية الكلية ستغطي مقدار الأرباح المستهدفة إضافة إلى إجمالي التكاليف الإدارية والتسويقية (الثابتة والمتغيرة) ويتم تحديد السعر وفقاً لهذه الطريقة بالمعادلة التالية:</a:t>
            </a:r>
            <a:endParaRPr lang="en-US" sz="2800" dirty="0"/>
          </a:p>
        </p:txBody>
      </p:sp>
      <p:graphicFrame>
        <p:nvGraphicFramePr>
          <p:cNvPr id="3" name="Table 2"/>
          <p:cNvGraphicFramePr>
            <a:graphicFrameLocks noGrp="1"/>
          </p:cNvGraphicFramePr>
          <p:nvPr>
            <p:extLst>
              <p:ext uri="{D42A27DB-BD31-4B8C-83A1-F6EECF244321}">
                <p14:modId xmlns:p14="http://schemas.microsoft.com/office/powerpoint/2010/main" val="1478737017"/>
              </p:ext>
            </p:extLst>
          </p:nvPr>
        </p:nvGraphicFramePr>
        <p:xfrm>
          <a:off x="321880" y="4036160"/>
          <a:ext cx="7696809" cy="731520"/>
        </p:xfrm>
        <a:graphic>
          <a:graphicData uri="http://schemas.openxmlformats.org/drawingml/2006/table">
            <a:tbl>
              <a:tblPr rtl="1" firstRow="1" firstCol="1" lastRow="1" lastCol="1" bandRow="1" bandCol="1">
                <a:tableStyleId>{5C22544A-7EE6-4342-B048-85BDC9FD1C3A}</a:tableStyleId>
              </a:tblPr>
              <a:tblGrid>
                <a:gridCol w="7696809"/>
              </a:tblGrid>
              <a:tr h="0">
                <a:tc>
                  <a:txBody>
                    <a:bodyPr/>
                    <a:lstStyle/>
                    <a:p>
                      <a:pPr marL="0" marR="0" algn="justLow" rtl="1">
                        <a:spcBef>
                          <a:spcPts val="1200"/>
                        </a:spcBef>
                        <a:spcAft>
                          <a:spcPts val="0"/>
                        </a:spcAft>
                      </a:pPr>
                      <a:r>
                        <a:rPr lang="ar-SA" sz="2400" dirty="0">
                          <a:effectLst/>
                        </a:rPr>
                        <a:t>السعر= التكاليف الصناعية المباشرة + التكاليف الصناعية غير المباشرة + هامش ربح من التكلفة</a:t>
                      </a:r>
                      <a:endParaRPr lang="en-US" sz="2400" dirty="0">
                        <a:effectLst/>
                        <a:latin typeface="Times New Roman"/>
                        <a:ea typeface="Times New Roman"/>
                      </a:endParaRPr>
                    </a:p>
                  </a:txBody>
                  <a:tcPr marL="68580" marR="68580" marT="0" marB="0"/>
                </a:tc>
              </a:tr>
            </a:tbl>
          </a:graphicData>
        </a:graphic>
      </p:graphicFrame>
      <p:sp>
        <p:nvSpPr>
          <p:cNvPr id="5" name="Rectangle 4"/>
          <p:cNvSpPr/>
          <p:nvPr/>
        </p:nvSpPr>
        <p:spPr>
          <a:xfrm>
            <a:off x="321880" y="5022795"/>
            <a:ext cx="7696810" cy="1384995"/>
          </a:xfrm>
          <a:prstGeom prst="rect">
            <a:avLst/>
          </a:prstGeom>
          <a:solidFill>
            <a:srgbClr val="A9C6FF"/>
          </a:solidFill>
        </p:spPr>
        <p:txBody>
          <a:bodyPr wrap="square">
            <a:spAutoFit/>
          </a:bodyPr>
          <a:lstStyle/>
          <a:p>
            <a:pPr algn="just"/>
            <a:r>
              <a:rPr lang="ar-SA" sz="2800" b="1" dirty="0"/>
              <a:t> وباستخدام هذه الطريقة سنتحصل </a:t>
            </a:r>
            <a:r>
              <a:rPr lang="ar-SA" sz="2800" b="1" dirty="0" smtClean="0"/>
              <a:t>على </a:t>
            </a:r>
            <a:r>
              <a:rPr lang="ar-SA" sz="2800" b="1" dirty="0"/>
              <a:t>سعر مماثلٍ لذلك السعر الذي تحصلنا عليه بالطريقتين السابقتين ولكن ستختلف هنا نسبة هامش الربح من التكلفة.</a:t>
            </a:r>
            <a:endParaRPr lang="en-US" sz="2800" b="1" dirty="0"/>
          </a:p>
        </p:txBody>
      </p:sp>
    </p:spTree>
    <p:extLst>
      <p:ext uri="{BB962C8B-B14F-4D97-AF65-F5344CB8AC3E}">
        <p14:creationId xmlns:p14="http://schemas.microsoft.com/office/powerpoint/2010/main" val="2932142622"/>
      </p:ext>
    </p:extLst>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3" presetClass="entr" presetSubtype="16" fill="hold" grpId="0" nodeType="clickEffect">
                                  <p:stCondLst>
                                    <p:cond delay="0"/>
                                  </p:stCondLst>
                                  <p:childTnLst>
                                    <p:set>
                                      <p:cBhvr>
                                        <p:cTn id="13" dur="1" fill="hold">
                                          <p:stCondLst>
                                            <p:cond delay="0"/>
                                          </p:stCondLst>
                                        </p:cTn>
                                        <p:tgtEl>
                                          <p:spTgt spid="25603"/>
                                        </p:tgtEl>
                                        <p:attrNameLst>
                                          <p:attrName>style.visibility</p:attrName>
                                        </p:attrNameLst>
                                      </p:cBhvr>
                                      <p:to>
                                        <p:strVal val="visible"/>
                                      </p:to>
                                    </p:set>
                                    <p:anim calcmode="lin" valueType="num">
                                      <p:cBhvr>
                                        <p:cTn id="14" dur="500" fill="hold"/>
                                        <p:tgtEl>
                                          <p:spTgt spid="25603"/>
                                        </p:tgtEl>
                                        <p:attrNameLst>
                                          <p:attrName>ppt_w</p:attrName>
                                        </p:attrNameLst>
                                      </p:cBhvr>
                                      <p:tavLst>
                                        <p:tav tm="0">
                                          <p:val>
                                            <p:fltVal val="0"/>
                                          </p:val>
                                        </p:tav>
                                        <p:tav tm="100000">
                                          <p:val>
                                            <p:strVal val="#ppt_w"/>
                                          </p:val>
                                        </p:tav>
                                      </p:tavLst>
                                    </p:anim>
                                    <p:anim calcmode="lin" valueType="num">
                                      <p:cBhvr>
                                        <p:cTn id="15" dur="500" fill="hold"/>
                                        <p:tgtEl>
                                          <p:spTgt spid="2560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560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ChangeArrowheads="1"/>
          </p:cNvSpPr>
          <p:nvPr/>
        </p:nvSpPr>
        <p:spPr bwMode="auto">
          <a:xfrm>
            <a:off x="5027371" y="477142"/>
            <a:ext cx="3543852"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r>
              <a:rPr kumimoji="0" lang="ar-SA" sz="2400" b="1"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مثال: (3)</a:t>
            </a:r>
            <a:endParaRPr kumimoji="0" lang="en-US" sz="1100" b="0" i="0" u="none" strike="noStrike" cap="none" normalizeH="0" baseline="0" dirty="0" smtClean="0">
              <a:ln>
                <a:noFill/>
              </a:ln>
              <a:solidFill>
                <a:schemeClr val="tx1"/>
              </a:solidFill>
              <a:effectLst/>
              <a:latin typeface="Arial" pitchFamily="34" charset="0"/>
              <a:cs typeface="Arial" pitchFamily="34" charset="0"/>
            </a:endParaRPr>
          </a:p>
        </p:txBody>
      </p:sp>
      <p:sp>
        <p:nvSpPr>
          <p:cNvPr id="4" name="Text Box 1"/>
          <p:cNvSpPr txBox="1">
            <a:spLocks noChangeArrowheads="1"/>
          </p:cNvSpPr>
          <p:nvPr/>
        </p:nvSpPr>
        <p:spPr bwMode="auto">
          <a:xfrm>
            <a:off x="549565" y="1358900"/>
            <a:ext cx="8021658" cy="389158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r>
              <a:rPr lang="ar-SA" sz="3600" dirty="0"/>
              <a:t>من بيانات المثال (1) السابق مع افتراض أن الشركة تعتمد نسبة عائد (43%) لتغطية التكاليف الإدارية والتسويقية والربح المستهدف.</a:t>
            </a:r>
            <a:endParaRPr lang="en-US" sz="3600" dirty="0"/>
          </a:p>
          <a:p>
            <a:r>
              <a:rPr lang="ar-SA" sz="3600" dirty="0"/>
              <a:t> المطلوب: </a:t>
            </a:r>
            <a:endParaRPr lang="en-US" sz="3600" dirty="0"/>
          </a:p>
          <a:p>
            <a:r>
              <a:rPr lang="ar-SA" sz="3600" dirty="0" err="1"/>
              <a:t>إحسب</a:t>
            </a:r>
            <a:r>
              <a:rPr lang="ar-SA" sz="3600" dirty="0"/>
              <a:t> سعر البيع المستهدف وفقاً لطريقة التسعير على أساس التكاليف الصناعية الكلية</a:t>
            </a:r>
            <a:endParaRPr kumimoji="0" lang="ar-SA" sz="4400" b="0" i="0" u="none" strike="noStrike" cap="none" normalizeH="0" baseline="0" dirty="0" smtClean="0">
              <a:ln>
                <a:noFill/>
              </a:ln>
              <a:solidFill>
                <a:schemeClr val="tx1"/>
              </a:solidFill>
              <a:effectLst/>
              <a:latin typeface="Arial" pitchFamily="34" charset="0"/>
              <a:cs typeface="Arial" pitchFamily="34" charset="0"/>
            </a:endParaRPr>
          </a:p>
        </p:txBody>
      </p:sp>
      <p:sp>
        <p:nvSpPr>
          <p:cNvPr id="5" name="Rectangle 3"/>
          <p:cNvSpPr>
            <a:spLocks noChangeArrowheads="1"/>
          </p:cNvSpPr>
          <p:nvPr/>
        </p:nvSpPr>
        <p:spPr bwMode="auto">
          <a:xfrm>
            <a:off x="3585365" y="5618983"/>
            <a:ext cx="2959905" cy="630942"/>
          </a:xfrm>
          <a:prstGeom prst="rect">
            <a:avLst/>
          </a:prstGeom>
          <a:solidFill>
            <a:schemeClr val="bg1"/>
          </a:solidFill>
          <a:ln>
            <a:noFill/>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tx1"/>
                </a:solidFill>
                <a:effectLst/>
                <a:latin typeface="Arial" pitchFamily="34" charset="0"/>
                <a:cs typeface="Arial" pitchFamily="34" charset="0"/>
              </a:rPr>
              <a:t/>
            </a:r>
            <a:br>
              <a:rPr kumimoji="0" lang="en-US" sz="1100" b="0" i="0" u="none" strike="noStrike" cap="none" normalizeH="0" baseline="0" dirty="0" smtClean="0">
                <a:ln>
                  <a:noFill/>
                </a:ln>
                <a:solidFill>
                  <a:schemeClr val="tx1"/>
                </a:solidFill>
                <a:effectLst/>
                <a:latin typeface="Arial" pitchFamily="34" charset="0"/>
                <a:cs typeface="Arial" pitchFamily="34" charset="0"/>
              </a:rPr>
            </a:br>
            <a:r>
              <a:rPr kumimoji="0" lang="ar-SA" sz="2400" b="1"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الحل</a:t>
            </a:r>
            <a:endParaRPr kumimoji="0" lang="en-US" sz="11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p:pull dir="l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2240656424"/>
              </p:ext>
            </p:extLst>
          </p:nvPr>
        </p:nvGraphicFramePr>
        <p:xfrm>
          <a:off x="321880" y="493160"/>
          <a:ext cx="8500240" cy="3901440"/>
        </p:xfrm>
        <a:graphic>
          <a:graphicData uri="http://schemas.openxmlformats.org/drawingml/2006/table">
            <a:tbl>
              <a:tblPr rtl="1" firstRow="1" firstCol="1" lastRow="1" lastCol="1" bandRow="1" bandCol="1">
                <a:tableStyleId>{5C22544A-7EE6-4342-B048-85BDC9FD1C3A}</a:tableStyleId>
              </a:tblPr>
              <a:tblGrid>
                <a:gridCol w="5741113"/>
                <a:gridCol w="2759127"/>
              </a:tblGrid>
              <a:tr h="0">
                <a:tc>
                  <a:txBody>
                    <a:bodyPr/>
                    <a:lstStyle/>
                    <a:p>
                      <a:pPr marL="0" marR="0" algn="ctr" rtl="1">
                        <a:spcBef>
                          <a:spcPts val="0"/>
                        </a:spcBef>
                        <a:spcAft>
                          <a:spcPts val="0"/>
                        </a:spcAft>
                      </a:pPr>
                      <a:r>
                        <a:rPr lang="ar-SA" sz="3200" dirty="0">
                          <a:effectLst/>
                          <a:cs typeface="AGA Furat Regular" pitchFamily="2" charset="-78"/>
                        </a:rPr>
                        <a:t>البيان</a:t>
                      </a:r>
                      <a:endParaRPr lang="en-US" sz="3200" dirty="0">
                        <a:effectLst/>
                        <a:latin typeface="Times New Roman"/>
                        <a:ea typeface="Times New Roman"/>
                        <a:cs typeface="AGA Furat Regular" pitchFamily="2" charset="-78"/>
                      </a:endParaRPr>
                    </a:p>
                  </a:txBody>
                  <a:tcPr marL="68580" marR="68580" marT="0" marB="0">
                    <a:solidFill>
                      <a:srgbClr val="3333FF"/>
                    </a:solidFill>
                  </a:tcPr>
                </a:tc>
                <a:tc>
                  <a:txBody>
                    <a:bodyPr/>
                    <a:lstStyle/>
                    <a:p>
                      <a:pPr marL="0" marR="0" algn="ctr" rtl="1">
                        <a:spcBef>
                          <a:spcPts val="0"/>
                        </a:spcBef>
                        <a:spcAft>
                          <a:spcPts val="0"/>
                        </a:spcAft>
                      </a:pPr>
                      <a:r>
                        <a:rPr lang="ar-SA" sz="3200">
                          <a:effectLst/>
                          <a:cs typeface="AGA Furat Regular" pitchFamily="2" charset="-78"/>
                        </a:rPr>
                        <a:t>القيمة بالجنيه</a:t>
                      </a:r>
                      <a:endParaRPr lang="en-US" sz="3200">
                        <a:effectLst/>
                        <a:latin typeface="Times New Roman"/>
                        <a:ea typeface="Times New Roman"/>
                        <a:cs typeface="AGA Furat Regular" pitchFamily="2" charset="-78"/>
                      </a:endParaRPr>
                    </a:p>
                  </a:txBody>
                  <a:tcPr marL="68580" marR="68580" marT="0" marB="0">
                    <a:solidFill>
                      <a:srgbClr val="3333FF"/>
                    </a:solidFill>
                  </a:tcPr>
                </a:tc>
              </a:tr>
              <a:tr h="0">
                <a:tc>
                  <a:txBody>
                    <a:bodyPr/>
                    <a:lstStyle/>
                    <a:p>
                      <a:pPr marL="0" marR="0" algn="justLow" rtl="1">
                        <a:spcBef>
                          <a:spcPts val="0"/>
                        </a:spcBef>
                        <a:spcAft>
                          <a:spcPts val="0"/>
                        </a:spcAft>
                      </a:pPr>
                      <a:r>
                        <a:rPr lang="ar-SA" sz="3200">
                          <a:effectLst/>
                          <a:cs typeface="AGA Furat Regular" pitchFamily="2" charset="-78"/>
                        </a:rPr>
                        <a:t>مواد مباشرة</a:t>
                      </a:r>
                      <a:endParaRPr lang="en-US" sz="3200">
                        <a:effectLst/>
                        <a:latin typeface="Times New Roman"/>
                        <a:ea typeface="Times New Roman"/>
                        <a:cs typeface="AGA Furat Regular" pitchFamily="2" charset="-78"/>
                      </a:endParaRPr>
                    </a:p>
                  </a:txBody>
                  <a:tcPr marL="68580" marR="68580" marT="0" marB="0">
                    <a:solidFill>
                      <a:srgbClr val="3333FF"/>
                    </a:solidFill>
                  </a:tcPr>
                </a:tc>
                <a:tc>
                  <a:txBody>
                    <a:bodyPr/>
                    <a:lstStyle/>
                    <a:p>
                      <a:pPr marL="0" marR="0" algn="ctr" rtl="1">
                        <a:spcBef>
                          <a:spcPts val="0"/>
                        </a:spcBef>
                        <a:spcAft>
                          <a:spcPts val="0"/>
                        </a:spcAft>
                      </a:pPr>
                      <a:r>
                        <a:rPr lang="ar-SA" sz="3200">
                          <a:effectLst/>
                          <a:cs typeface="AGA Furat Regular" pitchFamily="2" charset="-78"/>
                        </a:rPr>
                        <a:t>10</a:t>
                      </a:r>
                      <a:endParaRPr lang="en-US" sz="3200">
                        <a:effectLst/>
                        <a:latin typeface="Times New Roman"/>
                        <a:ea typeface="Times New Roman"/>
                        <a:cs typeface="AGA Furat Regular" pitchFamily="2" charset="-78"/>
                      </a:endParaRPr>
                    </a:p>
                  </a:txBody>
                  <a:tcPr marL="68580" marR="68580" marT="0" marB="0">
                    <a:solidFill>
                      <a:srgbClr val="3333FF"/>
                    </a:solidFill>
                  </a:tcPr>
                </a:tc>
              </a:tr>
              <a:tr h="0">
                <a:tc>
                  <a:txBody>
                    <a:bodyPr/>
                    <a:lstStyle/>
                    <a:p>
                      <a:pPr marL="0" marR="0" algn="justLow" rtl="1">
                        <a:spcBef>
                          <a:spcPts val="0"/>
                        </a:spcBef>
                        <a:spcAft>
                          <a:spcPts val="0"/>
                        </a:spcAft>
                      </a:pPr>
                      <a:r>
                        <a:rPr lang="ar-SA" sz="3200" dirty="0">
                          <a:effectLst/>
                          <a:cs typeface="AGA Furat Regular" pitchFamily="2" charset="-78"/>
                        </a:rPr>
                        <a:t>أجور مباشرة</a:t>
                      </a:r>
                      <a:endParaRPr lang="en-US" sz="3200" dirty="0">
                        <a:effectLst/>
                        <a:latin typeface="Times New Roman"/>
                        <a:ea typeface="Times New Roman"/>
                        <a:cs typeface="AGA Furat Regular" pitchFamily="2" charset="-78"/>
                      </a:endParaRPr>
                    </a:p>
                  </a:txBody>
                  <a:tcPr marL="68580" marR="68580" marT="0" marB="0">
                    <a:solidFill>
                      <a:srgbClr val="3333FF"/>
                    </a:solidFill>
                  </a:tcPr>
                </a:tc>
                <a:tc>
                  <a:txBody>
                    <a:bodyPr/>
                    <a:lstStyle/>
                    <a:p>
                      <a:pPr marL="0" marR="0" algn="ctr" rtl="1">
                        <a:spcBef>
                          <a:spcPts val="0"/>
                        </a:spcBef>
                        <a:spcAft>
                          <a:spcPts val="0"/>
                        </a:spcAft>
                      </a:pPr>
                      <a:r>
                        <a:rPr lang="ar-SA" sz="3200">
                          <a:effectLst/>
                          <a:cs typeface="AGA Furat Regular" pitchFamily="2" charset="-78"/>
                        </a:rPr>
                        <a:t>8</a:t>
                      </a:r>
                      <a:endParaRPr lang="en-US" sz="3200">
                        <a:effectLst/>
                        <a:latin typeface="Times New Roman"/>
                        <a:ea typeface="Times New Roman"/>
                        <a:cs typeface="AGA Furat Regular" pitchFamily="2" charset="-78"/>
                      </a:endParaRPr>
                    </a:p>
                  </a:txBody>
                  <a:tcPr marL="68580" marR="68580" marT="0" marB="0">
                    <a:solidFill>
                      <a:srgbClr val="3333FF"/>
                    </a:solidFill>
                  </a:tcPr>
                </a:tc>
              </a:tr>
              <a:tr h="0">
                <a:tc>
                  <a:txBody>
                    <a:bodyPr/>
                    <a:lstStyle/>
                    <a:p>
                      <a:pPr marL="0" marR="0" algn="justLow" rtl="1">
                        <a:spcBef>
                          <a:spcPts val="0"/>
                        </a:spcBef>
                        <a:spcAft>
                          <a:spcPts val="0"/>
                        </a:spcAft>
                      </a:pPr>
                      <a:r>
                        <a:rPr lang="ar-SA" sz="3200">
                          <a:effectLst/>
                          <a:cs typeface="AGA Furat Regular" pitchFamily="2" charset="-78"/>
                        </a:rPr>
                        <a:t>تكاليف صناعية غير مباشرة (متغيرة)</a:t>
                      </a:r>
                      <a:endParaRPr lang="en-US" sz="3200">
                        <a:effectLst/>
                        <a:latin typeface="Times New Roman"/>
                        <a:ea typeface="Times New Roman"/>
                        <a:cs typeface="AGA Furat Regular" pitchFamily="2" charset="-78"/>
                      </a:endParaRPr>
                    </a:p>
                  </a:txBody>
                  <a:tcPr marL="68580" marR="68580" marT="0" marB="0">
                    <a:solidFill>
                      <a:srgbClr val="3333FF"/>
                    </a:solidFill>
                  </a:tcPr>
                </a:tc>
                <a:tc>
                  <a:txBody>
                    <a:bodyPr/>
                    <a:lstStyle/>
                    <a:p>
                      <a:pPr marL="0" marR="0" algn="ctr" rtl="1">
                        <a:spcBef>
                          <a:spcPts val="0"/>
                        </a:spcBef>
                        <a:spcAft>
                          <a:spcPts val="0"/>
                        </a:spcAft>
                      </a:pPr>
                      <a:r>
                        <a:rPr lang="ar-SA" sz="3200">
                          <a:effectLst/>
                          <a:cs typeface="AGA Furat Regular" pitchFamily="2" charset="-78"/>
                        </a:rPr>
                        <a:t>5</a:t>
                      </a:r>
                      <a:endParaRPr lang="en-US" sz="3200">
                        <a:effectLst/>
                        <a:latin typeface="Times New Roman"/>
                        <a:ea typeface="Times New Roman"/>
                        <a:cs typeface="AGA Furat Regular" pitchFamily="2" charset="-78"/>
                      </a:endParaRPr>
                    </a:p>
                  </a:txBody>
                  <a:tcPr marL="68580" marR="68580" marT="0" marB="0">
                    <a:solidFill>
                      <a:srgbClr val="3333FF"/>
                    </a:solidFill>
                  </a:tcPr>
                </a:tc>
              </a:tr>
              <a:tr h="0">
                <a:tc>
                  <a:txBody>
                    <a:bodyPr/>
                    <a:lstStyle/>
                    <a:p>
                      <a:pPr marL="0" marR="0" algn="justLow" rtl="1">
                        <a:spcBef>
                          <a:spcPts val="0"/>
                        </a:spcBef>
                        <a:spcAft>
                          <a:spcPts val="0"/>
                        </a:spcAft>
                      </a:pPr>
                      <a:r>
                        <a:rPr lang="ar-SA" sz="3200">
                          <a:effectLst/>
                          <a:cs typeface="AGA Furat Regular" pitchFamily="2" charset="-78"/>
                        </a:rPr>
                        <a:t>تكاليف صناعية غير مباشرة ثابتة</a:t>
                      </a:r>
                      <a:endParaRPr lang="en-US" sz="3200">
                        <a:effectLst/>
                        <a:latin typeface="Times New Roman"/>
                        <a:ea typeface="Times New Roman"/>
                        <a:cs typeface="AGA Furat Regular" pitchFamily="2" charset="-78"/>
                      </a:endParaRPr>
                    </a:p>
                  </a:txBody>
                  <a:tcPr marL="68580" marR="68580" marT="0" marB="0">
                    <a:solidFill>
                      <a:srgbClr val="3333FF"/>
                    </a:solidFill>
                  </a:tcPr>
                </a:tc>
                <a:tc>
                  <a:txBody>
                    <a:bodyPr/>
                    <a:lstStyle/>
                    <a:p>
                      <a:pPr marL="0" marR="0" algn="ctr" rtl="1">
                        <a:spcBef>
                          <a:spcPts val="0"/>
                        </a:spcBef>
                        <a:spcAft>
                          <a:spcPts val="0"/>
                        </a:spcAft>
                      </a:pPr>
                      <a:r>
                        <a:rPr lang="ar-SA" sz="3200">
                          <a:effectLst/>
                          <a:cs typeface="AGA Furat Regular" pitchFamily="2" charset="-78"/>
                        </a:rPr>
                        <a:t>1.5</a:t>
                      </a:r>
                      <a:endParaRPr lang="en-US" sz="3200">
                        <a:effectLst/>
                        <a:latin typeface="Times New Roman"/>
                        <a:ea typeface="Times New Roman"/>
                        <a:cs typeface="AGA Furat Regular" pitchFamily="2" charset="-78"/>
                      </a:endParaRPr>
                    </a:p>
                  </a:txBody>
                  <a:tcPr marL="68580" marR="68580" marT="0" marB="0">
                    <a:solidFill>
                      <a:srgbClr val="3333FF"/>
                    </a:solidFill>
                  </a:tcPr>
                </a:tc>
              </a:tr>
              <a:tr h="0">
                <a:tc>
                  <a:txBody>
                    <a:bodyPr/>
                    <a:lstStyle/>
                    <a:p>
                      <a:pPr marL="0" marR="0" algn="justLow" rtl="1">
                        <a:spcBef>
                          <a:spcPts val="0"/>
                        </a:spcBef>
                        <a:spcAft>
                          <a:spcPts val="0"/>
                        </a:spcAft>
                      </a:pPr>
                      <a:r>
                        <a:rPr lang="ar-SA" sz="3200">
                          <a:effectLst/>
                          <a:cs typeface="AGA Furat Regular" pitchFamily="2" charset="-78"/>
                        </a:rPr>
                        <a:t>إجمالي التكاليف الصناعية</a:t>
                      </a:r>
                      <a:endParaRPr lang="en-US" sz="3200">
                        <a:effectLst/>
                        <a:latin typeface="Times New Roman"/>
                        <a:ea typeface="Times New Roman"/>
                        <a:cs typeface="AGA Furat Regular" pitchFamily="2" charset="-78"/>
                      </a:endParaRPr>
                    </a:p>
                  </a:txBody>
                  <a:tcPr marL="68580" marR="68580" marT="0" marB="0">
                    <a:solidFill>
                      <a:srgbClr val="3333FF"/>
                    </a:solidFill>
                  </a:tcPr>
                </a:tc>
                <a:tc>
                  <a:txBody>
                    <a:bodyPr/>
                    <a:lstStyle/>
                    <a:p>
                      <a:pPr marL="0" marR="0" algn="ctr" rtl="1">
                        <a:spcBef>
                          <a:spcPts val="0"/>
                        </a:spcBef>
                        <a:spcAft>
                          <a:spcPts val="0"/>
                        </a:spcAft>
                      </a:pPr>
                      <a:r>
                        <a:rPr lang="ar-SA" sz="3200">
                          <a:effectLst/>
                          <a:cs typeface="AGA Furat Regular" pitchFamily="2" charset="-78"/>
                        </a:rPr>
                        <a:t>24.5</a:t>
                      </a:r>
                      <a:endParaRPr lang="en-US" sz="3200">
                        <a:effectLst/>
                        <a:latin typeface="Times New Roman"/>
                        <a:ea typeface="Times New Roman"/>
                        <a:cs typeface="AGA Furat Regular" pitchFamily="2" charset="-78"/>
                      </a:endParaRPr>
                    </a:p>
                  </a:txBody>
                  <a:tcPr marL="68580" marR="68580" marT="0" marB="0">
                    <a:solidFill>
                      <a:srgbClr val="3333FF"/>
                    </a:solidFill>
                  </a:tcPr>
                </a:tc>
              </a:tr>
              <a:tr h="0">
                <a:tc>
                  <a:txBody>
                    <a:bodyPr/>
                    <a:lstStyle/>
                    <a:p>
                      <a:pPr marL="0" marR="0" algn="justLow" rtl="1">
                        <a:spcBef>
                          <a:spcPts val="0"/>
                        </a:spcBef>
                        <a:spcAft>
                          <a:spcPts val="0"/>
                        </a:spcAft>
                      </a:pPr>
                      <a:r>
                        <a:rPr lang="ar-SA" sz="3200">
                          <a:effectLst/>
                          <a:cs typeface="AGA Furat Regular" pitchFamily="2" charset="-78"/>
                        </a:rPr>
                        <a:t>عائد المساهمة (43%) </a:t>
                      </a:r>
                      <a:endParaRPr lang="en-US" sz="3200">
                        <a:effectLst/>
                        <a:latin typeface="Times New Roman"/>
                        <a:ea typeface="Times New Roman"/>
                        <a:cs typeface="AGA Furat Regular" pitchFamily="2" charset="-78"/>
                      </a:endParaRPr>
                    </a:p>
                  </a:txBody>
                  <a:tcPr marL="68580" marR="68580" marT="0" marB="0">
                    <a:solidFill>
                      <a:srgbClr val="3333FF"/>
                    </a:solidFill>
                  </a:tcPr>
                </a:tc>
                <a:tc>
                  <a:txBody>
                    <a:bodyPr/>
                    <a:lstStyle/>
                    <a:p>
                      <a:pPr marL="0" marR="0" algn="ctr" rtl="1">
                        <a:spcBef>
                          <a:spcPts val="0"/>
                        </a:spcBef>
                        <a:spcAft>
                          <a:spcPts val="0"/>
                        </a:spcAft>
                      </a:pPr>
                      <a:r>
                        <a:rPr lang="ar-SA" sz="3200">
                          <a:effectLst/>
                          <a:cs typeface="AGA Furat Regular" pitchFamily="2" charset="-78"/>
                        </a:rPr>
                        <a:t>10.5</a:t>
                      </a:r>
                      <a:endParaRPr lang="en-US" sz="3200">
                        <a:effectLst/>
                        <a:latin typeface="Times New Roman"/>
                        <a:ea typeface="Times New Roman"/>
                        <a:cs typeface="AGA Furat Regular" pitchFamily="2" charset="-78"/>
                      </a:endParaRPr>
                    </a:p>
                  </a:txBody>
                  <a:tcPr marL="68580" marR="68580" marT="0" marB="0">
                    <a:solidFill>
                      <a:srgbClr val="3333FF"/>
                    </a:solidFill>
                  </a:tcPr>
                </a:tc>
              </a:tr>
              <a:tr h="0">
                <a:tc>
                  <a:txBody>
                    <a:bodyPr/>
                    <a:lstStyle/>
                    <a:p>
                      <a:pPr marL="0" marR="0" algn="justLow" rtl="1">
                        <a:spcBef>
                          <a:spcPts val="0"/>
                        </a:spcBef>
                        <a:spcAft>
                          <a:spcPts val="0"/>
                        </a:spcAft>
                      </a:pPr>
                      <a:r>
                        <a:rPr lang="ar-SA" sz="3200">
                          <a:effectLst/>
                          <a:cs typeface="AGA Furat Regular" pitchFamily="2" charset="-78"/>
                        </a:rPr>
                        <a:t>سعر البيع المستهدف</a:t>
                      </a:r>
                      <a:endParaRPr lang="en-US" sz="3200">
                        <a:effectLst/>
                        <a:latin typeface="Times New Roman"/>
                        <a:ea typeface="Times New Roman"/>
                        <a:cs typeface="AGA Furat Regular" pitchFamily="2" charset="-78"/>
                      </a:endParaRPr>
                    </a:p>
                  </a:txBody>
                  <a:tcPr marL="68580" marR="68580" marT="0" marB="0">
                    <a:solidFill>
                      <a:srgbClr val="3333FF"/>
                    </a:solidFill>
                  </a:tcPr>
                </a:tc>
                <a:tc>
                  <a:txBody>
                    <a:bodyPr/>
                    <a:lstStyle/>
                    <a:p>
                      <a:pPr marL="0" marR="0" algn="ctr" rtl="1">
                        <a:spcBef>
                          <a:spcPts val="0"/>
                        </a:spcBef>
                        <a:spcAft>
                          <a:spcPts val="0"/>
                        </a:spcAft>
                      </a:pPr>
                      <a:r>
                        <a:rPr lang="ar-SA" sz="3200" dirty="0">
                          <a:effectLst/>
                          <a:cs typeface="AGA Furat Regular" pitchFamily="2" charset="-78"/>
                        </a:rPr>
                        <a:t>35</a:t>
                      </a:r>
                      <a:endParaRPr lang="en-US" sz="3200" dirty="0">
                        <a:effectLst/>
                        <a:latin typeface="Times New Roman"/>
                        <a:ea typeface="Times New Roman"/>
                        <a:cs typeface="AGA Furat Regular" pitchFamily="2" charset="-78"/>
                      </a:endParaRPr>
                    </a:p>
                  </a:txBody>
                  <a:tcPr marL="68580" marR="68580" marT="0" marB="0">
                    <a:solidFill>
                      <a:srgbClr val="3333FF"/>
                    </a:solidFill>
                  </a:tcPr>
                </a:tc>
              </a:tr>
            </a:tbl>
          </a:graphicData>
        </a:graphic>
      </p:graphicFrame>
    </p:spTree>
    <p:extLst>
      <p:ext uri="{BB962C8B-B14F-4D97-AF65-F5344CB8AC3E}">
        <p14:creationId xmlns:p14="http://schemas.microsoft.com/office/powerpoint/2010/main" val="1923802477"/>
      </p:ext>
    </p:extLst>
  </p:cSld>
  <p:clrMapOvr>
    <a:masterClrMapping/>
  </p:clrMapOvr>
  <p:transition>
    <p:comb dir="vert"/>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65515"/>
            <a:ext cx="7242048" cy="1074730"/>
          </a:xfrm>
        </p:spPr>
        <p:txBody>
          <a:bodyPr>
            <a:normAutofit/>
          </a:bodyPr>
          <a:lstStyle/>
          <a:p>
            <a:pPr lvl="0" algn="just" rtl="1"/>
            <a:r>
              <a:rPr lang="ar-SA" sz="3200" dirty="0" smtClean="0"/>
              <a:t>4- </a:t>
            </a:r>
            <a:r>
              <a:rPr lang="ar-SA" sz="3200" dirty="0"/>
              <a:t>طريقة التسعير على أساس إجمالي التكاليف </a:t>
            </a:r>
            <a:r>
              <a:rPr lang="ar-SA" sz="3200" dirty="0" smtClean="0"/>
              <a:t>المتغيرة</a:t>
            </a:r>
            <a:endParaRPr lang="en-US" sz="3200" dirty="0">
              <a:latin typeface="Monotype Corsiva" pitchFamily="66" charset="0"/>
              <a:cs typeface="PT Bold Heading" pitchFamily="2" charset="-78"/>
            </a:endParaRPr>
          </a:p>
        </p:txBody>
      </p:sp>
      <p:sp>
        <p:nvSpPr>
          <p:cNvPr id="25603" name="Rectangle 3"/>
          <p:cNvSpPr>
            <a:spLocks noChangeArrowheads="1"/>
          </p:cNvSpPr>
          <p:nvPr/>
        </p:nvSpPr>
        <p:spPr bwMode="auto">
          <a:xfrm>
            <a:off x="170090" y="1303940"/>
            <a:ext cx="7848600" cy="267765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en-US" sz="2400" b="1" dirty="0"/>
              <a:t>  </a:t>
            </a:r>
            <a:r>
              <a:rPr lang="ar-SA" sz="2400" b="1" dirty="0"/>
              <a:t>تستخدم هذه الطريقة جميع التكاليف المتغيرة الصناعية والإدارية </a:t>
            </a:r>
            <a:r>
              <a:rPr lang="ar-SA" sz="2400" b="1" dirty="0" err="1"/>
              <a:t>والبيعية</a:t>
            </a:r>
            <a:r>
              <a:rPr lang="ar-SA" sz="2400" b="1" dirty="0"/>
              <a:t> (التسويقية) كأساس لتحديد السعر،  وتستثنى إجمالي التكاليف الصناعية الثابتة والإدارية </a:t>
            </a:r>
            <a:r>
              <a:rPr lang="ar-SA" sz="2400" b="1" dirty="0" err="1"/>
              <a:t>والبيعية</a:t>
            </a:r>
            <a:r>
              <a:rPr lang="ar-SA" sz="2400" b="1" dirty="0"/>
              <a:t> الثابتة.</a:t>
            </a:r>
            <a:endParaRPr lang="en-US" sz="2400" b="1" dirty="0"/>
          </a:p>
          <a:p>
            <a:pPr algn="just"/>
            <a:r>
              <a:rPr lang="ar-SA" sz="2400" b="1" dirty="0"/>
              <a:t>	ووفقاً لهذه الطريقة فإن نسبة هامش الربح من التكلفة في معادلة تحديد السعر ستغطي مقدار الربح المستهدف بالإضافة إلى إجمالي التكاليف الصناعية الثابتة والإدارية </a:t>
            </a:r>
            <a:r>
              <a:rPr lang="ar-SA" sz="2400" b="1" dirty="0" err="1"/>
              <a:t>والبيعية</a:t>
            </a:r>
            <a:r>
              <a:rPr lang="ar-SA" sz="2400" b="1" dirty="0"/>
              <a:t> الثابتة، ويتم تحديد السعر حسب هذه الطريقة بالمعادلة التالية: </a:t>
            </a:r>
            <a:endParaRPr lang="en-US" sz="2400" b="1" dirty="0"/>
          </a:p>
        </p:txBody>
      </p:sp>
      <p:graphicFrame>
        <p:nvGraphicFramePr>
          <p:cNvPr id="4" name="Table 3"/>
          <p:cNvGraphicFramePr>
            <a:graphicFrameLocks noGrp="1"/>
          </p:cNvGraphicFramePr>
          <p:nvPr>
            <p:extLst>
              <p:ext uri="{D42A27DB-BD31-4B8C-83A1-F6EECF244321}">
                <p14:modId xmlns:p14="http://schemas.microsoft.com/office/powerpoint/2010/main" val="2097780536"/>
              </p:ext>
            </p:extLst>
          </p:nvPr>
        </p:nvGraphicFramePr>
        <p:xfrm>
          <a:off x="321879" y="4368390"/>
          <a:ext cx="8424345" cy="731520"/>
        </p:xfrm>
        <a:graphic>
          <a:graphicData uri="http://schemas.openxmlformats.org/drawingml/2006/table">
            <a:tbl>
              <a:tblPr rtl="1" firstRow="1" firstCol="1" lastRow="1" lastCol="1" bandRow="1" bandCol="1">
                <a:tableStyleId>{5C22544A-7EE6-4342-B048-85BDC9FD1C3A}</a:tableStyleId>
              </a:tblPr>
              <a:tblGrid>
                <a:gridCol w="8424345"/>
              </a:tblGrid>
              <a:tr h="0">
                <a:tc>
                  <a:txBody>
                    <a:bodyPr/>
                    <a:lstStyle/>
                    <a:p>
                      <a:pPr marL="0" marR="0" algn="justLow" rtl="1">
                        <a:spcBef>
                          <a:spcPts val="1200"/>
                        </a:spcBef>
                        <a:spcAft>
                          <a:spcPts val="0"/>
                        </a:spcAft>
                      </a:pPr>
                      <a:r>
                        <a:rPr lang="ar-SA" sz="2400" dirty="0">
                          <a:effectLst/>
                        </a:rPr>
                        <a:t>السعر= التكاليف الصناعية المتغيرة من التكلفة + التكاليف الإدارية </a:t>
                      </a:r>
                      <a:r>
                        <a:rPr lang="ar-SA" sz="2400" dirty="0" err="1">
                          <a:effectLst/>
                        </a:rPr>
                        <a:t>والبيعية</a:t>
                      </a:r>
                      <a:r>
                        <a:rPr lang="ar-SA" sz="2400" dirty="0">
                          <a:effectLst/>
                        </a:rPr>
                        <a:t> المتغيرة + هامش ربح من التكلفة. </a:t>
                      </a:r>
                      <a:endParaRPr lang="en-US" sz="2000" dirty="0">
                        <a:effectLst/>
                        <a:latin typeface="Times New Roman"/>
                        <a:ea typeface="Times New Roman"/>
                      </a:endParaRPr>
                    </a:p>
                  </a:txBody>
                  <a:tcPr marL="68580" marR="68580" marT="0" marB="0"/>
                </a:tc>
              </a:tr>
            </a:tbl>
          </a:graphicData>
        </a:graphic>
      </p:graphicFrame>
    </p:spTree>
    <p:extLst>
      <p:ext uri="{BB962C8B-B14F-4D97-AF65-F5344CB8AC3E}">
        <p14:creationId xmlns:p14="http://schemas.microsoft.com/office/powerpoint/2010/main" val="1883670597"/>
      </p:ext>
    </p:extLst>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3" presetClass="entr" presetSubtype="16" fill="hold" grpId="0" nodeType="clickEffect">
                                  <p:stCondLst>
                                    <p:cond delay="0"/>
                                  </p:stCondLst>
                                  <p:childTnLst>
                                    <p:set>
                                      <p:cBhvr>
                                        <p:cTn id="13" dur="1" fill="hold">
                                          <p:stCondLst>
                                            <p:cond delay="0"/>
                                          </p:stCondLst>
                                        </p:cTn>
                                        <p:tgtEl>
                                          <p:spTgt spid="25603"/>
                                        </p:tgtEl>
                                        <p:attrNameLst>
                                          <p:attrName>style.visibility</p:attrName>
                                        </p:attrNameLst>
                                      </p:cBhvr>
                                      <p:to>
                                        <p:strVal val="visible"/>
                                      </p:to>
                                    </p:set>
                                    <p:anim calcmode="lin" valueType="num">
                                      <p:cBhvr>
                                        <p:cTn id="14" dur="500" fill="hold"/>
                                        <p:tgtEl>
                                          <p:spTgt spid="25603"/>
                                        </p:tgtEl>
                                        <p:attrNameLst>
                                          <p:attrName>ppt_w</p:attrName>
                                        </p:attrNameLst>
                                      </p:cBhvr>
                                      <p:tavLst>
                                        <p:tav tm="0">
                                          <p:val>
                                            <p:fltVal val="0"/>
                                          </p:val>
                                        </p:tav>
                                        <p:tav tm="100000">
                                          <p:val>
                                            <p:strVal val="#ppt_w"/>
                                          </p:val>
                                        </p:tav>
                                      </p:tavLst>
                                    </p:anim>
                                    <p:anim calcmode="lin" valueType="num">
                                      <p:cBhvr>
                                        <p:cTn id="15" dur="500" fill="hold"/>
                                        <p:tgtEl>
                                          <p:spTgt spid="2560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560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1"/>
          <p:cNvSpPr>
            <a:spLocks noChangeArrowheads="1"/>
          </p:cNvSpPr>
          <p:nvPr/>
        </p:nvSpPr>
        <p:spPr bwMode="auto">
          <a:xfrm>
            <a:off x="397775" y="2113242"/>
            <a:ext cx="8365835" cy="2215991"/>
          </a:xfrm>
          <a:prstGeom prst="rect">
            <a:avLst/>
          </a:prstGeom>
          <a:solidFill>
            <a:srgbClr val="FFC000"/>
          </a:solidFill>
          <a:ln w="9525">
            <a:noFill/>
            <a:miter lim="800000"/>
            <a:headEnd/>
            <a:tailEnd/>
          </a:ln>
          <a:effectLst>
            <a:prstShdw prst="shdw13" dist="53882" dir="13500000">
              <a:schemeClr val="bg2">
                <a:alpha val="50000"/>
              </a:schemeClr>
            </a:prstShdw>
            <a:reflection blurRad="6350" stA="52000" endA="300" endPos="35000" dir="5400000" sy="-100000" algn="bl" rotWithShape="0"/>
          </a:effectLst>
        </p:spPr>
        <p:txBody>
          <a:bodyPr wrap="square" tIns="0" bIns="0" anchor="ctr">
            <a:spAutoFit/>
          </a:bodyPr>
          <a:lstStyle/>
          <a:p>
            <a:pPr algn="ctr"/>
            <a:r>
              <a:rPr lang="ar-SA" sz="4800" b="1" dirty="0">
                <a:latin typeface="+mn-lt"/>
              </a:rPr>
              <a:t>قرارات التسعير في الأجل الطويل (</a:t>
            </a:r>
            <a:r>
              <a:rPr lang="en-US" sz="4800" b="1" dirty="0">
                <a:latin typeface="+mn-lt"/>
              </a:rPr>
              <a:t>Long Term Pricing Decisions</a:t>
            </a:r>
            <a:r>
              <a:rPr lang="ar-SA" sz="4800" b="1" dirty="0" smtClean="0">
                <a:latin typeface="+mn-lt"/>
              </a:rPr>
              <a:t>)</a:t>
            </a:r>
            <a:endParaRPr lang="en-US" sz="4800" dirty="0">
              <a:latin typeface="+mn-lt"/>
            </a:endParaRPr>
          </a:p>
        </p:txBody>
      </p:sp>
    </p:spTree>
  </p:cSld>
  <p:clrMapOvr>
    <a:masterClrMapping/>
  </p:clrMapOvr>
  <p:transition spd="med">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grpId="0" nodeType="afterEffect">
                                  <p:stCondLst>
                                    <p:cond delay="0"/>
                                  </p:stCondLst>
                                  <p:childTnLst>
                                    <p:animRot by="21600000">
                                      <p:cBhvr>
                                        <p:cTn id="6" dur="2000" fill="hold"/>
                                        <p:tgtEl>
                                          <p:spTgt spid="4198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5"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ChangeArrowheads="1"/>
          </p:cNvSpPr>
          <p:nvPr/>
        </p:nvSpPr>
        <p:spPr bwMode="auto">
          <a:xfrm>
            <a:off x="5027371" y="477142"/>
            <a:ext cx="3543852"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r>
              <a:rPr kumimoji="0" lang="ar-SA" sz="2400" b="1"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مثال: (4)</a:t>
            </a:r>
            <a:endParaRPr kumimoji="0" lang="en-US" sz="1100" b="0" i="0" u="none" strike="noStrike" cap="none" normalizeH="0" baseline="0" dirty="0" smtClean="0">
              <a:ln>
                <a:noFill/>
              </a:ln>
              <a:solidFill>
                <a:schemeClr val="tx1"/>
              </a:solidFill>
              <a:effectLst/>
              <a:latin typeface="Arial" pitchFamily="34" charset="0"/>
              <a:cs typeface="Arial" pitchFamily="34" charset="0"/>
            </a:endParaRPr>
          </a:p>
        </p:txBody>
      </p:sp>
      <p:sp>
        <p:nvSpPr>
          <p:cNvPr id="4" name="Text Box 1"/>
          <p:cNvSpPr txBox="1">
            <a:spLocks noChangeArrowheads="1"/>
          </p:cNvSpPr>
          <p:nvPr/>
        </p:nvSpPr>
        <p:spPr bwMode="auto">
          <a:xfrm>
            <a:off x="549565" y="1358900"/>
            <a:ext cx="8021658" cy="389158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just"/>
            <a:r>
              <a:rPr lang="ar-SA" sz="3600" b="1" dirty="0"/>
              <a:t>من بيانات المثال (1) السابق مع افتراض أن الشركة تعتمد نسبة (37%) لتغطية التكاليف الصناعية الثابتة والتكاليف الإدارية والتسويقية والربح المستهدف للشركة.</a:t>
            </a:r>
            <a:endParaRPr lang="en-US" sz="3600" b="1" dirty="0"/>
          </a:p>
          <a:p>
            <a:pPr algn="just"/>
            <a:r>
              <a:rPr lang="ar-SA" sz="3600" b="1" dirty="0"/>
              <a:t>المطلوب: </a:t>
            </a:r>
            <a:endParaRPr lang="en-US" sz="3600" b="1" dirty="0"/>
          </a:p>
          <a:p>
            <a:pPr algn="just"/>
            <a:r>
              <a:rPr lang="ar-SA" sz="3600" b="1" dirty="0"/>
              <a:t>أحسب سعر البيع المستهدف وفقاً لطريقة التسعير على أساس إجمالي التكاليف المتغيرة.</a:t>
            </a:r>
            <a:endParaRPr lang="en-US" sz="3600" b="1" dirty="0"/>
          </a:p>
          <a:p>
            <a:pPr algn="just"/>
            <a:endParaRPr kumimoji="0" lang="ar-SA" sz="3600" b="1" i="0" u="none" strike="noStrike" cap="none" normalizeH="0" baseline="0" dirty="0" smtClean="0">
              <a:ln>
                <a:noFill/>
              </a:ln>
              <a:solidFill>
                <a:schemeClr val="tx1"/>
              </a:solidFill>
              <a:effectLst/>
              <a:latin typeface="Arial" pitchFamily="34" charset="0"/>
            </a:endParaRPr>
          </a:p>
        </p:txBody>
      </p:sp>
      <p:sp>
        <p:nvSpPr>
          <p:cNvPr id="5" name="Rectangle 3"/>
          <p:cNvSpPr>
            <a:spLocks noChangeArrowheads="1"/>
          </p:cNvSpPr>
          <p:nvPr/>
        </p:nvSpPr>
        <p:spPr bwMode="auto">
          <a:xfrm>
            <a:off x="3585365" y="5618983"/>
            <a:ext cx="2959905" cy="630942"/>
          </a:xfrm>
          <a:prstGeom prst="rect">
            <a:avLst/>
          </a:prstGeom>
          <a:solidFill>
            <a:schemeClr val="bg1"/>
          </a:solidFill>
          <a:ln>
            <a:noFill/>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tx1"/>
                </a:solidFill>
                <a:effectLst/>
                <a:latin typeface="Arial" pitchFamily="34" charset="0"/>
                <a:cs typeface="Arial" pitchFamily="34" charset="0"/>
              </a:rPr>
              <a:t/>
            </a:r>
            <a:br>
              <a:rPr kumimoji="0" lang="en-US" sz="1100" b="0" i="0" u="none" strike="noStrike" cap="none" normalizeH="0" baseline="0" dirty="0" smtClean="0">
                <a:ln>
                  <a:noFill/>
                </a:ln>
                <a:solidFill>
                  <a:schemeClr val="tx1"/>
                </a:solidFill>
                <a:effectLst/>
                <a:latin typeface="Arial" pitchFamily="34" charset="0"/>
                <a:cs typeface="Arial" pitchFamily="34" charset="0"/>
              </a:rPr>
            </a:br>
            <a:r>
              <a:rPr kumimoji="0" lang="ar-SA" sz="2400" b="1"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الحل</a:t>
            </a:r>
            <a:endParaRPr kumimoji="0" lang="en-US" sz="11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714696562"/>
      </p:ext>
    </p:extLst>
  </p:cSld>
  <p:clrMapOvr>
    <a:masterClrMapping/>
  </p:clrMapOvr>
  <p:transition>
    <p:pull dir="l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2477617627"/>
              </p:ext>
            </p:extLst>
          </p:nvPr>
        </p:nvGraphicFramePr>
        <p:xfrm>
          <a:off x="1004935" y="377635"/>
          <a:ext cx="7361815" cy="5120640"/>
        </p:xfrm>
        <a:graphic>
          <a:graphicData uri="http://schemas.openxmlformats.org/drawingml/2006/table">
            <a:tbl>
              <a:tblPr rtl="1" firstRow="1" firstCol="1" lastRow="1" lastCol="1" bandRow="1" bandCol="1">
                <a:tableStyleId>{5C22544A-7EE6-4342-B048-85BDC9FD1C3A}</a:tableStyleId>
              </a:tblPr>
              <a:tblGrid>
                <a:gridCol w="5580264"/>
                <a:gridCol w="1781551"/>
              </a:tblGrid>
              <a:tr h="0">
                <a:tc>
                  <a:txBody>
                    <a:bodyPr/>
                    <a:lstStyle/>
                    <a:p>
                      <a:pPr marL="0" marR="0" algn="ctr" rtl="1">
                        <a:spcBef>
                          <a:spcPts val="0"/>
                        </a:spcBef>
                        <a:spcAft>
                          <a:spcPts val="0"/>
                        </a:spcAft>
                      </a:pPr>
                      <a:r>
                        <a:rPr lang="ar-SA" sz="2800" dirty="0">
                          <a:effectLst/>
                          <a:cs typeface="AGA Furat Regular" pitchFamily="2" charset="-78"/>
                        </a:rPr>
                        <a:t>البيان</a:t>
                      </a:r>
                      <a:endParaRPr lang="en-US" sz="2400" dirty="0">
                        <a:effectLst/>
                        <a:latin typeface="Times New Roman"/>
                        <a:ea typeface="Times New Roman"/>
                        <a:cs typeface="AGA Furat Regular" pitchFamily="2" charset="-78"/>
                      </a:endParaRPr>
                    </a:p>
                  </a:txBody>
                  <a:tcPr marL="68580" marR="68580" marT="0" marB="0">
                    <a:solidFill>
                      <a:srgbClr val="006600"/>
                    </a:solidFill>
                  </a:tcPr>
                </a:tc>
                <a:tc>
                  <a:txBody>
                    <a:bodyPr/>
                    <a:lstStyle/>
                    <a:p>
                      <a:pPr marL="0" marR="0" algn="ctr" rtl="1">
                        <a:spcBef>
                          <a:spcPts val="0"/>
                        </a:spcBef>
                        <a:spcAft>
                          <a:spcPts val="0"/>
                        </a:spcAft>
                      </a:pPr>
                      <a:r>
                        <a:rPr lang="ar-SA" sz="2800">
                          <a:effectLst/>
                          <a:cs typeface="AGA Furat Regular" pitchFamily="2" charset="-78"/>
                        </a:rPr>
                        <a:t>القيمة بالجنيه</a:t>
                      </a:r>
                      <a:endParaRPr lang="en-US" sz="2400">
                        <a:effectLst/>
                        <a:latin typeface="Times New Roman"/>
                        <a:ea typeface="Times New Roman"/>
                        <a:cs typeface="AGA Furat Regular" pitchFamily="2" charset="-78"/>
                      </a:endParaRPr>
                    </a:p>
                  </a:txBody>
                  <a:tcPr marL="68580" marR="68580" marT="0" marB="0">
                    <a:solidFill>
                      <a:srgbClr val="006600"/>
                    </a:solidFill>
                  </a:tcPr>
                </a:tc>
              </a:tr>
              <a:tr h="0">
                <a:tc>
                  <a:txBody>
                    <a:bodyPr/>
                    <a:lstStyle/>
                    <a:p>
                      <a:pPr marL="0" marR="0" algn="justLow" rtl="1">
                        <a:spcBef>
                          <a:spcPts val="0"/>
                        </a:spcBef>
                        <a:spcAft>
                          <a:spcPts val="0"/>
                        </a:spcAft>
                      </a:pPr>
                      <a:r>
                        <a:rPr lang="ar-SA" sz="2800" dirty="0">
                          <a:effectLst/>
                          <a:cs typeface="AGA Furat Regular" pitchFamily="2" charset="-78"/>
                        </a:rPr>
                        <a:t>مود مباشرة</a:t>
                      </a:r>
                      <a:endParaRPr lang="en-US" sz="2400" dirty="0">
                        <a:effectLst/>
                        <a:latin typeface="Times New Roman"/>
                        <a:ea typeface="Times New Roman"/>
                        <a:cs typeface="AGA Furat Regular" pitchFamily="2" charset="-78"/>
                      </a:endParaRPr>
                    </a:p>
                  </a:txBody>
                  <a:tcPr marL="68580" marR="68580" marT="0" marB="0">
                    <a:solidFill>
                      <a:srgbClr val="006600"/>
                    </a:solidFill>
                  </a:tcPr>
                </a:tc>
                <a:tc>
                  <a:txBody>
                    <a:bodyPr/>
                    <a:lstStyle/>
                    <a:p>
                      <a:pPr marL="0" marR="0" algn="ctr" rtl="1">
                        <a:spcBef>
                          <a:spcPts val="0"/>
                        </a:spcBef>
                        <a:spcAft>
                          <a:spcPts val="0"/>
                        </a:spcAft>
                      </a:pPr>
                      <a:r>
                        <a:rPr lang="ar-SA" sz="2800">
                          <a:effectLst/>
                          <a:cs typeface="AGA Furat Regular" pitchFamily="2" charset="-78"/>
                        </a:rPr>
                        <a:t>10</a:t>
                      </a:r>
                      <a:endParaRPr lang="en-US" sz="2400">
                        <a:effectLst/>
                        <a:latin typeface="Times New Roman"/>
                        <a:ea typeface="Times New Roman"/>
                        <a:cs typeface="AGA Furat Regular" pitchFamily="2" charset="-78"/>
                      </a:endParaRPr>
                    </a:p>
                  </a:txBody>
                  <a:tcPr marL="68580" marR="68580" marT="0" marB="0">
                    <a:solidFill>
                      <a:srgbClr val="006600"/>
                    </a:solidFill>
                  </a:tcPr>
                </a:tc>
              </a:tr>
              <a:tr h="0">
                <a:tc>
                  <a:txBody>
                    <a:bodyPr/>
                    <a:lstStyle/>
                    <a:p>
                      <a:pPr marL="0" marR="0" algn="justLow" rtl="1">
                        <a:spcBef>
                          <a:spcPts val="0"/>
                        </a:spcBef>
                        <a:spcAft>
                          <a:spcPts val="0"/>
                        </a:spcAft>
                      </a:pPr>
                      <a:r>
                        <a:rPr lang="ar-SA" sz="2800">
                          <a:effectLst/>
                          <a:cs typeface="AGA Furat Regular" pitchFamily="2" charset="-78"/>
                        </a:rPr>
                        <a:t>أجور مباشرة</a:t>
                      </a:r>
                      <a:endParaRPr lang="en-US" sz="2400">
                        <a:effectLst/>
                        <a:latin typeface="Times New Roman"/>
                        <a:ea typeface="Times New Roman"/>
                        <a:cs typeface="AGA Furat Regular" pitchFamily="2" charset="-78"/>
                      </a:endParaRPr>
                    </a:p>
                  </a:txBody>
                  <a:tcPr marL="68580" marR="68580" marT="0" marB="0">
                    <a:solidFill>
                      <a:srgbClr val="006600"/>
                    </a:solidFill>
                  </a:tcPr>
                </a:tc>
                <a:tc>
                  <a:txBody>
                    <a:bodyPr/>
                    <a:lstStyle/>
                    <a:p>
                      <a:pPr marL="0" marR="0" algn="ctr" rtl="1">
                        <a:spcBef>
                          <a:spcPts val="0"/>
                        </a:spcBef>
                        <a:spcAft>
                          <a:spcPts val="0"/>
                        </a:spcAft>
                      </a:pPr>
                      <a:r>
                        <a:rPr lang="ar-SA" sz="2800">
                          <a:effectLst/>
                          <a:cs typeface="AGA Furat Regular" pitchFamily="2" charset="-78"/>
                        </a:rPr>
                        <a:t>8</a:t>
                      </a:r>
                      <a:endParaRPr lang="en-US" sz="2400">
                        <a:effectLst/>
                        <a:latin typeface="Times New Roman"/>
                        <a:ea typeface="Times New Roman"/>
                        <a:cs typeface="AGA Furat Regular" pitchFamily="2" charset="-78"/>
                      </a:endParaRPr>
                    </a:p>
                  </a:txBody>
                  <a:tcPr marL="68580" marR="68580" marT="0" marB="0">
                    <a:solidFill>
                      <a:srgbClr val="006600"/>
                    </a:solidFill>
                  </a:tcPr>
                </a:tc>
              </a:tr>
              <a:tr h="0">
                <a:tc>
                  <a:txBody>
                    <a:bodyPr/>
                    <a:lstStyle/>
                    <a:p>
                      <a:pPr marL="0" marR="0" algn="justLow" rtl="1">
                        <a:spcBef>
                          <a:spcPts val="0"/>
                        </a:spcBef>
                        <a:spcAft>
                          <a:spcPts val="0"/>
                        </a:spcAft>
                      </a:pPr>
                      <a:r>
                        <a:rPr lang="ar-SA" sz="2800">
                          <a:effectLst/>
                          <a:cs typeface="AGA Furat Regular" pitchFamily="2" charset="-78"/>
                        </a:rPr>
                        <a:t>إجمالي التكلفة المباشرة</a:t>
                      </a:r>
                      <a:endParaRPr lang="en-US" sz="2400">
                        <a:effectLst/>
                        <a:latin typeface="Times New Roman"/>
                        <a:ea typeface="Times New Roman"/>
                        <a:cs typeface="AGA Furat Regular" pitchFamily="2" charset="-78"/>
                      </a:endParaRPr>
                    </a:p>
                  </a:txBody>
                  <a:tcPr marL="68580" marR="68580" marT="0" marB="0">
                    <a:solidFill>
                      <a:srgbClr val="006600"/>
                    </a:solidFill>
                  </a:tcPr>
                </a:tc>
                <a:tc>
                  <a:txBody>
                    <a:bodyPr/>
                    <a:lstStyle/>
                    <a:p>
                      <a:pPr marL="0" marR="0" algn="ctr" rtl="1">
                        <a:spcBef>
                          <a:spcPts val="0"/>
                        </a:spcBef>
                        <a:spcAft>
                          <a:spcPts val="0"/>
                        </a:spcAft>
                      </a:pPr>
                      <a:r>
                        <a:rPr lang="ar-SA" sz="2800">
                          <a:effectLst/>
                          <a:cs typeface="AGA Furat Regular" pitchFamily="2" charset="-78"/>
                        </a:rPr>
                        <a:t>18</a:t>
                      </a:r>
                      <a:endParaRPr lang="en-US" sz="2400">
                        <a:effectLst/>
                        <a:latin typeface="Times New Roman"/>
                        <a:ea typeface="Times New Roman"/>
                        <a:cs typeface="AGA Furat Regular" pitchFamily="2" charset="-78"/>
                      </a:endParaRPr>
                    </a:p>
                  </a:txBody>
                  <a:tcPr marL="68580" marR="68580" marT="0" marB="0">
                    <a:solidFill>
                      <a:srgbClr val="006600"/>
                    </a:solidFill>
                  </a:tcPr>
                </a:tc>
              </a:tr>
              <a:tr h="0">
                <a:tc>
                  <a:txBody>
                    <a:bodyPr/>
                    <a:lstStyle/>
                    <a:p>
                      <a:pPr marL="0" marR="0" algn="justLow" rtl="1">
                        <a:spcBef>
                          <a:spcPts val="0"/>
                        </a:spcBef>
                        <a:spcAft>
                          <a:spcPts val="0"/>
                        </a:spcAft>
                      </a:pPr>
                      <a:r>
                        <a:rPr lang="ar-SA" sz="2800">
                          <a:effectLst/>
                          <a:cs typeface="AGA Furat Regular" pitchFamily="2" charset="-78"/>
                        </a:rPr>
                        <a:t>تكاليف صناعية غير مباشرة (متغيرة)</a:t>
                      </a:r>
                      <a:endParaRPr lang="en-US" sz="2400">
                        <a:effectLst/>
                        <a:latin typeface="Times New Roman"/>
                        <a:ea typeface="Times New Roman"/>
                        <a:cs typeface="AGA Furat Regular" pitchFamily="2" charset="-78"/>
                      </a:endParaRPr>
                    </a:p>
                  </a:txBody>
                  <a:tcPr marL="68580" marR="68580" marT="0" marB="0">
                    <a:solidFill>
                      <a:srgbClr val="006600"/>
                    </a:solidFill>
                  </a:tcPr>
                </a:tc>
                <a:tc>
                  <a:txBody>
                    <a:bodyPr/>
                    <a:lstStyle/>
                    <a:p>
                      <a:pPr marL="0" marR="0" algn="ctr" rtl="1">
                        <a:spcBef>
                          <a:spcPts val="0"/>
                        </a:spcBef>
                        <a:spcAft>
                          <a:spcPts val="0"/>
                        </a:spcAft>
                      </a:pPr>
                      <a:r>
                        <a:rPr lang="ar-SA" sz="2800">
                          <a:effectLst/>
                          <a:cs typeface="AGA Furat Regular" pitchFamily="2" charset="-78"/>
                        </a:rPr>
                        <a:t>5</a:t>
                      </a:r>
                      <a:endParaRPr lang="en-US" sz="2400">
                        <a:effectLst/>
                        <a:latin typeface="Times New Roman"/>
                        <a:ea typeface="Times New Roman"/>
                        <a:cs typeface="AGA Furat Regular" pitchFamily="2" charset="-78"/>
                      </a:endParaRPr>
                    </a:p>
                  </a:txBody>
                  <a:tcPr marL="68580" marR="68580" marT="0" marB="0">
                    <a:solidFill>
                      <a:srgbClr val="006600"/>
                    </a:solidFill>
                  </a:tcPr>
                </a:tc>
              </a:tr>
              <a:tr h="0">
                <a:tc>
                  <a:txBody>
                    <a:bodyPr/>
                    <a:lstStyle/>
                    <a:p>
                      <a:pPr marL="0" marR="0" algn="justLow" rtl="1">
                        <a:spcBef>
                          <a:spcPts val="0"/>
                        </a:spcBef>
                        <a:spcAft>
                          <a:spcPts val="0"/>
                        </a:spcAft>
                      </a:pPr>
                      <a:r>
                        <a:rPr lang="ar-SA" sz="2800">
                          <a:effectLst/>
                          <a:cs typeface="AGA Furat Regular" pitchFamily="2" charset="-78"/>
                        </a:rPr>
                        <a:t>إجمالي تكلفة الإنتاج للوحدة (متغيرة)</a:t>
                      </a:r>
                      <a:endParaRPr lang="en-US" sz="2400">
                        <a:effectLst/>
                        <a:latin typeface="Times New Roman"/>
                        <a:ea typeface="Times New Roman"/>
                        <a:cs typeface="AGA Furat Regular" pitchFamily="2" charset="-78"/>
                      </a:endParaRPr>
                    </a:p>
                  </a:txBody>
                  <a:tcPr marL="68580" marR="68580" marT="0" marB="0">
                    <a:solidFill>
                      <a:srgbClr val="006600"/>
                    </a:solidFill>
                  </a:tcPr>
                </a:tc>
                <a:tc>
                  <a:txBody>
                    <a:bodyPr/>
                    <a:lstStyle/>
                    <a:p>
                      <a:pPr marL="0" marR="0" algn="ctr" rtl="1">
                        <a:spcBef>
                          <a:spcPts val="0"/>
                        </a:spcBef>
                        <a:spcAft>
                          <a:spcPts val="0"/>
                        </a:spcAft>
                      </a:pPr>
                      <a:r>
                        <a:rPr lang="ar-SA" sz="2800">
                          <a:effectLst/>
                          <a:cs typeface="AGA Furat Regular" pitchFamily="2" charset="-78"/>
                        </a:rPr>
                        <a:t>23</a:t>
                      </a:r>
                      <a:endParaRPr lang="en-US" sz="2400">
                        <a:effectLst/>
                        <a:latin typeface="Times New Roman"/>
                        <a:ea typeface="Times New Roman"/>
                        <a:cs typeface="AGA Furat Regular" pitchFamily="2" charset="-78"/>
                      </a:endParaRPr>
                    </a:p>
                  </a:txBody>
                  <a:tcPr marL="68580" marR="68580" marT="0" marB="0">
                    <a:solidFill>
                      <a:srgbClr val="006600"/>
                    </a:solidFill>
                  </a:tcPr>
                </a:tc>
              </a:tr>
              <a:tr h="0">
                <a:tc>
                  <a:txBody>
                    <a:bodyPr/>
                    <a:lstStyle/>
                    <a:p>
                      <a:pPr marL="0" marR="0" algn="justLow" rtl="1">
                        <a:spcBef>
                          <a:spcPts val="0"/>
                        </a:spcBef>
                        <a:spcAft>
                          <a:spcPts val="0"/>
                        </a:spcAft>
                      </a:pPr>
                      <a:r>
                        <a:rPr lang="ar-SA" sz="2800">
                          <a:effectLst/>
                          <a:cs typeface="AGA Furat Regular" pitchFamily="2" charset="-78"/>
                        </a:rPr>
                        <a:t>تكاليف إدارية وتسويقية (متغيرة)</a:t>
                      </a:r>
                      <a:endParaRPr lang="en-US" sz="2400">
                        <a:effectLst/>
                        <a:latin typeface="Times New Roman"/>
                        <a:ea typeface="Times New Roman"/>
                        <a:cs typeface="AGA Furat Regular" pitchFamily="2" charset="-78"/>
                      </a:endParaRPr>
                    </a:p>
                  </a:txBody>
                  <a:tcPr marL="68580" marR="68580" marT="0" marB="0">
                    <a:solidFill>
                      <a:srgbClr val="006600"/>
                    </a:solidFill>
                  </a:tcPr>
                </a:tc>
                <a:tc>
                  <a:txBody>
                    <a:bodyPr/>
                    <a:lstStyle/>
                    <a:p>
                      <a:pPr marL="0" marR="0" algn="ctr" rtl="1">
                        <a:spcBef>
                          <a:spcPts val="0"/>
                        </a:spcBef>
                        <a:spcAft>
                          <a:spcPts val="0"/>
                        </a:spcAft>
                      </a:pPr>
                      <a:r>
                        <a:rPr lang="ar-SA" sz="2800">
                          <a:effectLst/>
                          <a:cs typeface="AGA Furat Regular" pitchFamily="2" charset="-78"/>
                        </a:rPr>
                        <a:t>2.5</a:t>
                      </a:r>
                      <a:endParaRPr lang="en-US" sz="2400">
                        <a:effectLst/>
                        <a:latin typeface="Times New Roman"/>
                        <a:ea typeface="Times New Roman"/>
                        <a:cs typeface="AGA Furat Regular" pitchFamily="2" charset="-78"/>
                      </a:endParaRPr>
                    </a:p>
                  </a:txBody>
                  <a:tcPr marL="68580" marR="68580" marT="0" marB="0">
                    <a:solidFill>
                      <a:srgbClr val="006600"/>
                    </a:solidFill>
                  </a:tcPr>
                </a:tc>
              </a:tr>
              <a:tr h="0">
                <a:tc>
                  <a:txBody>
                    <a:bodyPr/>
                    <a:lstStyle/>
                    <a:p>
                      <a:pPr marL="0" marR="0" algn="justLow" rtl="1">
                        <a:spcBef>
                          <a:spcPts val="0"/>
                        </a:spcBef>
                        <a:spcAft>
                          <a:spcPts val="0"/>
                        </a:spcAft>
                      </a:pPr>
                      <a:r>
                        <a:rPr lang="ar-SA" sz="2800">
                          <a:effectLst/>
                          <a:cs typeface="AGA Furat Regular" pitchFamily="2" charset="-78"/>
                        </a:rPr>
                        <a:t>إجمالي تكلفة الوحدة المباعة  (المتغيرة)</a:t>
                      </a:r>
                      <a:endParaRPr lang="en-US" sz="2400">
                        <a:effectLst/>
                        <a:latin typeface="Times New Roman"/>
                        <a:ea typeface="Times New Roman"/>
                        <a:cs typeface="AGA Furat Regular" pitchFamily="2" charset="-78"/>
                      </a:endParaRPr>
                    </a:p>
                  </a:txBody>
                  <a:tcPr marL="68580" marR="68580" marT="0" marB="0">
                    <a:solidFill>
                      <a:srgbClr val="006600"/>
                    </a:solidFill>
                  </a:tcPr>
                </a:tc>
                <a:tc>
                  <a:txBody>
                    <a:bodyPr/>
                    <a:lstStyle/>
                    <a:p>
                      <a:pPr marL="0" marR="0" algn="ctr" rtl="1">
                        <a:spcBef>
                          <a:spcPts val="0"/>
                        </a:spcBef>
                        <a:spcAft>
                          <a:spcPts val="0"/>
                        </a:spcAft>
                      </a:pPr>
                      <a:r>
                        <a:rPr lang="ar-SA" sz="2800">
                          <a:effectLst/>
                          <a:cs typeface="AGA Furat Regular" pitchFamily="2" charset="-78"/>
                        </a:rPr>
                        <a:t>25.5</a:t>
                      </a:r>
                      <a:endParaRPr lang="en-US" sz="2400">
                        <a:effectLst/>
                        <a:latin typeface="Times New Roman"/>
                        <a:ea typeface="Times New Roman"/>
                        <a:cs typeface="AGA Furat Regular" pitchFamily="2" charset="-78"/>
                      </a:endParaRPr>
                    </a:p>
                  </a:txBody>
                  <a:tcPr marL="68580" marR="68580" marT="0" marB="0">
                    <a:solidFill>
                      <a:srgbClr val="006600"/>
                    </a:solidFill>
                  </a:tcPr>
                </a:tc>
              </a:tr>
              <a:tr h="0">
                <a:tc>
                  <a:txBody>
                    <a:bodyPr/>
                    <a:lstStyle/>
                    <a:p>
                      <a:pPr marL="0" marR="0" algn="justLow" rtl="1">
                        <a:spcBef>
                          <a:spcPts val="0"/>
                        </a:spcBef>
                        <a:spcAft>
                          <a:spcPts val="0"/>
                        </a:spcAft>
                      </a:pPr>
                      <a:r>
                        <a:rPr lang="ar-SA" sz="2800">
                          <a:effectLst/>
                          <a:cs typeface="AGA Furat Regular" pitchFamily="2" charset="-78"/>
                        </a:rPr>
                        <a:t>+ عائد لتغطية التكاليف الصناعية الثابتة والتكاليف الإدارية والتسويقية الثابتة والربح المستهدف (نسبة 37%) </a:t>
                      </a:r>
                      <a:endParaRPr lang="en-US" sz="2400">
                        <a:effectLst/>
                        <a:latin typeface="Times New Roman"/>
                        <a:ea typeface="Times New Roman"/>
                        <a:cs typeface="AGA Furat Regular" pitchFamily="2" charset="-78"/>
                      </a:endParaRPr>
                    </a:p>
                  </a:txBody>
                  <a:tcPr marL="68580" marR="68580" marT="0" marB="0">
                    <a:solidFill>
                      <a:srgbClr val="006600"/>
                    </a:solidFill>
                  </a:tcPr>
                </a:tc>
                <a:tc>
                  <a:txBody>
                    <a:bodyPr/>
                    <a:lstStyle/>
                    <a:p>
                      <a:pPr marL="0" marR="0" algn="ctr" rtl="1">
                        <a:spcBef>
                          <a:spcPts val="0"/>
                        </a:spcBef>
                        <a:spcAft>
                          <a:spcPts val="0"/>
                        </a:spcAft>
                      </a:pPr>
                      <a:r>
                        <a:rPr lang="ar-SA" sz="2800">
                          <a:effectLst/>
                          <a:cs typeface="AGA Furat Regular" pitchFamily="2" charset="-78"/>
                        </a:rPr>
                        <a:t>9.5</a:t>
                      </a:r>
                      <a:endParaRPr lang="en-US" sz="2400">
                        <a:effectLst/>
                        <a:latin typeface="Times New Roman"/>
                        <a:ea typeface="Times New Roman"/>
                        <a:cs typeface="AGA Furat Regular" pitchFamily="2" charset="-78"/>
                      </a:endParaRPr>
                    </a:p>
                  </a:txBody>
                  <a:tcPr marL="68580" marR="68580" marT="0" marB="0">
                    <a:solidFill>
                      <a:srgbClr val="006600"/>
                    </a:solidFill>
                  </a:tcPr>
                </a:tc>
              </a:tr>
              <a:tr h="0">
                <a:tc>
                  <a:txBody>
                    <a:bodyPr/>
                    <a:lstStyle/>
                    <a:p>
                      <a:pPr marL="0" marR="0" algn="justLow" rtl="1">
                        <a:spcBef>
                          <a:spcPts val="0"/>
                        </a:spcBef>
                        <a:spcAft>
                          <a:spcPts val="0"/>
                        </a:spcAft>
                      </a:pPr>
                      <a:r>
                        <a:rPr lang="ar-SA" sz="2800">
                          <a:effectLst/>
                          <a:cs typeface="AGA Furat Regular" pitchFamily="2" charset="-78"/>
                        </a:rPr>
                        <a:t>سعر البيع المستهدف</a:t>
                      </a:r>
                      <a:endParaRPr lang="en-US" sz="2400">
                        <a:effectLst/>
                        <a:latin typeface="Times New Roman"/>
                        <a:ea typeface="Times New Roman"/>
                        <a:cs typeface="AGA Furat Regular" pitchFamily="2" charset="-78"/>
                      </a:endParaRPr>
                    </a:p>
                  </a:txBody>
                  <a:tcPr marL="68580" marR="68580" marT="0" marB="0">
                    <a:solidFill>
                      <a:srgbClr val="006600"/>
                    </a:solidFill>
                  </a:tcPr>
                </a:tc>
                <a:tc>
                  <a:txBody>
                    <a:bodyPr/>
                    <a:lstStyle/>
                    <a:p>
                      <a:pPr marL="0" marR="0" algn="ctr" rtl="1">
                        <a:spcBef>
                          <a:spcPts val="0"/>
                        </a:spcBef>
                        <a:spcAft>
                          <a:spcPts val="0"/>
                        </a:spcAft>
                      </a:pPr>
                      <a:r>
                        <a:rPr lang="ar-SA" sz="2800" dirty="0">
                          <a:effectLst/>
                          <a:cs typeface="AGA Furat Regular" pitchFamily="2" charset="-78"/>
                        </a:rPr>
                        <a:t>35</a:t>
                      </a:r>
                      <a:endParaRPr lang="en-US" sz="2400" dirty="0">
                        <a:effectLst/>
                        <a:latin typeface="Times New Roman"/>
                        <a:ea typeface="Times New Roman"/>
                        <a:cs typeface="AGA Furat Regular" pitchFamily="2" charset="-78"/>
                      </a:endParaRPr>
                    </a:p>
                  </a:txBody>
                  <a:tcPr marL="68580" marR="68580" marT="0" marB="0">
                    <a:solidFill>
                      <a:srgbClr val="006600"/>
                    </a:solidFill>
                  </a:tcPr>
                </a:tc>
              </a:tr>
            </a:tbl>
          </a:graphicData>
        </a:graphic>
      </p:graphicFrame>
    </p:spTree>
    <p:extLst>
      <p:ext uri="{BB962C8B-B14F-4D97-AF65-F5344CB8AC3E}">
        <p14:creationId xmlns:p14="http://schemas.microsoft.com/office/powerpoint/2010/main" val="1816194994"/>
      </p:ext>
    </p:extLst>
  </p:cSld>
  <p:clrMapOvr>
    <a:masterClrMapping/>
  </p:clrMapOvr>
  <p:transition>
    <p:comb dir="vert"/>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28600" y="990600"/>
            <a:ext cx="8763000" cy="5509200"/>
          </a:xfrm>
          <a:prstGeom prst="rect">
            <a:avLst/>
          </a:prstGeom>
        </p:spPr>
        <p:txBody>
          <a:bodyPr wrap="square">
            <a:spAutoFit/>
          </a:bodyPr>
          <a:lstStyle/>
          <a:p>
            <a:pPr algn="just"/>
            <a:r>
              <a:rPr lang="ar-SA" sz="3200" b="1" u="sng" dirty="0">
                <a:solidFill>
                  <a:srgbClr val="FF0000"/>
                </a:solidFill>
              </a:rPr>
              <a:t>ملاحظة</a:t>
            </a:r>
            <a:endParaRPr lang="en-US" sz="3200" b="1" u="sng" dirty="0">
              <a:solidFill>
                <a:srgbClr val="FF0000"/>
              </a:solidFill>
            </a:endParaRPr>
          </a:p>
          <a:p>
            <a:pPr algn="just"/>
            <a:r>
              <a:rPr lang="ar-SA" sz="3200" b="1" dirty="0" smtClean="0"/>
              <a:t>من </a:t>
            </a:r>
            <a:r>
              <a:rPr lang="ar-SA" sz="3200" b="1" dirty="0"/>
              <a:t>خلال تناولنا  لطرق التسعير الأربعة أعلاه، يتبادر إلى الأذهان سؤال : " كيف يتم احتساب النسبة المئوية لهامش الربح (هامش المساهمة) من التكلفة في حالة استخدام أي طريقة من تلك الطرق؟".</a:t>
            </a:r>
            <a:endParaRPr lang="en-US" sz="3200" b="1" dirty="0"/>
          </a:p>
          <a:p>
            <a:pPr algn="just"/>
            <a:r>
              <a:rPr lang="ar-SA" sz="3200" b="1" dirty="0"/>
              <a:t>	ونلاحظ من العرض السابق أن نسبة هامش الربح من التكلفة في معادلة تحديد السعر وفق كل طريقة من الطرق السابقة  تغطى مقدار الأرباح المستهدفة إضافة إلى إجمالي التكاليف التي يتم استثناؤها في ظل الطريقة المستخدمة كأساس لتحديد السعر، وعليه فإن نسبة هامش الربح من التكلفة في حالة استخدام أي من الطرق الأربع السابقة يتم حسابها من خلال  المعادلة التالية: </a:t>
            </a:r>
            <a:endParaRPr lang="en-US" sz="3200" b="1" dirty="0"/>
          </a:p>
        </p:txBody>
      </p:sp>
    </p:spTree>
  </p:cSld>
  <p:clrMapOvr>
    <a:masterClrMapping/>
  </p:clrMapOvr>
  <p:transition>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Scale>
                                      <p:cBhvr>
                                        <p:cTn id="7" dur="5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500" decel="50000" fill="hold">
                                          <p:stCondLst>
                                            <p:cond delay="0"/>
                                          </p:stCondLst>
                                        </p:cTn>
                                        <p:tgtEl>
                                          <p:spTgt spid="3"/>
                                        </p:tgtEl>
                                        <p:attrNameLst>
                                          <p:attrName>ppt_x</p:attrName>
                                          <p:attrName>ppt_y</p:attrName>
                                        </p:attrNameLst>
                                      </p:cBhvr>
                                    </p:animMotion>
                                    <p:animEffect transition="in" filter="fade">
                                      <p:cBhvr>
                                        <p:cTn id="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706889509"/>
              </p:ext>
            </p:extLst>
          </p:nvPr>
        </p:nvGraphicFramePr>
        <p:xfrm>
          <a:off x="245985" y="2518260"/>
          <a:ext cx="8652030" cy="426720"/>
        </p:xfrm>
        <a:graphic>
          <a:graphicData uri="http://schemas.openxmlformats.org/drawingml/2006/table">
            <a:tbl>
              <a:tblPr rtl="1" firstRow="1" firstCol="1" lastRow="1" lastCol="1" bandRow="1" bandCol="1">
                <a:tableStyleId>{5C22544A-7EE6-4342-B048-85BDC9FD1C3A}</a:tableStyleId>
              </a:tblPr>
              <a:tblGrid>
                <a:gridCol w="8652030"/>
              </a:tblGrid>
              <a:tr h="0">
                <a:tc>
                  <a:txBody>
                    <a:bodyPr/>
                    <a:lstStyle/>
                    <a:p>
                      <a:pPr marL="0" marR="0" algn="justLow" rtl="1">
                        <a:spcBef>
                          <a:spcPts val="0"/>
                        </a:spcBef>
                        <a:spcAft>
                          <a:spcPts val="0"/>
                        </a:spcAft>
                      </a:pPr>
                      <a:r>
                        <a:rPr lang="ar-SA" sz="1400" dirty="0">
                          <a:solidFill>
                            <a:schemeClr val="tx1"/>
                          </a:solidFill>
                          <a:effectLst/>
                        </a:rPr>
                        <a:t>نسبة هامش الربح من التكلفة    =   إجمالي التكاليف التي يتم استثناؤها + الربح المستهدف</a:t>
                      </a:r>
                      <a:endParaRPr lang="en-US" sz="1600" dirty="0">
                        <a:solidFill>
                          <a:schemeClr val="tx1"/>
                        </a:solidFill>
                        <a:effectLst/>
                      </a:endParaRPr>
                    </a:p>
                    <a:p>
                      <a:pPr marL="0" marR="0" algn="justLow" rtl="1">
                        <a:spcBef>
                          <a:spcPts val="0"/>
                        </a:spcBef>
                        <a:spcAft>
                          <a:spcPts val="0"/>
                        </a:spcAft>
                      </a:pPr>
                      <a:r>
                        <a:rPr lang="ar-SA" sz="1400" dirty="0">
                          <a:solidFill>
                            <a:schemeClr val="tx1"/>
                          </a:solidFill>
                          <a:effectLst/>
                        </a:rPr>
                        <a:t>                             عدد الوحدات المنتجة والمباعة</a:t>
                      </a:r>
                      <a:r>
                        <a:rPr lang="en-US" sz="1400" dirty="0">
                          <a:solidFill>
                            <a:schemeClr val="tx1"/>
                          </a:solidFill>
                          <a:effectLst/>
                        </a:rPr>
                        <a:t>X </a:t>
                      </a:r>
                      <a:r>
                        <a:rPr lang="ar-SA" sz="1400" dirty="0">
                          <a:solidFill>
                            <a:schemeClr val="tx1"/>
                          </a:solidFill>
                          <a:effectLst/>
                        </a:rPr>
                        <a:t> تكلفة الوحدة المستخدمة كأساس لتحديد السعر</a:t>
                      </a:r>
                      <a:endParaRPr lang="en-US" sz="1600" dirty="0">
                        <a:solidFill>
                          <a:schemeClr val="tx1"/>
                        </a:solidFill>
                        <a:effectLst/>
                        <a:latin typeface="Times New Roman"/>
                        <a:ea typeface="Times New Roman"/>
                      </a:endParaRPr>
                    </a:p>
                  </a:txBody>
                  <a:tcPr marL="68580" marR="68580" marT="0" marB="0">
                    <a:solidFill>
                      <a:schemeClr val="bg1"/>
                    </a:solidFill>
                  </a:tcPr>
                </a:tc>
              </a:tr>
            </a:tbl>
          </a:graphicData>
        </a:graphic>
      </p:graphicFrame>
      <p:sp>
        <p:nvSpPr>
          <p:cNvPr id="4" name="Line 1"/>
          <p:cNvSpPr>
            <a:spLocks noChangeShapeType="1"/>
          </p:cNvSpPr>
          <p:nvPr/>
        </p:nvSpPr>
        <p:spPr bwMode="auto">
          <a:xfrm flipH="1">
            <a:off x="1612095" y="2745945"/>
            <a:ext cx="331470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transition>
    <p:circl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80642" name="Picture 2" descr="C:\Documents and Settings\Yasir Taj Elssir\My Documents\التّنزيلات\وردة 7.jpeg"/>
          <p:cNvPicPr>
            <a:picLocks noGrp="1" noChangeAspect="1" noChangeArrowheads="1"/>
          </p:cNvPicPr>
          <p:nvPr>
            <p:ph idx="1"/>
          </p:nvPr>
        </p:nvPicPr>
        <p:blipFill>
          <a:blip r:embed="rId2" cstate="print"/>
          <a:srcRect/>
          <a:stretch>
            <a:fillRect/>
          </a:stretch>
        </p:blipFill>
        <p:spPr bwMode="auto">
          <a:xfrm>
            <a:off x="0" y="0"/>
            <a:ext cx="9144000" cy="6858000"/>
          </a:xfrm>
          <a:prstGeom prst="rect">
            <a:avLst/>
          </a:prstGeom>
          <a:noFill/>
        </p:spPr>
      </p:pic>
      <p:pic>
        <p:nvPicPr>
          <p:cNvPr id="24" name="Picture 5" descr="C:\Documents and Settings\Yasir Taj Elssir\My Documents\التّنزيلات\وردة 5.jpg"/>
          <p:cNvPicPr>
            <a:picLocks noChangeAspect="1" noChangeArrowheads="1"/>
          </p:cNvPicPr>
          <p:nvPr/>
        </p:nvPicPr>
        <p:blipFill>
          <a:blip r:embed="rId3" cstate="print"/>
          <a:srcRect/>
          <a:stretch>
            <a:fillRect/>
          </a:stretch>
        </p:blipFill>
        <p:spPr bwMode="auto">
          <a:xfrm>
            <a:off x="0" y="3"/>
            <a:ext cx="9144000" cy="6857999"/>
          </a:xfrm>
          <a:prstGeom prst="rect">
            <a:avLst/>
          </a:prstGeom>
          <a:noFill/>
        </p:spPr>
      </p:pic>
      <p:pic>
        <p:nvPicPr>
          <p:cNvPr id="28" name="Picture 9" descr="C:\Documents and Settings\Yasir Taj Elssir\My Documents\التّنزيلات\وردة1.jpeg"/>
          <p:cNvPicPr>
            <a:picLocks noChangeAspect="1" noChangeArrowheads="1"/>
          </p:cNvPicPr>
          <p:nvPr/>
        </p:nvPicPr>
        <p:blipFill>
          <a:blip r:embed="rId4" cstate="print"/>
          <a:srcRect/>
          <a:stretch>
            <a:fillRect/>
          </a:stretch>
        </p:blipFill>
        <p:spPr bwMode="auto">
          <a:xfrm>
            <a:off x="1" y="-152400"/>
            <a:ext cx="9144000" cy="7162800"/>
          </a:xfrm>
          <a:prstGeom prst="rect">
            <a:avLst/>
          </a:prstGeom>
          <a:noFill/>
        </p:spPr>
      </p:pic>
      <p:pic>
        <p:nvPicPr>
          <p:cNvPr id="29" name="Picture 8" descr="C:\Documents and Settings\Yasir Taj Elssir\My Documents\التّنزيلات\وردة 10.jpeg"/>
          <p:cNvPicPr>
            <a:picLocks noChangeAspect="1" noChangeArrowheads="1"/>
          </p:cNvPicPr>
          <p:nvPr/>
        </p:nvPicPr>
        <p:blipFill>
          <a:blip r:embed="rId5" cstate="print"/>
          <a:srcRect/>
          <a:stretch>
            <a:fillRect/>
          </a:stretch>
        </p:blipFill>
        <p:spPr bwMode="auto">
          <a:xfrm>
            <a:off x="0" y="0"/>
            <a:ext cx="9144000" cy="6858000"/>
          </a:xfrm>
          <a:prstGeom prst="rect">
            <a:avLst/>
          </a:prstGeom>
          <a:noFill/>
        </p:spPr>
      </p:pic>
      <p:pic>
        <p:nvPicPr>
          <p:cNvPr id="30" name="Picture 7" descr="C:\Documents and Settings\Yasir Taj Elssir\My Documents\التّنزيلات\وردة 9.jpeg"/>
          <p:cNvPicPr>
            <a:picLocks noChangeAspect="1" noChangeArrowheads="1"/>
          </p:cNvPicPr>
          <p:nvPr/>
        </p:nvPicPr>
        <p:blipFill>
          <a:blip r:embed="rId6" cstate="print"/>
          <a:srcRect/>
          <a:stretch>
            <a:fillRect/>
          </a:stretch>
        </p:blipFill>
        <p:spPr bwMode="auto">
          <a:xfrm>
            <a:off x="3" y="0"/>
            <a:ext cx="9143999" cy="6858000"/>
          </a:xfrm>
          <a:prstGeom prst="rect">
            <a:avLst/>
          </a:prstGeom>
          <a:noFill/>
        </p:spPr>
      </p:pic>
      <p:pic>
        <p:nvPicPr>
          <p:cNvPr id="31" name="Picture 6" descr="C:\Documents and Settings\Yasir Taj Elssir\My Documents\التّنزيلات\وردة 8.jpeg"/>
          <p:cNvPicPr>
            <a:picLocks noChangeAspect="1" noChangeArrowheads="1"/>
          </p:cNvPicPr>
          <p:nvPr/>
        </p:nvPicPr>
        <p:blipFill>
          <a:blip r:embed="rId7" cstate="print"/>
          <a:srcRect/>
          <a:stretch>
            <a:fillRect/>
          </a:stretch>
        </p:blipFill>
        <p:spPr bwMode="auto">
          <a:xfrm>
            <a:off x="3" y="3"/>
            <a:ext cx="9143999" cy="6857999"/>
          </a:xfrm>
          <a:prstGeom prst="rect">
            <a:avLst/>
          </a:prstGeom>
          <a:noFill/>
        </p:spPr>
      </p:pic>
      <p:pic>
        <p:nvPicPr>
          <p:cNvPr id="32" name="Picture 5" descr="C:\Documents and Settings\Yasir Taj Elssir\My Documents\التّنزيلات\وردة 5.jpg"/>
          <p:cNvPicPr>
            <a:picLocks noChangeAspect="1" noChangeArrowheads="1"/>
          </p:cNvPicPr>
          <p:nvPr/>
        </p:nvPicPr>
        <p:blipFill>
          <a:blip r:embed="rId3" cstate="print"/>
          <a:srcRect/>
          <a:stretch>
            <a:fillRect/>
          </a:stretch>
        </p:blipFill>
        <p:spPr bwMode="auto">
          <a:xfrm>
            <a:off x="0" y="3"/>
            <a:ext cx="9144000" cy="6857999"/>
          </a:xfrm>
          <a:prstGeom prst="rect">
            <a:avLst/>
          </a:prstGeom>
          <a:noFill/>
        </p:spPr>
      </p:pic>
      <p:pic>
        <p:nvPicPr>
          <p:cNvPr id="33" name="Picture 2" descr="C:\Documents and Settings\Yasir Taj Elssir\My Documents\التّنزيلات\وردة 7.jpe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pic>
        <p:nvPicPr>
          <p:cNvPr id="880651" name="Picture 11" descr="C:\Documents and Settings\Yasir Taj Elssir\My Documents\التّنزيلات\وردة 4.jpg"/>
          <p:cNvPicPr>
            <a:picLocks noChangeAspect="1" noChangeArrowheads="1"/>
          </p:cNvPicPr>
          <p:nvPr/>
        </p:nvPicPr>
        <p:blipFill>
          <a:blip r:embed="rId8" cstate="print"/>
          <a:srcRect/>
          <a:stretch>
            <a:fillRect/>
          </a:stretch>
        </p:blipFill>
        <p:spPr bwMode="auto">
          <a:xfrm>
            <a:off x="0" y="-76200"/>
            <a:ext cx="9144000" cy="5257800"/>
          </a:xfrm>
          <a:prstGeom prst="rect">
            <a:avLst/>
          </a:prstGeom>
          <a:noFill/>
        </p:spPr>
      </p:pic>
      <p:sp>
        <p:nvSpPr>
          <p:cNvPr id="35" name="مستطيل 34"/>
          <p:cNvSpPr/>
          <p:nvPr/>
        </p:nvSpPr>
        <p:spPr>
          <a:xfrm>
            <a:off x="0" y="5212140"/>
            <a:ext cx="9144000" cy="1569660"/>
          </a:xfrm>
          <a:prstGeom prst="rect">
            <a:avLst/>
          </a:prstGeom>
          <a:solidFill>
            <a:srgbClr val="FFFF00"/>
          </a:solidFill>
        </p:spPr>
        <p:txBody>
          <a:bodyPr wrap="square">
            <a:spAutoFit/>
          </a:bodyPr>
          <a:lstStyle/>
          <a:p>
            <a:pPr algn="ctr"/>
            <a:r>
              <a:rPr lang="ar-SA" sz="4800" b="1" dirty="0" smtClean="0">
                <a:solidFill>
                  <a:srgbClr val="FF0000"/>
                </a:solidFill>
                <a:latin typeface="Monotype Koufi" pitchFamily="2" charset="-78"/>
                <a:ea typeface="Monotype Koufi" pitchFamily="2" charset="-78"/>
                <a:cs typeface="Monotype Koufi" pitchFamily="2" charset="-78"/>
              </a:rPr>
              <a:t>نشكر لكم حسن انصاتكم</a:t>
            </a:r>
            <a:r>
              <a:rPr lang="en-US" sz="4800" b="1" dirty="0" smtClean="0">
                <a:solidFill>
                  <a:srgbClr val="FF0000"/>
                </a:solidFill>
                <a:ea typeface="Monotype Koufi" pitchFamily="2" charset="-78"/>
                <a:cs typeface="Monotype Koufi" pitchFamily="2" charset="-78"/>
              </a:rPr>
              <a:t> </a:t>
            </a:r>
            <a:r>
              <a:rPr lang="ar-SA" sz="4800" b="1" dirty="0" smtClean="0">
                <a:solidFill>
                  <a:srgbClr val="FF0000"/>
                </a:solidFill>
                <a:latin typeface="Monotype Koufi" pitchFamily="2" charset="-78"/>
                <a:ea typeface="Monotype Koufi" pitchFamily="2" charset="-78"/>
                <a:cs typeface="Monotype Koufi" pitchFamily="2" charset="-78"/>
              </a:rPr>
              <a:t>وصبركم ونسأل الله لكم التوفيق </a:t>
            </a:r>
            <a:r>
              <a:rPr lang="ar-SY" sz="4800" b="1" dirty="0" smtClean="0">
                <a:solidFill>
                  <a:srgbClr val="FF0000"/>
                </a:solidFill>
                <a:latin typeface="Monotype Koufi" pitchFamily="2" charset="-78"/>
                <a:ea typeface="Monotype Koufi" pitchFamily="2" charset="-78"/>
                <a:cs typeface="Monotype Koufi" pitchFamily="2" charset="-78"/>
              </a:rPr>
              <a:t>و</a:t>
            </a:r>
            <a:r>
              <a:rPr lang="ar-SA" sz="4800" b="1" dirty="0" smtClean="0">
                <a:solidFill>
                  <a:srgbClr val="FF0000"/>
                </a:solidFill>
                <a:latin typeface="Monotype Koufi" pitchFamily="2" charset="-78"/>
                <a:ea typeface="Monotype Koufi" pitchFamily="2" charset="-78"/>
                <a:cs typeface="Monotype Koufi" pitchFamily="2" charset="-78"/>
              </a:rPr>
              <a:t>السداد</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afterEffect">
                                  <p:stCondLst>
                                    <p:cond delay="2000"/>
                                  </p:stCondLst>
                                  <p:iterate type="wd">
                                    <p:tmPct val="10000"/>
                                  </p:iterate>
                                  <p:childTnLst>
                                    <p:set>
                                      <p:cBhvr>
                                        <p:cTn id="6" dur="1" fill="hold">
                                          <p:stCondLst>
                                            <p:cond delay="0"/>
                                          </p:stCondLst>
                                        </p:cTn>
                                        <p:tgtEl>
                                          <p:spTgt spid="880642"/>
                                        </p:tgtEl>
                                        <p:attrNameLst>
                                          <p:attrName>style.visibility</p:attrName>
                                        </p:attrNameLst>
                                      </p:cBhvr>
                                      <p:to>
                                        <p:strVal val="visible"/>
                                      </p:to>
                                    </p:set>
                                    <p:anim calcmode="lin" valueType="num">
                                      <p:cBhvr>
                                        <p:cTn id="7" dur="1000" decel="50000" fill="hold">
                                          <p:stCondLst>
                                            <p:cond delay="0"/>
                                          </p:stCondLst>
                                        </p:cTn>
                                        <p:tgtEl>
                                          <p:spTgt spid="880642"/>
                                        </p:tgtEl>
                                        <p:attrNameLst>
                                          <p:attrName>style.rotation</p:attrName>
                                        </p:attrNameLst>
                                      </p:cBhvr>
                                      <p:tavLst>
                                        <p:tav tm="0">
                                          <p:val>
                                            <p:fltVal val="-90"/>
                                          </p:val>
                                        </p:tav>
                                        <p:tav tm="100000">
                                          <p:val>
                                            <p:fltVal val="0"/>
                                          </p:val>
                                        </p:tav>
                                      </p:tavLst>
                                    </p:anim>
                                    <p:anim calcmode="lin" valueType="num">
                                      <p:cBhvr>
                                        <p:cTn id="8" dur="1000" decel="50000" fill="hold">
                                          <p:stCondLst>
                                            <p:cond delay="0"/>
                                          </p:stCondLst>
                                        </p:cTn>
                                        <p:tgtEl>
                                          <p:spTgt spid="880642"/>
                                        </p:tgtEl>
                                        <p:attrNameLst>
                                          <p:attrName>ppt_w</p:attrName>
                                        </p:attrNameLst>
                                      </p:cBhvr>
                                      <p:tavLst>
                                        <p:tav tm="0">
                                          <p:val>
                                            <p:strVal val="#ppt_w"/>
                                          </p:val>
                                        </p:tav>
                                        <p:tav tm="100000">
                                          <p:val>
                                            <p:strVal val="#ppt_w*.05"/>
                                          </p:val>
                                        </p:tav>
                                      </p:tavLst>
                                    </p:anim>
                                    <p:anim calcmode="lin" valueType="num">
                                      <p:cBhvr>
                                        <p:cTn id="9" dur="1000" accel="50000" fill="hold">
                                          <p:stCondLst>
                                            <p:cond delay="1000"/>
                                          </p:stCondLst>
                                        </p:cTn>
                                        <p:tgtEl>
                                          <p:spTgt spid="880642"/>
                                        </p:tgtEl>
                                        <p:attrNameLst>
                                          <p:attrName>ppt_w</p:attrName>
                                        </p:attrNameLst>
                                      </p:cBhvr>
                                      <p:tavLst>
                                        <p:tav tm="0">
                                          <p:val>
                                            <p:strVal val="#ppt_w*.05"/>
                                          </p:val>
                                        </p:tav>
                                        <p:tav tm="100000">
                                          <p:val>
                                            <p:strVal val="#ppt_w"/>
                                          </p:val>
                                        </p:tav>
                                      </p:tavLst>
                                    </p:anim>
                                    <p:anim calcmode="lin" valueType="num">
                                      <p:cBhvr>
                                        <p:cTn id="10" dur="2000" fill="hold"/>
                                        <p:tgtEl>
                                          <p:spTgt spid="880642"/>
                                        </p:tgtEl>
                                        <p:attrNameLst>
                                          <p:attrName>ppt_h</p:attrName>
                                        </p:attrNameLst>
                                      </p:cBhvr>
                                      <p:tavLst>
                                        <p:tav tm="0">
                                          <p:val>
                                            <p:strVal val="#ppt_h"/>
                                          </p:val>
                                        </p:tav>
                                        <p:tav tm="100000">
                                          <p:val>
                                            <p:strVal val="#ppt_h"/>
                                          </p:val>
                                        </p:tav>
                                      </p:tavLst>
                                    </p:anim>
                                    <p:anim calcmode="lin" valueType="num">
                                      <p:cBhvr>
                                        <p:cTn id="11" dur="1000" decel="50000" fill="hold">
                                          <p:stCondLst>
                                            <p:cond delay="0"/>
                                          </p:stCondLst>
                                        </p:cTn>
                                        <p:tgtEl>
                                          <p:spTgt spid="880642"/>
                                        </p:tgtEl>
                                        <p:attrNameLst>
                                          <p:attrName>ppt_x</p:attrName>
                                        </p:attrNameLst>
                                      </p:cBhvr>
                                      <p:tavLst>
                                        <p:tav tm="0">
                                          <p:val>
                                            <p:strVal val="#ppt_x+.4"/>
                                          </p:val>
                                        </p:tav>
                                        <p:tav tm="100000">
                                          <p:val>
                                            <p:strVal val="#ppt_x"/>
                                          </p:val>
                                        </p:tav>
                                      </p:tavLst>
                                    </p:anim>
                                    <p:anim calcmode="lin" valueType="num">
                                      <p:cBhvr>
                                        <p:cTn id="12" dur="1000" decel="50000" fill="hold">
                                          <p:stCondLst>
                                            <p:cond delay="0"/>
                                          </p:stCondLst>
                                        </p:cTn>
                                        <p:tgtEl>
                                          <p:spTgt spid="880642"/>
                                        </p:tgtEl>
                                        <p:attrNameLst>
                                          <p:attrName>ppt_y</p:attrName>
                                        </p:attrNameLst>
                                      </p:cBhvr>
                                      <p:tavLst>
                                        <p:tav tm="0">
                                          <p:val>
                                            <p:strVal val="#ppt_y-.2"/>
                                          </p:val>
                                        </p:tav>
                                        <p:tav tm="100000">
                                          <p:val>
                                            <p:strVal val="#ppt_y+.1"/>
                                          </p:val>
                                        </p:tav>
                                      </p:tavLst>
                                    </p:anim>
                                    <p:anim calcmode="lin" valueType="num">
                                      <p:cBhvr>
                                        <p:cTn id="13" dur="1000" accel="50000" fill="hold">
                                          <p:stCondLst>
                                            <p:cond delay="1000"/>
                                          </p:stCondLst>
                                        </p:cTn>
                                        <p:tgtEl>
                                          <p:spTgt spid="880642"/>
                                        </p:tgtEl>
                                        <p:attrNameLst>
                                          <p:attrName>ppt_y</p:attrName>
                                        </p:attrNameLst>
                                      </p:cBhvr>
                                      <p:tavLst>
                                        <p:tav tm="0">
                                          <p:val>
                                            <p:strVal val="#ppt_y+.1"/>
                                          </p:val>
                                        </p:tav>
                                        <p:tav tm="100000">
                                          <p:val>
                                            <p:strVal val="#ppt_y"/>
                                          </p:val>
                                        </p:tav>
                                      </p:tavLst>
                                    </p:anim>
                                    <p:animEffect transition="in" filter="fade">
                                      <p:cBhvr>
                                        <p:cTn id="14" dur="2000" decel="50000">
                                          <p:stCondLst>
                                            <p:cond delay="0"/>
                                          </p:stCondLst>
                                        </p:cTn>
                                        <p:tgtEl>
                                          <p:spTgt spid="880642"/>
                                        </p:tgtEl>
                                      </p:cBhvr>
                                    </p:animEffect>
                                  </p:childTnLst>
                                </p:cTn>
                              </p:par>
                            </p:childTnLst>
                          </p:cTn>
                        </p:par>
                        <p:par>
                          <p:cTn id="15" fill="hold">
                            <p:stCondLst>
                              <p:cond delay="4000"/>
                            </p:stCondLst>
                            <p:childTnLst>
                              <p:par>
                                <p:cTn id="16" presetID="7" presetClass="entr" presetSubtype="4" fill="hold" nodeType="afterEffect">
                                  <p:stCondLst>
                                    <p:cond delay="1500"/>
                                  </p:stCondLst>
                                  <p:childTnLst>
                                    <p:set>
                                      <p:cBhvr>
                                        <p:cTn id="17" dur="1" fill="hold">
                                          <p:stCondLst>
                                            <p:cond delay="0"/>
                                          </p:stCondLst>
                                        </p:cTn>
                                        <p:tgtEl>
                                          <p:spTgt spid="24"/>
                                        </p:tgtEl>
                                        <p:attrNameLst>
                                          <p:attrName>style.visibility</p:attrName>
                                        </p:attrNameLst>
                                      </p:cBhvr>
                                      <p:to>
                                        <p:strVal val="visible"/>
                                      </p:to>
                                    </p:set>
                                    <p:anim calcmode="lin" valueType="num">
                                      <p:cBhvr additive="base">
                                        <p:cTn id="18" dur="1000" fill="hold"/>
                                        <p:tgtEl>
                                          <p:spTgt spid="24"/>
                                        </p:tgtEl>
                                        <p:attrNameLst>
                                          <p:attrName>ppt_x</p:attrName>
                                        </p:attrNameLst>
                                      </p:cBhvr>
                                      <p:tavLst>
                                        <p:tav tm="0">
                                          <p:val>
                                            <p:strVal val="#ppt_x"/>
                                          </p:val>
                                        </p:tav>
                                        <p:tav tm="100000">
                                          <p:val>
                                            <p:strVal val="#ppt_x"/>
                                          </p:val>
                                        </p:tav>
                                      </p:tavLst>
                                    </p:anim>
                                    <p:anim calcmode="lin" valueType="num">
                                      <p:cBhvr additive="base">
                                        <p:cTn id="19" dur="1000" fill="hold"/>
                                        <p:tgtEl>
                                          <p:spTgt spid="24"/>
                                        </p:tgtEl>
                                        <p:attrNameLst>
                                          <p:attrName>ppt_y</p:attrName>
                                        </p:attrNameLst>
                                      </p:cBhvr>
                                      <p:tavLst>
                                        <p:tav tm="0">
                                          <p:val>
                                            <p:strVal val="1+#ppt_h/2"/>
                                          </p:val>
                                        </p:tav>
                                        <p:tav tm="100000">
                                          <p:val>
                                            <p:strVal val="#ppt_y"/>
                                          </p:val>
                                        </p:tav>
                                      </p:tavLst>
                                    </p:anim>
                                  </p:childTnLst>
                                </p:cTn>
                              </p:par>
                            </p:childTnLst>
                          </p:cTn>
                        </p:par>
                        <p:par>
                          <p:cTn id="20" fill="hold">
                            <p:stCondLst>
                              <p:cond delay="6500"/>
                            </p:stCondLst>
                            <p:childTnLst>
                              <p:par>
                                <p:cTn id="21" presetID="48" presetClass="entr" presetSubtype="0" accel="50000" fill="hold" nodeType="after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p:cTn id="23" dur="1000" fill="hold"/>
                                        <p:tgtEl>
                                          <p:spTgt spid="28"/>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4" dur="1000" fill="hold"/>
                                        <p:tgtEl>
                                          <p:spTgt spid="28"/>
                                        </p:tgtEl>
                                        <p:attrNameLst>
                                          <p:attrName>ppt_x</p:attrName>
                                        </p:attrNameLst>
                                      </p:cBhvr>
                                      <p:tavLst>
                                        <p:tav tm="0">
                                          <p:val>
                                            <p:fltVal val="-1"/>
                                          </p:val>
                                        </p:tav>
                                        <p:tav tm="50000">
                                          <p:val>
                                            <p:fltVal val="0.95"/>
                                          </p:val>
                                        </p:tav>
                                        <p:tav tm="100000">
                                          <p:val>
                                            <p:strVal val="#ppt_x"/>
                                          </p:val>
                                        </p:tav>
                                      </p:tavLst>
                                    </p:anim>
                                    <p:anim calcmode="lin" valueType="num">
                                      <p:cBhvr>
                                        <p:cTn id="25" dur="1000" fill="hold"/>
                                        <p:tgtEl>
                                          <p:spTgt spid="28"/>
                                        </p:tgtEl>
                                        <p:attrNameLst>
                                          <p:attrName>ppt_y</p:attrName>
                                        </p:attrNameLst>
                                      </p:cBhvr>
                                      <p:tavLst>
                                        <p:tav tm="0">
                                          <p:val>
                                            <p:strVal val="#ppt_y"/>
                                          </p:val>
                                        </p:tav>
                                        <p:tav tm="100000">
                                          <p:val>
                                            <p:strVal val="#ppt_y"/>
                                          </p:val>
                                        </p:tav>
                                      </p:tavLst>
                                    </p:anim>
                                    <p:animEffect transition="in" filter="fade">
                                      <p:cBhvr>
                                        <p:cTn id="26" dur="1000"/>
                                        <p:tgtEl>
                                          <p:spTgt spid="28"/>
                                        </p:tgtEl>
                                      </p:cBhvr>
                                    </p:animEffect>
                                  </p:childTnLst>
                                </p:cTn>
                              </p:par>
                            </p:childTnLst>
                          </p:cTn>
                        </p:par>
                        <p:par>
                          <p:cTn id="27" fill="hold">
                            <p:stCondLst>
                              <p:cond delay="7500"/>
                            </p:stCondLst>
                            <p:childTnLst>
                              <p:par>
                                <p:cTn id="28" presetID="48" presetClass="entr" presetSubtype="0" accel="50000" fill="hold" nodeType="afterEffect">
                                  <p:stCondLst>
                                    <p:cond delay="2000"/>
                                  </p:stCondLst>
                                  <p:childTnLst>
                                    <p:set>
                                      <p:cBhvr>
                                        <p:cTn id="29" dur="1" fill="hold">
                                          <p:stCondLst>
                                            <p:cond delay="0"/>
                                          </p:stCondLst>
                                        </p:cTn>
                                        <p:tgtEl>
                                          <p:spTgt spid="29"/>
                                        </p:tgtEl>
                                        <p:attrNameLst>
                                          <p:attrName>style.visibility</p:attrName>
                                        </p:attrNameLst>
                                      </p:cBhvr>
                                      <p:to>
                                        <p:strVal val="visible"/>
                                      </p:to>
                                    </p:set>
                                    <p:anim calcmode="lin" valueType="num">
                                      <p:cBhvr>
                                        <p:cTn id="30" dur="1000" fill="hold"/>
                                        <p:tgtEl>
                                          <p:spTgt spid="29"/>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31" dur="1000" fill="hold"/>
                                        <p:tgtEl>
                                          <p:spTgt spid="29"/>
                                        </p:tgtEl>
                                        <p:attrNameLst>
                                          <p:attrName>ppt_x</p:attrName>
                                        </p:attrNameLst>
                                      </p:cBhvr>
                                      <p:tavLst>
                                        <p:tav tm="0">
                                          <p:val>
                                            <p:fltVal val="-1"/>
                                          </p:val>
                                        </p:tav>
                                        <p:tav tm="50000">
                                          <p:val>
                                            <p:fltVal val="0.95"/>
                                          </p:val>
                                        </p:tav>
                                        <p:tav tm="100000">
                                          <p:val>
                                            <p:strVal val="#ppt_x"/>
                                          </p:val>
                                        </p:tav>
                                      </p:tavLst>
                                    </p:anim>
                                    <p:anim calcmode="lin" valueType="num">
                                      <p:cBhvr>
                                        <p:cTn id="32" dur="1000" fill="hold"/>
                                        <p:tgtEl>
                                          <p:spTgt spid="29"/>
                                        </p:tgtEl>
                                        <p:attrNameLst>
                                          <p:attrName>ppt_y</p:attrName>
                                        </p:attrNameLst>
                                      </p:cBhvr>
                                      <p:tavLst>
                                        <p:tav tm="0">
                                          <p:val>
                                            <p:strVal val="#ppt_y"/>
                                          </p:val>
                                        </p:tav>
                                        <p:tav tm="100000">
                                          <p:val>
                                            <p:strVal val="#ppt_y"/>
                                          </p:val>
                                        </p:tav>
                                      </p:tavLst>
                                    </p:anim>
                                    <p:animEffect transition="in" filter="fade">
                                      <p:cBhvr>
                                        <p:cTn id="33" dur="1000"/>
                                        <p:tgtEl>
                                          <p:spTgt spid="29"/>
                                        </p:tgtEl>
                                      </p:cBhvr>
                                    </p:animEffect>
                                  </p:childTnLst>
                                </p:cTn>
                              </p:par>
                            </p:childTnLst>
                          </p:cTn>
                        </p:par>
                        <p:par>
                          <p:cTn id="34" fill="hold">
                            <p:stCondLst>
                              <p:cond delay="10500"/>
                            </p:stCondLst>
                            <p:childTnLst>
                              <p:par>
                                <p:cTn id="35" presetID="15" presetClass="entr" presetSubtype="0" fill="hold" nodeType="afterEffect">
                                  <p:stCondLst>
                                    <p:cond delay="0"/>
                                  </p:stCondLst>
                                  <p:childTnLst>
                                    <p:set>
                                      <p:cBhvr>
                                        <p:cTn id="36" dur="1" fill="hold">
                                          <p:stCondLst>
                                            <p:cond delay="0"/>
                                          </p:stCondLst>
                                        </p:cTn>
                                        <p:tgtEl>
                                          <p:spTgt spid="30"/>
                                        </p:tgtEl>
                                        <p:attrNameLst>
                                          <p:attrName>style.visibility</p:attrName>
                                        </p:attrNameLst>
                                      </p:cBhvr>
                                      <p:to>
                                        <p:strVal val="visible"/>
                                      </p:to>
                                    </p:set>
                                    <p:anim calcmode="lin" valueType="num">
                                      <p:cBhvr>
                                        <p:cTn id="37" dur="1000" fill="hold"/>
                                        <p:tgtEl>
                                          <p:spTgt spid="30"/>
                                        </p:tgtEl>
                                        <p:attrNameLst>
                                          <p:attrName>ppt_w</p:attrName>
                                        </p:attrNameLst>
                                      </p:cBhvr>
                                      <p:tavLst>
                                        <p:tav tm="0">
                                          <p:val>
                                            <p:fltVal val="0"/>
                                          </p:val>
                                        </p:tav>
                                        <p:tav tm="100000">
                                          <p:val>
                                            <p:strVal val="#ppt_w"/>
                                          </p:val>
                                        </p:tav>
                                      </p:tavLst>
                                    </p:anim>
                                    <p:anim calcmode="lin" valueType="num">
                                      <p:cBhvr>
                                        <p:cTn id="38" dur="1000" fill="hold"/>
                                        <p:tgtEl>
                                          <p:spTgt spid="30"/>
                                        </p:tgtEl>
                                        <p:attrNameLst>
                                          <p:attrName>ppt_h</p:attrName>
                                        </p:attrNameLst>
                                      </p:cBhvr>
                                      <p:tavLst>
                                        <p:tav tm="0">
                                          <p:val>
                                            <p:fltVal val="0"/>
                                          </p:val>
                                        </p:tav>
                                        <p:tav tm="100000">
                                          <p:val>
                                            <p:strVal val="#ppt_h"/>
                                          </p:val>
                                        </p:tav>
                                      </p:tavLst>
                                    </p:anim>
                                    <p:anim calcmode="lin" valueType="num">
                                      <p:cBhvr>
                                        <p:cTn id="39" dur="1000" fill="hold"/>
                                        <p:tgtEl>
                                          <p:spTgt spid="30"/>
                                        </p:tgtEl>
                                        <p:attrNameLst>
                                          <p:attrName>ppt_x</p:attrName>
                                        </p:attrNameLst>
                                      </p:cBhvr>
                                      <p:tavLst>
                                        <p:tav tm="0" fmla="#ppt_x+(cos(-2*pi*(1-$))*-#ppt_x-sin(-2*pi*(1-$))*(1-#ppt_y))*(1-$)">
                                          <p:val>
                                            <p:fltVal val="0"/>
                                          </p:val>
                                        </p:tav>
                                        <p:tav tm="100000">
                                          <p:val>
                                            <p:fltVal val="1"/>
                                          </p:val>
                                        </p:tav>
                                      </p:tavLst>
                                    </p:anim>
                                    <p:anim calcmode="lin" valueType="num">
                                      <p:cBhvr>
                                        <p:cTn id="40" dur="1000" fill="hold"/>
                                        <p:tgtEl>
                                          <p:spTgt spid="30"/>
                                        </p:tgtEl>
                                        <p:attrNameLst>
                                          <p:attrName>ppt_y</p:attrName>
                                        </p:attrNameLst>
                                      </p:cBhvr>
                                      <p:tavLst>
                                        <p:tav tm="0" fmla="#ppt_y+(sin(-2*pi*(1-$))*-#ppt_x+cos(-2*pi*(1-$))*(1-#ppt_y))*(1-$)">
                                          <p:val>
                                            <p:fltVal val="0"/>
                                          </p:val>
                                        </p:tav>
                                        <p:tav tm="100000">
                                          <p:val>
                                            <p:fltVal val="1"/>
                                          </p:val>
                                        </p:tav>
                                      </p:tavLst>
                                    </p:anim>
                                  </p:childTnLst>
                                </p:cTn>
                              </p:par>
                            </p:childTnLst>
                          </p:cTn>
                        </p:par>
                        <p:par>
                          <p:cTn id="41" fill="hold">
                            <p:stCondLst>
                              <p:cond delay="11500"/>
                            </p:stCondLst>
                            <p:childTnLst>
                              <p:par>
                                <p:cTn id="42" presetID="43" presetClass="entr" presetSubtype="0" fill="hold" nodeType="afterEffect">
                                  <p:stCondLst>
                                    <p:cond delay="1500"/>
                                  </p:stCondLst>
                                  <p:childTnLst>
                                    <p:set>
                                      <p:cBhvr>
                                        <p:cTn id="43" dur="1" fill="hold">
                                          <p:stCondLst>
                                            <p:cond delay="0"/>
                                          </p:stCondLst>
                                        </p:cTn>
                                        <p:tgtEl>
                                          <p:spTgt spid="31"/>
                                        </p:tgtEl>
                                        <p:attrNameLst>
                                          <p:attrName>style.visibility</p:attrName>
                                        </p:attrNameLst>
                                      </p:cBhvr>
                                      <p:to>
                                        <p:strVal val="visible"/>
                                      </p:to>
                                    </p:set>
                                    <p:animEffect transition="in" filter="fade">
                                      <p:cBhvr>
                                        <p:cTn id="44" dur="100"/>
                                        <p:tgtEl>
                                          <p:spTgt spid="31"/>
                                        </p:tgtEl>
                                      </p:cBhvr>
                                    </p:animEffect>
                                    <p:anim calcmode="lin" valueType="num">
                                      <p:cBhvr>
                                        <p:cTn id="45" dur="400" fill="hold"/>
                                        <p:tgtEl>
                                          <p:spTgt spid="31"/>
                                        </p:tgtEl>
                                        <p:attrNameLst>
                                          <p:attrName>ppt_x</p:attrName>
                                        </p:attrNameLst>
                                      </p:cBhvr>
                                      <p:tavLst>
                                        <p:tav tm="0">
                                          <p:val>
                                            <p:strVal val="#ppt_x"/>
                                          </p:val>
                                        </p:tav>
                                        <p:tav tm="100000">
                                          <p:val>
                                            <p:strVal val="#ppt_x"/>
                                          </p:val>
                                        </p:tav>
                                      </p:tavLst>
                                    </p:anim>
                                    <p:anim calcmode="lin" valueType="num">
                                      <p:cBhvr>
                                        <p:cTn id="46" dur="400" fill="hold"/>
                                        <p:tgtEl>
                                          <p:spTgt spid="31"/>
                                        </p:tgtEl>
                                        <p:attrNameLst>
                                          <p:attrName>ppt_y</p:attrName>
                                        </p:attrNameLst>
                                      </p:cBhvr>
                                      <p:tavLst>
                                        <p:tav tm="0">
                                          <p:val>
                                            <p:strVal val="#ppt_y+0.31"/>
                                          </p:val>
                                        </p:tav>
                                        <p:tav tm="100000">
                                          <p:val>
                                            <p:strVal val="#ppt_y+0.31"/>
                                          </p:val>
                                        </p:tav>
                                      </p:tavLst>
                                    </p:anim>
                                    <p:anim calcmode="lin" valueType="num">
                                      <p:cBhvr>
                                        <p:cTn id="47" dur="600" decel="50000" fill="hold">
                                          <p:stCondLst>
                                            <p:cond delay="400"/>
                                          </p:stCondLst>
                                        </p:cTn>
                                        <p:tgtEl>
                                          <p:spTgt spid="31"/>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48" dur="600" decel="50000" fill="hold">
                                          <p:stCondLst>
                                            <p:cond delay="400"/>
                                          </p:stCondLst>
                                        </p:cTn>
                                        <p:tgtEl>
                                          <p:spTgt spid="31"/>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par>
                          <p:cTn id="49" fill="hold">
                            <p:stCondLst>
                              <p:cond delay="14000"/>
                            </p:stCondLst>
                            <p:childTnLst>
                              <p:par>
                                <p:cTn id="50" presetID="7" presetClass="entr" presetSubtype="4" fill="hold" nodeType="afterEffect">
                                  <p:stCondLst>
                                    <p:cond delay="1500"/>
                                  </p:stCondLst>
                                  <p:childTnLst>
                                    <p:set>
                                      <p:cBhvr>
                                        <p:cTn id="51" dur="1" fill="hold">
                                          <p:stCondLst>
                                            <p:cond delay="0"/>
                                          </p:stCondLst>
                                        </p:cTn>
                                        <p:tgtEl>
                                          <p:spTgt spid="32"/>
                                        </p:tgtEl>
                                        <p:attrNameLst>
                                          <p:attrName>style.visibility</p:attrName>
                                        </p:attrNameLst>
                                      </p:cBhvr>
                                      <p:to>
                                        <p:strVal val="visible"/>
                                      </p:to>
                                    </p:set>
                                    <p:anim calcmode="lin" valueType="num">
                                      <p:cBhvr additive="base">
                                        <p:cTn id="52" dur="5000" fill="hold"/>
                                        <p:tgtEl>
                                          <p:spTgt spid="32"/>
                                        </p:tgtEl>
                                        <p:attrNameLst>
                                          <p:attrName>ppt_x</p:attrName>
                                        </p:attrNameLst>
                                      </p:cBhvr>
                                      <p:tavLst>
                                        <p:tav tm="0">
                                          <p:val>
                                            <p:strVal val="#ppt_x"/>
                                          </p:val>
                                        </p:tav>
                                        <p:tav tm="100000">
                                          <p:val>
                                            <p:strVal val="#ppt_x"/>
                                          </p:val>
                                        </p:tav>
                                      </p:tavLst>
                                    </p:anim>
                                    <p:anim calcmode="lin" valueType="num">
                                      <p:cBhvr additive="base">
                                        <p:cTn id="53" dur="5000" fill="hold"/>
                                        <p:tgtEl>
                                          <p:spTgt spid="32"/>
                                        </p:tgtEl>
                                        <p:attrNameLst>
                                          <p:attrName>ppt_y</p:attrName>
                                        </p:attrNameLst>
                                      </p:cBhvr>
                                      <p:tavLst>
                                        <p:tav tm="0">
                                          <p:val>
                                            <p:strVal val="1+#ppt_h/2"/>
                                          </p:val>
                                        </p:tav>
                                        <p:tav tm="100000">
                                          <p:val>
                                            <p:strVal val="#ppt_y"/>
                                          </p:val>
                                        </p:tav>
                                      </p:tavLst>
                                    </p:anim>
                                  </p:childTnLst>
                                </p:cTn>
                              </p:par>
                            </p:childTnLst>
                          </p:cTn>
                        </p:par>
                        <p:par>
                          <p:cTn id="54" fill="hold">
                            <p:stCondLst>
                              <p:cond delay="20500"/>
                            </p:stCondLst>
                            <p:childTnLst>
                              <p:par>
                                <p:cTn id="55" presetID="25" presetClass="entr" presetSubtype="0" fill="hold" nodeType="afterEffect">
                                  <p:stCondLst>
                                    <p:cond delay="500"/>
                                  </p:stCondLst>
                                  <p:iterate type="wd">
                                    <p:tmPct val="10000"/>
                                  </p:iterate>
                                  <p:childTnLst>
                                    <p:set>
                                      <p:cBhvr>
                                        <p:cTn id="56" dur="1" fill="hold">
                                          <p:stCondLst>
                                            <p:cond delay="0"/>
                                          </p:stCondLst>
                                        </p:cTn>
                                        <p:tgtEl>
                                          <p:spTgt spid="33"/>
                                        </p:tgtEl>
                                        <p:attrNameLst>
                                          <p:attrName>style.visibility</p:attrName>
                                        </p:attrNameLst>
                                      </p:cBhvr>
                                      <p:to>
                                        <p:strVal val="visible"/>
                                      </p:to>
                                    </p:set>
                                    <p:anim calcmode="lin" valueType="num">
                                      <p:cBhvr>
                                        <p:cTn id="57" dur="1000" decel="50000" fill="hold">
                                          <p:stCondLst>
                                            <p:cond delay="0"/>
                                          </p:stCondLst>
                                        </p:cTn>
                                        <p:tgtEl>
                                          <p:spTgt spid="33"/>
                                        </p:tgtEl>
                                        <p:attrNameLst>
                                          <p:attrName>style.rotation</p:attrName>
                                        </p:attrNameLst>
                                      </p:cBhvr>
                                      <p:tavLst>
                                        <p:tav tm="0">
                                          <p:val>
                                            <p:fltVal val="-90"/>
                                          </p:val>
                                        </p:tav>
                                        <p:tav tm="100000">
                                          <p:val>
                                            <p:fltVal val="0"/>
                                          </p:val>
                                        </p:tav>
                                      </p:tavLst>
                                    </p:anim>
                                    <p:anim calcmode="lin" valueType="num">
                                      <p:cBhvr>
                                        <p:cTn id="58" dur="1000" decel="50000" fill="hold">
                                          <p:stCondLst>
                                            <p:cond delay="0"/>
                                          </p:stCondLst>
                                        </p:cTn>
                                        <p:tgtEl>
                                          <p:spTgt spid="33"/>
                                        </p:tgtEl>
                                        <p:attrNameLst>
                                          <p:attrName>ppt_w</p:attrName>
                                        </p:attrNameLst>
                                      </p:cBhvr>
                                      <p:tavLst>
                                        <p:tav tm="0">
                                          <p:val>
                                            <p:strVal val="#ppt_w"/>
                                          </p:val>
                                        </p:tav>
                                        <p:tav tm="100000">
                                          <p:val>
                                            <p:strVal val="#ppt_w*.05"/>
                                          </p:val>
                                        </p:tav>
                                      </p:tavLst>
                                    </p:anim>
                                    <p:anim calcmode="lin" valueType="num">
                                      <p:cBhvr>
                                        <p:cTn id="59" dur="1000" accel="50000" fill="hold">
                                          <p:stCondLst>
                                            <p:cond delay="1000"/>
                                          </p:stCondLst>
                                        </p:cTn>
                                        <p:tgtEl>
                                          <p:spTgt spid="33"/>
                                        </p:tgtEl>
                                        <p:attrNameLst>
                                          <p:attrName>ppt_w</p:attrName>
                                        </p:attrNameLst>
                                      </p:cBhvr>
                                      <p:tavLst>
                                        <p:tav tm="0">
                                          <p:val>
                                            <p:strVal val="#ppt_w*.05"/>
                                          </p:val>
                                        </p:tav>
                                        <p:tav tm="100000">
                                          <p:val>
                                            <p:strVal val="#ppt_w"/>
                                          </p:val>
                                        </p:tav>
                                      </p:tavLst>
                                    </p:anim>
                                    <p:anim calcmode="lin" valueType="num">
                                      <p:cBhvr>
                                        <p:cTn id="60" dur="2000" fill="hold"/>
                                        <p:tgtEl>
                                          <p:spTgt spid="33"/>
                                        </p:tgtEl>
                                        <p:attrNameLst>
                                          <p:attrName>ppt_h</p:attrName>
                                        </p:attrNameLst>
                                      </p:cBhvr>
                                      <p:tavLst>
                                        <p:tav tm="0">
                                          <p:val>
                                            <p:strVal val="#ppt_h"/>
                                          </p:val>
                                        </p:tav>
                                        <p:tav tm="100000">
                                          <p:val>
                                            <p:strVal val="#ppt_h"/>
                                          </p:val>
                                        </p:tav>
                                      </p:tavLst>
                                    </p:anim>
                                    <p:anim calcmode="lin" valueType="num">
                                      <p:cBhvr>
                                        <p:cTn id="61" dur="1000" decel="50000" fill="hold">
                                          <p:stCondLst>
                                            <p:cond delay="0"/>
                                          </p:stCondLst>
                                        </p:cTn>
                                        <p:tgtEl>
                                          <p:spTgt spid="33"/>
                                        </p:tgtEl>
                                        <p:attrNameLst>
                                          <p:attrName>ppt_x</p:attrName>
                                        </p:attrNameLst>
                                      </p:cBhvr>
                                      <p:tavLst>
                                        <p:tav tm="0">
                                          <p:val>
                                            <p:strVal val="#ppt_x+.4"/>
                                          </p:val>
                                        </p:tav>
                                        <p:tav tm="100000">
                                          <p:val>
                                            <p:strVal val="#ppt_x"/>
                                          </p:val>
                                        </p:tav>
                                      </p:tavLst>
                                    </p:anim>
                                    <p:anim calcmode="lin" valueType="num">
                                      <p:cBhvr>
                                        <p:cTn id="62" dur="1000" decel="50000" fill="hold">
                                          <p:stCondLst>
                                            <p:cond delay="0"/>
                                          </p:stCondLst>
                                        </p:cTn>
                                        <p:tgtEl>
                                          <p:spTgt spid="33"/>
                                        </p:tgtEl>
                                        <p:attrNameLst>
                                          <p:attrName>ppt_y</p:attrName>
                                        </p:attrNameLst>
                                      </p:cBhvr>
                                      <p:tavLst>
                                        <p:tav tm="0">
                                          <p:val>
                                            <p:strVal val="#ppt_y-.2"/>
                                          </p:val>
                                        </p:tav>
                                        <p:tav tm="100000">
                                          <p:val>
                                            <p:strVal val="#ppt_y+.1"/>
                                          </p:val>
                                        </p:tav>
                                      </p:tavLst>
                                    </p:anim>
                                    <p:anim calcmode="lin" valueType="num">
                                      <p:cBhvr>
                                        <p:cTn id="63" dur="1000" accel="50000" fill="hold">
                                          <p:stCondLst>
                                            <p:cond delay="1000"/>
                                          </p:stCondLst>
                                        </p:cTn>
                                        <p:tgtEl>
                                          <p:spTgt spid="33"/>
                                        </p:tgtEl>
                                        <p:attrNameLst>
                                          <p:attrName>ppt_y</p:attrName>
                                        </p:attrNameLst>
                                      </p:cBhvr>
                                      <p:tavLst>
                                        <p:tav tm="0">
                                          <p:val>
                                            <p:strVal val="#ppt_y+.1"/>
                                          </p:val>
                                        </p:tav>
                                        <p:tav tm="100000">
                                          <p:val>
                                            <p:strVal val="#ppt_y"/>
                                          </p:val>
                                        </p:tav>
                                      </p:tavLst>
                                    </p:anim>
                                    <p:animEffect transition="in" filter="fade">
                                      <p:cBhvr>
                                        <p:cTn id="64" dur="2000" decel="50000">
                                          <p:stCondLst>
                                            <p:cond delay="0"/>
                                          </p:stCondLst>
                                        </p:cTn>
                                        <p:tgtEl>
                                          <p:spTgt spid="33"/>
                                        </p:tgtEl>
                                      </p:cBhvr>
                                    </p:animEffect>
                                  </p:childTnLst>
                                </p:cTn>
                              </p:par>
                            </p:childTnLst>
                          </p:cTn>
                        </p:par>
                        <p:par>
                          <p:cTn id="65" fill="hold">
                            <p:stCondLst>
                              <p:cond delay="23000"/>
                            </p:stCondLst>
                            <p:childTnLst>
                              <p:par>
                                <p:cTn id="66" presetID="35" presetClass="entr" presetSubtype="0" fill="hold" nodeType="afterEffect">
                                  <p:stCondLst>
                                    <p:cond delay="0"/>
                                  </p:stCondLst>
                                  <p:childTnLst>
                                    <p:set>
                                      <p:cBhvr>
                                        <p:cTn id="67" dur="1" fill="hold">
                                          <p:stCondLst>
                                            <p:cond delay="0"/>
                                          </p:stCondLst>
                                        </p:cTn>
                                        <p:tgtEl>
                                          <p:spTgt spid="880651"/>
                                        </p:tgtEl>
                                        <p:attrNameLst>
                                          <p:attrName>style.visibility</p:attrName>
                                        </p:attrNameLst>
                                      </p:cBhvr>
                                      <p:to>
                                        <p:strVal val="visible"/>
                                      </p:to>
                                    </p:set>
                                    <p:animEffect transition="in" filter="fade">
                                      <p:cBhvr>
                                        <p:cTn id="68" dur="2000"/>
                                        <p:tgtEl>
                                          <p:spTgt spid="880651"/>
                                        </p:tgtEl>
                                      </p:cBhvr>
                                    </p:animEffect>
                                    <p:anim calcmode="lin" valueType="num">
                                      <p:cBhvr>
                                        <p:cTn id="69" dur="2000" fill="hold"/>
                                        <p:tgtEl>
                                          <p:spTgt spid="880651"/>
                                        </p:tgtEl>
                                        <p:attrNameLst>
                                          <p:attrName>style.rotation</p:attrName>
                                        </p:attrNameLst>
                                      </p:cBhvr>
                                      <p:tavLst>
                                        <p:tav tm="0">
                                          <p:val>
                                            <p:fltVal val="720"/>
                                          </p:val>
                                        </p:tav>
                                        <p:tav tm="100000">
                                          <p:val>
                                            <p:fltVal val="0"/>
                                          </p:val>
                                        </p:tav>
                                      </p:tavLst>
                                    </p:anim>
                                    <p:anim calcmode="lin" valueType="num">
                                      <p:cBhvr>
                                        <p:cTn id="70" dur="2000" fill="hold"/>
                                        <p:tgtEl>
                                          <p:spTgt spid="880651"/>
                                        </p:tgtEl>
                                        <p:attrNameLst>
                                          <p:attrName>ppt_h</p:attrName>
                                        </p:attrNameLst>
                                      </p:cBhvr>
                                      <p:tavLst>
                                        <p:tav tm="0">
                                          <p:val>
                                            <p:fltVal val="0"/>
                                          </p:val>
                                        </p:tav>
                                        <p:tav tm="100000">
                                          <p:val>
                                            <p:strVal val="#ppt_h"/>
                                          </p:val>
                                        </p:tav>
                                      </p:tavLst>
                                    </p:anim>
                                    <p:anim calcmode="lin" valueType="num">
                                      <p:cBhvr>
                                        <p:cTn id="71" dur="2000" fill="hold"/>
                                        <p:tgtEl>
                                          <p:spTgt spid="880651"/>
                                        </p:tgtEl>
                                        <p:attrNameLst>
                                          <p:attrName>ppt_w</p:attrName>
                                        </p:attrNameLst>
                                      </p:cBhvr>
                                      <p:tavLst>
                                        <p:tav tm="0">
                                          <p:val>
                                            <p:fltVal val="0"/>
                                          </p:val>
                                        </p:tav>
                                        <p:tav tm="100000">
                                          <p:val>
                                            <p:strVal val="#ppt_w"/>
                                          </p:val>
                                        </p:tav>
                                      </p:tavLst>
                                    </p:anim>
                                  </p:childTnLst>
                                </p:cTn>
                              </p:par>
                            </p:childTnLst>
                          </p:cTn>
                        </p:par>
                        <p:par>
                          <p:cTn id="72" fill="hold">
                            <p:stCondLst>
                              <p:cond delay="25000"/>
                            </p:stCondLst>
                            <p:childTnLst>
                              <p:par>
                                <p:cTn id="73" presetID="16" presetClass="emph" presetSubtype="0" repeatCount="10000" fill="hold" nodeType="afterEffect">
                                  <p:stCondLst>
                                    <p:cond delay="1000"/>
                                  </p:stCondLst>
                                  <p:iterate type="lt">
                                    <p:tmPct val="4000"/>
                                  </p:iterate>
                                  <p:childTnLst>
                                    <p:set>
                                      <p:cBhvr override="childStyle">
                                        <p:cTn id="74" dur="500" fill="hold"/>
                                        <p:tgtEl>
                                          <p:spTgt spid="35">
                                            <p:txEl>
                                              <p:pRg st="0" end="0"/>
                                            </p:txEl>
                                          </p:spTgt>
                                        </p:tgtEl>
                                        <p:attrNameLst>
                                          <p:attrName>style.color</p:attrName>
                                        </p:attrNameLst>
                                      </p:cBhvr>
                                      <p:to>
                                        <p:clrVal>
                                          <a:srgbClr val="32DE5B"/>
                                        </p:clrVal>
                                      </p:to>
                                    </p:set>
                                    <p:set>
                                      <p:cBhvr>
                                        <p:cTn id="75" dur="500" fill="hold"/>
                                        <p:tgtEl>
                                          <p:spTgt spid="35">
                                            <p:txEl>
                                              <p:pRg st="0" end="0"/>
                                            </p:txEl>
                                          </p:spTgt>
                                        </p:tgtEl>
                                        <p:attrNameLst>
                                          <p:attrName>fillcolor</p:attrName>
                                        </p:attrNameLst>
                                      </p:cBhvr>
                                      <p:to>
                                        <p:clrVal>
                                          <a:srgbClr val="32DE5B"/>
                                        </p:clrVal>
                                      </p:to>
                                    </p:set>
                                    <p:set>
                                      <p:cBhvr>
                                        <p:cTn id="76" dur="500" fill="hold"/>
                                        <p:tgtEl>
                                          <p:spTgt spid="35">
                                            <p:txEl>
                                              <p:pRg st="0" end="0"/>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838200"/>
            <a:ext cx="8610600" cy="4184595"/>
          </a:xfrm>
        </p:spPr>
        <p:txBody>
          <a:bodyPr>
            <a:noAutofit/>
          </a:bodyPr>
          <a:lstStyle/>
          <a:p>
            <a:pPr marL="0" indent="0" algn="just" rtl="1">
              <a:buNone/>
            </a:pPr>
            <a:r>
              <a:rPr lang="ar-SA" sz="3600" dirty="0"/>
              <a:t>تنطبق قرارات التسعير طويلة الأجل على تسعير المنتجات والخدمات التي تباع أو تقدم يومياً وبشكل منتظم وروتيني من قبل المنشأة بعكس قرارات التسعير قصيرة الأجل والتي تتطلب من المنشأة اتخاذ قرارات عاجلة وسريعة كما في حالة الأوامر أو العروض الخاصة.</a:t>
            </a:r>
            <a:endParaRPr lang="en-US" sz="3600" dirty="0"/>
          </a:p>
          <a:p>
            <a:pPr marL="0" indent="0" algn="just" rtl="1">
              <a:buNone/>
            </a:pPr>
            <a:r>
              <a:rPr lang="ar-SA" sz="3600" dirty="0"/>
              <a:t> </a:t>
            </a:r>
            <a:r>
              <a:rPr lang="ar-SA" sz="3600" b="1" dirty="0"/>
              <a:t>أهم الطرق والأساليب المستخدمة في قرارات التسعير طويل الأجل.</a:t>
            </a:r>
            <a:endParaRPr lang="en-US" sz="3600" dirty="0"/>
          </a:p>
        </p:txBody>
      </p:sp>
    </p:spTree>
  </p:cSld>
  <p:clrMapOvr>
    <a:masterClrMapping/>
  </p:clrMapOvr>
  <p:transition spd="slow">
    <p:wipe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685800"/>
            <a:ext cx="8001000" cy="4185205"/>
          </a:xfrm>
          <a:noFill/>
          <a:ln w="57150">
            <a:noFill/>
          </a:ln>
        </p:spPr>
        <p:txBody>
          <a:bodyPr>
            <a:noAutofit/>
          </a:bodyPr>
          <a:lstStyle/>
          <a:p>
            <a:pPr marL="0" indent="0" algn="just" rtl="1">
              <a:buNone/>
            </a:pPr>
            <a:r>
              <a:rPr lang="ar-SA" sz="3200" b="1" dirty="0" smtClean="0"/>
              <a:t>أولاً: أساليب </a:t>
            </a:r>
            <a:r>
              <a:rPr lang="ar-SA" sz="3200" b="1" dirty="0"/>
              <a:t>التسعير باستخدام التكاليف كأساس لتحديد السعر:</a:t>
            </a:r>
            <a:endParaRPr lang="en-US" sz="3200" dirty="0"/>
          </a:p>
          <a:p>
            <a:pPr marL="0" indent="0" algn="just">
              <a:buNone/>
            </a:pPr>
            <a:r>
              <a:rPr lang="ar-SA" sz="3200" b="1" dirty="0"/>
              <a:t>)</a:t>
            </a:r>
            <a:r>
              <a:rPr lang="en-US" sz="3200" b="1" dirty="0"/>
              <a:t>Cost - Oriented Pricing Methods)</a:t>
            </a:r>
            <a:r>
              <a:rPr lang="ar-SA" sz="3200" b="1" dirty="0"/>
              <a:t>.</a:t>
            </a:r>
            <a:endParaRPr lang="en-US" sz="3200" dirty="0"/>
          </a:p>
          <a:p>
            <a:pPr marL="0" indent="0" algn="just" rtl="1">
              <a:buNone/>
            </a:pPr>
            <a:r>
              <a:rPr lang="ar-SA" sz="3200" dirty="0"/>
              <a:t> تعد أساليب التسعير باستخدام بيانات التكاليف من أكثر الطرق </a:t>
            </a:r>
            <a:r>
              <a:rPr lang="ar-SA" sz="3200" dirty="0" err="1"/>
              <a:t>إنتشاراً</a:t>
            </a:r>
            <a:r>
              <a:rPr lang="ar-SA" sz="3200" dirty="0"/>
              <a:t> في تحديد الأسعار، وتقوم على احتساب تكلفة الوحدة المنتجة ثم إضافة نسبة هامش ربح من التكلفة (يطلق عليها كذلك نسبة الإضافة) (</a:t>
            </a:r>
            <a:r>
              <a:rPr lang="en-US" sz="3200" dirty="0"/>
              <a:t>Mark – Up Ratio</a:t>
            </a:r>
            <a:r>
              <a:rPr lang="ar-SA" sz="3200" dirty="0"/>
              <a:t>) ، ويتم تحديد السعر وفقاً للمعادلة:</a:t>
            </a:r>
            <a:endParaRPr lang="en-US" sz="3200" dirty="0"/>
          </a:p>
        </p:txBody>
      </p:sp>
      <p:sp>
        <p:nvSpPr>
          <p:cNvPr id="2" name="Text Box 2"/>
          <p:cNvSpPr txBox="1">
            <a:spLocks noChangeArrowheads="1"/>
          </p:cNvSpPr>
          <p:nvPr/>
        </p:nvSpPr>
        <p:spPr bwMode="auto">
          <a:xfrm>
            <a:off x="1032360" y="5250480"/>
            <a:ext cx="6423650" cy="571500"/>
          </a:xfrm>
          <a:prstGeom prst="rect">
            <a:avLst/>
          </a:prstGeom>
          <a:gradFill rotWithShape="1">
            <a:gsLst>
              <a:gs pos="0">
                <a:srgbClr val="C0C0C0"/>
              </a:gs>
              <a:gs pos="50000">
                <a:srgbClr val="FFFFFF"/>
              </a:gs>
              <a:gs pos="100000">
                <a:srgbClr val="C0C0C0"/>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ar-SA" sz="3200" b="1" i="0" u="none" strike="noStrike" cap="none" normalizeH="0" baseline="0" smtClean="0">
                <a:ln>
                  <a:noFill/>
                </a:ln>
                <a:solidFill>
                  <a:srgbClr val="000000"/>
                </a:solidFill>
                <a:effectLst/>
                <a:latin typeface="Simplified Arabic" pitchFamily="18" charset="-78"/>
                <a:ea typeface="Arial" pitchFamily="34" charset="0"/>
                <a:cs typeface="Simplified Arabic" pitchFamily="18" charset="-78"/>
              </a:rPr>
              <a:t>السعر = التكلفة + هامش الربح من التكلفة</a:t>
            </a:r>
            <a:endParaRPr kumimoji="0" lang="en-US" sz="3200" b="1" i="0" u="none" strike="noStrike" cap="none" normalizeH="0" baseline="0" smtClean="0">
              <a:ln>
                <a:noFill/>
              </a:ln>
              <a:solidFill>
                <a:srgbClr val="000000"/>
              </a:solidFill>
              <a:effectLst/>
              <a:latin typeface="Simplified Arabic" pitchFamily="18" charset="-78"/>
              <a:ea typeface="Arial" pitchFamily="34" charset="0"/>
              <a:cs typeface="Simplified Arabic" pitchFamily="18" charset="-78"/>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40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ransition>
    <p:pull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7"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7"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28600" y="241410"/>
            <a:ext cx="8686800" cy="5509200"/>
          </a:xfrm>
          <a:prstGeom prst="rect">
            <a:avLst/>
          </a:prstGeom>
        </p:spPr>
        <p:txBody>
          <a:bodyPr wrap="square">
            <a:spAutoFit/>
          </a:bodyPr>
          <a:lstStyle/>
          <a:p>
            <a:r>
              <a:rPr lang="ar-SA" sz="3200" b="1" dirty="0" smtClean="0"/>
              <a:t>	</a:t>
            </a:r>
            <a:r>
              <a:rPr lang="ar-SA" sz="3200" dirty="0"/>
              <a:t>أسلوب التسعير على أساس  التكلفة له بعض المزايا والعيوب تتمثل في الآتي:</a:t>
            </a:r>
            <a:endParaRPr lang="en-US" sz="3200" dirty="0"/>
          </a:p>
          <a:p>
            <a:pPr lvl="0"/>
            <a:r>
              <a:rPr lang="ar-SA" sz="3200" b="1" dirty="0" smtClean="0"/>
              <a:t>أ-المزايا</a:t>
            </a:r>
            <a:r>
              <a:rPr lang="ar-SA" sz="3200" b="1" dirty="0"/>
              <a:t>: </a:t>
            </a:r>
            <a:endParaRPr lang="en-US" sz="3200" dirty="0"/>
          </a:p>
          <a:p>
            <a:r>
              <a:rPr lang="ar-SA" sz="3200" dirty="0"/>
              <a:t>- سهولة وبساطة تطبيقه خصوصاً عندما يتم تسعير عدد كبير من السلع  أو الخدمات.</a:t>
            </a:r>
            <a:endParaRPr lang="en-US" sz="3200" dirty="0"/>
          </a:p>
          <a:p>
            <a:r>
              <a:rPr lang="ar-SA" sz="3200" dirty="0"/>
              <a:t>- تزداد فاعلية هذا </a:t>
            </a:r>
            <a:r>
              <a:rPr lang="ar-SA" sz="3200" dirty="0" smtClean="0"/>
              <a:t>الأسلوب </a:t>
            </a:r>
            <a:r>
              <a:rPr lang="ar-SA" sz="3200" dirty="0"/>
              <a:t>كلما كانت التكاليف أكثر ثباتاً واستقراراً خلال فترة زمنية معينة.</a:t>
            </a:r>
            <a:endParaRPr lang="en-US" sz="3200" dirty="0"/>
          </a:p>
          <a:p>
            <a:r>
              <a:rPr lang="ar-SA" sz="3200" b="1" dirty="0"/>
              <a:t>ب- العيوب: </a:t>
            </a:r>
            <a:endParaRPr lang="en-US" sz="3200" dirty="0"/>
          </a:p>
          <a:p>
            <a:r>
              <a:rPr lang="ar-SA" sz="3200" dirty="0"/>
              <a:t>- صعوبة تحديد التكلفة الفعلية الدقيقة للسلعة.</a:t>
            </a:r>
            <a:endParaRPr lang="en-US" sz="3200" dirty="0"/>
          </a:p>
          <a:p>
            <a:r>
              <a:rPr lang="ar-SA" sz="3200" dirty="0"/>
              <a:t>- عدم أخذ كل من الطلب على السلعة أو المنافسة بعين الاعتبار، وبالتالي إهمال تأثيرهما المتوقع على حجم المبيعات.</a:t>
            </a:r>
            <a:endParaRPr lang="en-US" sz="3200" dirty="0"/>
          </a:p>
        </p:txBody>
      </p:sp>
    </p:spTree>
  </p:cSld>
  <p:clrMapOvr>
    <a:masterClrMapping/>
  </p:clrMapOvr>
  <p:transition>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3"/>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3"/>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3"/>
          <p:cNvSpPr>
            <a:spLocks noChangeArrowheads="1"/>
          </p:cNvSpPr>
          <p:nvPr/>
        </p:nvSpPr>
        <p:spPr bwMode="auto">
          <a:xfrm>
            <a:off x="381000" y="1338914"/>
            <a:ext cx="7696200" cy="212365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ar-SA" sz="4400" b="1" dirty="0"/>
              <a:t>هناك أربع طرق مختلفة مبنية على مدخل التسعير باستخدام التكاليف كأساس لاحتساب السعر، وهذه الطرق هي: </a:t>
            </a:r>
            <a:endParaRPr lang="en-US" sz="4400" b="1" dirty="0"/>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25603"/>
                                        </p:tgtEl>
                                        <p:attrNameLst>
                                          <p:attrName>style.visibility</p:attrName>
                                        </p:attrNameLst>
                                      </p:cBhvr>
                                      <p:to>
                                        <p:strVal val="visible"/>
                                      </p:to>
                                    </p:set>
                                    <p:anim calcmode="lin" valueType="num">
                                      <p:cBhvr>
                                        <p:cTn id="7" dur="500" fill="hold"/>
                                        <p:tgtEl>
                                          <p:spTgt spid="25603"/>
                                        </p:tgtEl>
                                        <p:attrNameLst>
                                          <p:attrName>ppt_w</p:attrName>
                                        </p:attrNameLst>
                                      </p:cBhvr>
                                      <p:tavLst>
                                        <p:tav tm="0">
                                          <p:val>
                                            <p:fltVal val="0"/>
                                          </p:val>
                                        </p:tav>
                                        <p:tav tm="100000">
                                          <p:val>
                                            <p:strVal val="#ppt_w"/>
                                          </p:val>
                                        </p:tav>
                                      </p:tavLst>
                                    </p:anim>
                                    <p:anim calcmode="lin" valueType="num">
                                      <p:cBhvr>
                                        <p:cTn id="8" dur="500" fill="hold"/>
                                        <p:tgtEl>
                                          <p:spTgt spid="2560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p:cNvSpPr txBox="1">
            <a:spLocks noChangeArrowheads="1"/>
          </p:cNvSpPr>
          <p:nvPr/>
        </p:nvSpPr>
        <p:spPr bwMode="auto">
          <a:xfrm>
            <a:off x="321881" y="1000361"/>
            <a:ext cx="7665394" cy="3368440"/>
          </a:xfrm>
          <a:prstGeom prst="rect">
            <a:avLst/>
          </a:prstGeom>
          <a:gradFill rotWithShape="1">
            <a:gsLst>
              <a:gs pos="0">
                <a:srgbClr val="C0C0C0"/>
              </a:gs>
              <a:gs pos="50000">
                <a:srgbClr val="FFFFFF"/>
              </a:gs>
              <a:gs pos="100000">
                <a:srgbClr val="C0C0C0"/>
              </a:gs>
            </a:gsLst>
            <a:lin ang="5400000" scaled="1"/>
          </a:gra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eaLnBrk="1" fontAlgn="base" latinLnBrk="0" hangingPunct="1">
              <a:lnSpc>
                <a:spcPct val="100000"/>
              </a:lnSpc>
              <a:spcBef>
                <a:spcPct val="0"/>
              </a:spcBef>
              <a:spcAft>
                <a:spcPts val="1000"/>
              </a:spcAft>
              <a:buClrTx/>
              <a:buSzTx/>
              <a:buFontTx/>
              <a:buNone/>
              <a:tabLst/>
            </a:pPr>
            <a:r>
              <a:rPr kumimoji="0" lang="ar-SA" sz="2400" b="0"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1.</a:t>
            </a:r>
            <a:r>
              <a:rPr kumimoji="0" lang="ar-SA" sz="2400" b="0" i="0" u="none" strike="noStrike" cap="none" normalizeH="0" dirty="0" smtClean="0">
                <a:ln>
                  <a:noFill/>
                </a:ln>
                <a:solidFill>
                  <a:schemeClr val="tx1"/>
                </a:solidFill>
                <a:effectLst/>
                <a:latin typeface="Simplified Arabic" pitchFamily="18" charset="-78"/>
                <a:ea typeface="Arial" pitchFamily="34" charset="0"/>
                <a:cs typeface="Simplified Arabic" pitchFamily="18" charset="-78"/>
              </a:rPr>
              <a:t> </a:t>
            </a:r>
            <a:r>
              <a:rPr kumimoji="0" lang="ar-SA" sz="2400" b="0"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طريقة التسعير على أساس التكاليف الإجمالية (الكلية)</a:t>
            </a:r>
            <a:r>
              <a:rPr kumimoji="0" lang="en-US" sz="2400" b="0"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 (</a:t>
            </a:r>
            <a:r>
              <a:rPr kumimoji="0" lang="en-US" sz="2400" b="0" i="0" u="none" strike="noStrike" cap="none" normalizeH="0" baseline="0" dirty="0" smtClean="0">
                <a:ln>
                  <a:noFill/>
                </a:ln>
                <a:solidFill>
                  <a:schemeClr val="tx1"/>
                </a:solidFill>
                <a:effectLst/>
                <a:latin typeface="Calibri" pitchFamily="34" charset="0"/>
                <a:ea typeface="Arial" pitchFamily="34" charset="0"/>
                <a:cs typeface="Simplified Arabic" pitchFamily="18" charset="-78"/>
              </a:rPr>
              <a:t>Total Costs</a:t>
            </a:r>
            <a:r>
              <a:rPr kumimoji="0" lang="en-US" sz="2400" b="0"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a:t>
            </a:r>
          </a:p>
          <a:p>
            <a:pPr marL="0" marR="71438" lvl="0" indent="0" algn="just" defTabSz="914400" eaLnBrk="1" fontAlgn="base" latinLnBrk="0" hangingPunct="1">
              <a:lnSpc>
                <a:spcPct val="100000"/>
              </a:lnSpc>
              <a:spcBef>
                <a:spcPct val="0"/>
              </a:spcBef>
              <a:spcAft>
                <a:spcPct val="0"/>
              </a:spcAft>
              <a:buClrTx/>
              <a:buSzTx/>
              <a:buFont typeface="Simplified Arabic" pitchFamily="18" charset="-78"/>
              <a:buChar char="2"/>
              <a:tabLst/>
            </a:pPr>
            <a:r>
              <a:rPr kumimoji="0" lang="ar-SA" sz="2400" b="0"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طريقة التسعير على أسس التكاليف الصناعية المتغيرة </a:t>
            </a:r>
            <a:endParaRPr kumimoji="0" lang="en-US" sz="2400" b="0"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endParaRPr>
          </a:p>
          <a:p>
            <a:pPr marL="457200" marR="0" lvl="1" indent="0" algn="just" defTabSz="914400" eaLnBrk="1" fontAlgn="base" latinLnBrk="0" hangingPunct="1">
              <a:lnSpc>
                <a:spcPct val="100000"/>
              </a:lnSpc>
              <a:spcBef>
                <a:spcPct val="0"/>
              </a:spcBef>
              <a:spcAft>
                <a:spcPts val="1000"/>
              </a:spcAft>
              <a:buClrTx/>
              <a:buSzTx/>
              <a:buFontTx/>
              <a:buNone/>
              <a:tabLst/>
            </a:pPr>
            <a:r>
              <a:rPr kumimoji="0" lang="en-US" sz="2400" b="0"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a:t>
            </a:r>
            <a:r>
              <a:rPr kumimoji="0" lang="en-US" sz="2400" b="0" i="0" u="none" strike="noStrike" cap="none" normalizeH="0" baseline="0" dirty="0" smtClean="0">
                <a:ln>
                  <a:noFill/>
                </a:ln>
                <a:solidFill>
                  <a:schemeClr val="tx1"/>
                </a:solidFill>
                <a:effectLst/>
                <a:latin typeface="Calibri" pitchFamily="34" charset="0"/>
                <a:ea typeface="Arial" pitchFamily="34" charset="0"/>
                <a:cs typeface="Simplified Arabic" pitchFamily="18" charset="-78"/>
              </a:rPr>
              <a:t>Variable Manufacturing Costs</a:t>
            </a:r>
            <a:r>
              <a:rPr kumimoji="0" lang="en-US" sz="2400" b="0"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a:t>
            </a:r>
          </a:p>
          <a:p>
            <a:pPr marL="0" marR="71438" lvl="0" indent="0" algn="just" defTabSz="914400" eaLnBrk="1" fontAlgn="base" latinLnBrk="0" hangingPunct="1">
              <a:lnSpc>
                <a:spcPct val="100000"/>
              </a:lnSpc>
              <a:spcBef>
                <a:spcPct val="0"/>
              </a:spcBef>
              <a:spcAft>
                <a:spcPct val="0"/>
              </a:spcAft>
              <a:buClrTx/>
              <a:buSzTx/>
              <a:buFont typeface="Simplified Arabic" pitchFamily="18" charset="-78"/>
              <a:buChar char="3"/>
              <a:tabLst/>
            </a:pPr>
            <a:r>
              <a:rPr kumimoji="0" lang="ar-SA" sz="2400" b="0"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طريقة التسعير على أساس التكاليف الصناعية الكلية </a:t>
            </a:r>
            <a:endParaRPr kumimoji="0" lang="en-US" sz="2400" b="0"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endParaRPr>
          </a:p>
          <a:p>
            <a:pPr marL="457200" marR="0" lvl="1" indent="0" algn="just" defTabSz="914400" eaLnBrk="1" fontAlgn="base" latinLnBrk="0" hangingPunct="1">
              <a:lnSpc>
                <a:spcPct val="100000"/>
              </a:lnSpc>
              <a:spcBef>
                <a:spcPct val="0"/>
              </a:spcBef>
              <a:spcAft>
                <a:spcPts val="1000"/>
              </a:spcAft>
              <a:buClrTx/>
              <a:buSzTx/>
              <a:buFontTx/>
              <a:buNone/>
              <a:tabLst/>
            </a:pPr>
            <a:r>
              <a:rPr kumimoji="0" lang="en-US" sz="2400" b="0"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a:t>
            </a:r>
            <a:r>
              <a:rPr kumimoji="0" lang="en-US" sz="2400" b="0" i="0" u="none" strike="noStrike" cap="none" normalizeH="0" baseline="0" dirty="0" smtClean="0">
                <a:ln>
                  <a:noFill/>
                </a:ln>
                <a:solidFill>
                  <a:schemeClr val="tx1"/>
                </a:solidFill>
                <a:effectLst/>
                <a:latin typeface="Calibri" pitchFamily="34" charset="0"/>
                <a:ea typeface="Arial" pitchFamily="34" charset="0"/>
                <a:cs typeface="Simplified Arabic" pitchFamily="18" charset="-78"/>
              </a:rPr>
              <a:t>Absorption Manufacturing Costs</a:t>
            </a:r>
            <a:r>
              <a:rPr kumimoji="0" lang="en-US" sz="2400" b="0"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a:t>
            </a:r>
          </a:p>
          <a:p>
            <a:pPr marL="0" marR="71438" lvl="0" indent="0" algn="just" defTabSz="914400" eaLnBrk="1" fontAlgn="base" latinLnBrk="0" hangingPunct="1">
              <a:lnSpc>
                <a:spcPct val="100000"/>
              </a:lnSpc>
              <a:spcBef>
                <a:spcPct val="0"/>
              </a:spcBef>
              <a:spcAft>
                <a:spcPct val="0"/>
              </a:spcAft>
              <a:buClrTx/>
              <a:buSzTx/>
              <a:buFont typeface="Simplified Arabic" pitchFamily="18" charset="-78"/>
              <a:buChar char="4"/>
              <a:tabLst/>
            </a:pPr>
            <a:r>
              <a:rPr kumimoji="0" lang="ar-SA" sz="2400" b="0"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طريقة التسعير على أساس إجمالي التكاليف المتغيرة (</a:t>
            </a:r>
            <a:r>
              <a:rPr kumimoji="0" lang="en-US" sz="2400" b="0" i="0" u="none" strike="noStrike" cap="none" normalizeH="0" baseline="0" dirty="0" smtClean="0">
                <a:ln>
                  <a:noFill/>
                </a:ln>
                <a:solidFill>
                  <a:schemeClr val="tx1"/>
                </a:solidFill>
                <a:effectLst/>
                <a:latin typeface="Calibri" pitchFamily="34" charset="0"/>
                <a:ea typeface="Arial" pitchFamily="34" charset="0"/>
                <a:cs typeface="Simplified Arabic" pitchFamily="18" charset="-78"/>
              </a:rPr>
              <a:t>Total Variable </a:t>
            </a:r>
            <a:r>
              <a:rPr kumimoji="0" lang="en-US" sz="2800" b="0" i="0" u="none" strike="noStrike" cap="none" normalizeH="0" baseline="0" dirty="0" smtClean="0">
                <a:ln>
                  <a:noFill/>
                </a:ln>
                <a:solidFill>
                  <a:schemeClr val="tx1"/>
                </a:solidFill>
                <a:effectLst/>
                <a:latin typeface="Calibri" pitchFamily="34" charset="0"/>
                <a:ea typeface="Arial" pitchFamily="34" charset="0"/>
                <a:cs typeface="Simplified Arabic" pitchFamily="18" charset="-78"/>
              </a:rPr>
              <a:t>Costs</a:t>
            </a:r>
            <a:r>
              <a:rPr kumimoji="0" lang="en-US" sz="2400" b="0"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a:t>
            </a:r>
            <a:endParaRPr kumimoji="0" lang="en-US" sz="36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1354051615"/>
      </p:ext>
    </p:extLst>
  </p:cSld>
  <p:clrMapOvr>
    <a:masterClrMapping/>
  </p:clrMapOvr>
  <p:transition>
    <p:newsflash/>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7242048" cy="1074730"/>
          </a:xfrm>
        </p:spPr>
        <p:txBody>
          <a:bodyPr>
            <a:normAutofit/>
          </a:bodyPr>
          <a:lstStyle/>
          <a:p>
            <a:pPr algn="just" rtl="1"/>
            <a:r>
              <a:rPr lang="ar-SA" sz="3200" dirty="0" smtClean="0"/>
              <a:t>1- طريقة </a:t>
            </a:r>
            <a:r>
              <a:rPr lang="ar-SA" sz="3200" dirty="0"/>
              <a:t>التسعير على أساس التكاليف الإجمالية </a:t>
            </a:r>
            <a:r>
              <a:rPr lang="ar-SA" sz="3200" dirty="0" smtClean="0"/>
              <a:t>الكلية</a:t>
            </a:r>
            <a:endParaRPr lang="en-US" sz="3200" dirty="0">
              <a:latin typeface="Monotype Corsiva" pitchFamily="66" charset="0"/>
              <a:cs typeface="PT Bold Heading" pitchFamily="2" charset="-78"/>
            </a:endParaRPr>
          </a:p>
        </p:txBody>
      </p:sp>
      <p:sp>
        <p:nvSpPr>
          <p:cNvPr id="25603" name="Rectangle 3"/>
          <p:cNvSpPr>
            <a:spLocks noChangeArrowheads="1"/>
          </p:cNvSpPr>
          <p:nvPr/>
        </p:nvSpPr>
        <p:spPr bwMode="auto">
          <a:xfrm>
            <a:off x="170090" y="2004775"/>
            <a:ext cx="7848600" cy="31085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ar-SA" sz="2800" b="1" dirty="0" smtClean="0"/>
              <a:t>تعد </a:t>
            </a:r>
            <a:r>
              <a:rPr lang="ar-SA" sz="2800" b="1" dirty="0"/>
              <a:t>هذه الطريقة من أفضل الطرق لتحديد الأسعار في الأجل الطويل، وتقوم هذه الطريقة على اعتبارات أساسية منها تحميل وتبويب عناصر التكاليف المباشرة وفصلها عن التكاليف غير المباشرة، وتحميل كل هذه التكاليف على الوحدات المنتجة، وما يؤخذ على هذه الطريقة إهمالها لجوانب مهمة منها مدى مرونة الطلب وعامل المنافسة وطبيعة العملية الصناعية والتكلفة المتوقعة في المستقبل، ويتم تحديد السعر وفقاً للمعادلة التالية</a:t>
            </a:r>
            <a:r>
              <a:rPr lang="ar-SA" sz="2800" b="1" dirty="0" smtClean="0"/>
              <a:t>:</a:t>
            </a:r>
            <a:endParaRPr lang="en-US" sz="2800" b="1" dirty="0"/>
          </a:p>
        </p:txBody>
      </p:sp>
      <p:sp>
        <p:nvSpPr>
          <p:cNvPr id="3" name="Text Box 2"/>
          <p:cNvSpPr txBox="1">
            <a:spLocks noChangeArrowheads="1"/>
          </p:cNvSpPr>
          <p:nvPr/>
        </p:nvSpPr>
        <p:spPr bwMode="auto">
          <a:xfrm>
            <a:off x="245986" y="5347748"/>
            <a:ext cx="8272554" cy="585787"/>
          </a:xfrm>
          <a:prstGeom prst="rect">
            <a:avLst/>
          </a:prstGeom>
          <a:gradFill rotWithShape="1">
            <a:gsLst>
              <a:gs pos="0">
                <a:srgbClr val="C0C0C0"/>
              </a:gs>
              <a:gs pos="50000">
                <a:srgbClr val="FFFFFF"/>
              </a:gs>
              <a:gs pos="100000">
                <a:srgbClr val="C0C0C0"/>
              </a:gs>
            </a:gsLst>
            <a:lin ang="5400000" scaled="1"/>
          </a:gra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r" defTabSz="914400" eaLnBrk="1" fontAlgn="base" latinLnBrk="0" hangingPunct="1">
              <a:lnSpc>
                <a:spcPct val="100000"/>
              </a:lnSpc>
              <a:spcBef>
                <a:spcPct val="0"/>
              </a:spcBef>
              <a:spcAft>
                <a:spcPts val="1000"/>
              </a:spcAft>
              <a:buClrTx/>
              <a:buSzTx/>
              <a:buFontTx/>
              <a:buNone/>
              <a:tabLst/>
            </a:pPr>
            <a:r>
              <a:rPr kumimoji="0" lang="ar-SA" sz="20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السعر = التكاليف الصناعية + تكاليف التسويق والبيع+ التكاليف الإدارية+ هامش ربح من التكلفة</a:t>
            </a:r>
            <a:endParaRPr kumimoji="0" lang="en-US" sz="36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3" presetClass="entr" presetSubtype="16" fill="hold" grpId="0" nodeType="clickEffect">
                                  <p:stCondLst>
                                    <p:cond delay="0"/>
                                  </p:stCondLst>
                                  <p:childTnLst>
                                    <p:set>
                                      <p:cBhvr>
                                        <p:cTn id="13" dur="1" fill="hold">
                                          <p:stCondLst>
                                            <p:cond delay="0"/>
                                          </p:stCondLst>
                                        </p:cTn>
                                        <p:tgtEl>
                                          <p:spTgt spid="25603"/>
                                        </p:tgtEl>
                                        <p:attrNameLst>
                                          <p:attrName>style.visibility</p:attrName>
                                        </p:attrNameLst>
                                      </p:cBhvr>
                                      <p:to>
                                        <p:strVal val="visible"/>
                                      </p:to>
                                    </p:set>
                                    <p:anim calcmode="lin" valueType="num">
                                      <p:cBhvr>
                                        <p:cTn id="14" dur="500" fill="hold"/>
                                        <p:tgtEl>
                                          <p:spTgt spid="25603"/>
                                        </p:tgtEl>
                                        <p:attrNameLst>
                                          <p:attrName>ppt_w</p:attrName>
                                        </p:attrNameLst>
                                      </p:cBhvr>
                                      <p:tavLst>
                                        <p:tav tm="0">
                                          <p:val>
                                            <p:fltVal val="0"/>
                                          </p:val>
                                        </p:tav>
                                        <p:tav tm="100000">
                                          <p:val>
                                            <p:strVal val="#ppt_w"/>
                                          </p:val>
                                        </p:tav>
                                      </p:tavLst>
                                    </p:anim>
                                    <p:anim calcmode="lin" valueType="num">
                                      <p:cBhvr>
                                        <p:cTn id="15" dur="500" fill="hold"/>
                                        <p:tgtEl>
                                          <p:spTgt spid="2560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560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3"/>
          <p:cNvSpPr>
            <a:spLocks noChangeArrowheads="1"/>
          </p:cNvSpPr>
          <p:nvPr/>
        </p:nvSpPr>
        <p:spPr bwMode="auto">
          <a:xfrm>
            <a:off x="381000" y="241410"/>
            <a:ext cx="7696200"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ar-SA" sz="4000" b="1" dirty="0"/>
              <a:t>ويتم التسعير وفقاً للنموذج التالي: </a:t>
            </a:r>
            <a:endParaRPr lang="en-US" sz="4000" b="1" dirty="0"/>
          </a:p>
        </p:txBody>
      </p:sp>
      <p:graphicFrame>
        <p:nvGraphicFramePr>
          <p:cNvPr id="2" name="Table 1"/>
          <p:cNvGraphicFramePr>
            <a:graphicFrameLocks noGrp="1"/>
          </p:cNvGraphicFramePr>
          <p:nvPr>
            <p:extLst>
              <p:ext uri="{D42A27DB-BD31-4B8C-83A1-F6EECF244321}">
                <p14:modId xmlns:p14="http://schemas.microsoft.com/office/powerpoint/2010/main" val="2104486089"/>
              </p:ext>
            </p:extLst>
          </p:nvPr>
        </p:nvGraphicFramePr>
        <p:xfrm>
          <a:off x="381001" y="1076255"/>
          <a:ext cx="7696198" cy="4815840"/>
        </p:xfrm>
        <a:graphic>
          <a:graphicData uri="http://schemas.openxmlformats.org/drawingml/2006/table">
            <a:tbl>
              <a:tblPr rtl="1" firstRow="1" firstCol="1" lastRow="1" lastCol="1" bandRow="1" bandCol="1">
                <a:tableStyleId>{5C22544A-7EE6-4342-B048-85BDC9FD1C3A}</a:tableStyleId>
              </a:tblPr>
              <a:tblGrid>
                <a:gridCol w="4507408"/>
                <a:gridCol w="1921483"/>
                <a:gridCol w="1267307"/>
              </a:tblGrid>
              <a:tr h="0">
                <a:tc>
                  <a:txBody>
                    <a:bodyPr/>
                    <a:lstStyle/>
                    <a:p>
                      <a:pPr marL="0" marR="0" algn="justLow" rtl="1">
                        <a:spcBef>
                          <a:spcPts val="0"/>
                        </a:spcBef>
                        <a:spcAft>
                          <a:spcPts val="0"/>
                        </a:spcAft>
                      </a:pPr>
                      <a:r>
                        <a:rPr lang="ar-SA" sz="2000" dirty="0">
                          <a:effectLst/>
                        </a:rPr>
                        <a:t>التكاليف المباشرة</a:t>
                      </a:r>
                      <a:endParaRPr lang="en-US" sz="2000" dirty="0">
                        <a:effectLst/>
                      </a:endParaRPr>
                    </a:p>
                    <a:p>
                      <a:pPr marL="0" marR="0" algn="justLow" rtl="1">
                        <a:spcBef>
                          <a:spcPts val="0"/>
                        </a:spcBef>
                        <a:spcAft>
                          <a:spcPts val="0"/>
                        </a:spcAft>
                      </a:pPr>
                      <a:r>
                        <a:rPr lang="ar-SA" sz="2000" dirty="0">
                          <a:effectLst/>
                        </a:rPr>
                        <a:t>مواد مباشرة</a:t>
                      </a:r>
                      <a:endParaRPr lang="en-US" sz="2000" dirty="0">
                        <a:effectLst/>
                        <a:latin typeface="Times New Roman"/>
                        <a:ea typeface="Times New Roman"/>
                      </a:endParaRPr>
                    </a:p>
                  </a:txBody>
                  <a:tcPr marL="68580" marR="68580" marT="0" marB="0"/>
                </a:tc>
                <a:tc>
                  <a:txBody>
                    <a:bodyPr/>
                    <a:lstStyle/>
                    <a:p>
                      <a:pPr marL="0" marR="0" algn="ctr" rtl="1">
                        <a:spcBef>
                          <a:spcPts val="0"/>
                        </a:spcBef>
                        <a:spcAft>
                          <a:spcPts val="0"/>
                        </a:spcAft>
                      </a:pPr>
                      <a:r>
                        <a:rPr lang="ar-SA" sz="2000">
                          <a:effectLst/>
                        </a:rPr>
                        <a:t> </a:t>
                      </a:r>
                      <a:endParaRPr lang="en-US" sz="2000">
                        <a:effectLst/>
                      </a:endParaRPr>
                    </a:p>
                    <a:p>
                      <a:pPr marL="0" marR="0" algn="ctr" rtl="1">
                        <a:spcBef>
                          <a:spcPts val="0"/>
                        </a:spcBef>
                        <a:spcAft>
                          <a:spcPts val="0"/>
                        </a:spcAft>
                      </a:pPr>
                      <a:r>
                        <a:rPr lang="ar-SA" sz="2000">
                          <a:effectLst/>
                        </a:rPr>
                        <a:t>××</a:t>
                      </a:r>
                      <a:endParaRPr lang="en-US" sz="2000">
                        <a:effectLst/>
                        <a:latin typeface="Times New Roman"/>
                        <a:ea typeface="Times New Roman"/>
                      </a:endParaRPr>
                    </a:p>
                  </a:txBody>
                  <a:tcPr marL="68580" marR="68580" marT="0" marB="0"/>
                </a:tc>
                <a:tc>
                  <a:txBody>
                    <a:bodyPr/>
                    <a:lstStyle/>
                    <a:p>
                      <a:pPr marL="0" marR="0" algn="justLow" rtl="1">
                        <a:spcBef>
                          <a:spcPts val="0"/>
                        </a:spcBef>
                        <a:spcAft>
                          <a:spcPts val="0"/>
                        </a:spcAft>
                      </a:pPr>
                      <a:endParaRPr lang="en-US" sz="2000">
                        <a:effectLst/>
                        <a:latin typeface="Times New Roman"/>
                        <a:ea typeface="Times New Roman"/>
                      </a:endParaRPr>
                    </a:p>
                  </a:txBody>
                  <a:tcPr marL="68580" marR="68580" marT="0" marB="0"/>
                </a:tc>
              </a:tr>
              <a:tr h="0">
                <a:tc>
                  <a:txBody>
                    <a:bodyPr/>
                    <a:lstStyle/>
                    <a:p>
                      <a:pPr marL="0" marR="0" algn="justLow" rtl="1">
                        <a:spcBef>
                          <a:spcPts val="0"/>
                        </a:spcBef>
                        <a:spcAft>
                          <a:spcPts val="0"/>
                        </a:spcAft>
                      </a:pPr>
                      <a:r>
                        <a:rPr lang="ar-SA" sz="2000">
                          <a:effectLst/>
                        </a:rPr>
                        <a:t>أجور مباشرة	</a:t>
                      </a:r>
                      <a:endParaRPr lang="en-US" sz="2000">
                        <a:effectLst/>
                        <a:latin typeface="Times New Roman"/>
                        <a:ea typeface="Times New Roman"/>
                      </a:endParaRPr>
                    </a:p>
                  </a:txBody>
                  <a:tcPr marL="68580" marR="68580" marT="0" marB="0"/>
                </a:tc>
                <a:tc>
                  <a:txBody>
                    <a:bodyPr/>
                    <a:lstStyle/>
                    <a:p>
                      <a:pPr marL="0" marR="0" algn="ctr" rtl="1">
                        <a:spcBef>
                          <a:spcPts val="0"/>
                        </a:spcBef>
                        <a:spcAft>
                          <a:spcPts val="0"/>
                        </a:spcAft>
                      </a:pPr>
                      <a:r>
                        <a:rPr lang="ar-SA" sz="2000">
                          <a:effectLst/>
                        </a:rPr>
                        <a:t>××</a:t>
                      </a:r>
                      <a:endParaRPr lang="en-US" sz="2000">
                        <a:effectLst/>
                        <a:latin typeface="Times New Roman"/>
                        <a:ea typeface="Times New Roman"/>
                      </a:endParaRPr>
                    </a:p>
                  </a:txBody>
                  <a:tcPr marL="68580" marR="68580" marT="0" marB="0"/>
                </a:tc>
                <a:tc>
                  <a:txBody>
                    <a:bodyPr/>
                    <a:lstStyle/>
                    <a:p>
                      <a:pPr marL="0" marR="0" algn="justLow" rtl="1">
                        <a:spcBef>
                          <a:spcPts val="0"/>
                        </a:spcBef>
                        <a:spcAft>
                          <a:spcPts val="0"/>
                        </a:spcAft>
                      </a:pPr>
                      <a:r>
                        <a:rPr lang="ar-SA" sz="2000">
                          <a:effectLst/>
                        </a:rPr>
                        <a:t> </a:t>
                      </a:r>
                      <a:endParaRPr lang="en-US" sz="2000">
                        <a:effectLst/>
                        <a:latin typeface="Times New Roman"/>
                        <a:ea typeface="Times New Roman"/>
                      </a:endParaRPr>
                    </a:p>
                  </a:txBody>
                  <a:tcPr marL="68580" marR="68580" marT="0" marB="0"/>
                </a:tc>
              </a:tr>
              <a:tr h="0">
                <a:tc>
                  <a:txBody>
                    <a:bodyPr/>
                    <a:lstStyle/>
                    <a:p>
                      <a:pPr marL="0" marR="0" algn="justLow" rtl="1">
                        <a:spcBef>
                          <a:spcPts val="0"/>
                        </a:spcBef>
                        <a:spcAft>
                          <a:spcPts val="0"/>
                        </a:spcAft>
                      </a:pPr>
                      <a:r>
                        <a:rPr lang="ar-SA" sz="2000">
                          <a:effectLst/>
                        </a:rPr>
                        <a:t>مصروفات صناعية مباشرة</a:t>
                      </a:r>
                      <a:endParaRPr lang="en-US" sz="2000">
                        <a:effectLst/>
                        <a:latin typeface="Times New Roman"/>
                        <a:ea typeface="Times New Roman"/>
                      </a:endParaRPr>
                    </a:p>
                  </a:txBody>
                  <a:tcPr marL="68580" marR="68580" marT="0" marB="0"/>
                </a:tc>
                <a:tc>
                  <a:txBody>
                    <a:bodyPr/>
                    <a:lstStyle/>
                    <a:p>
                      <a:pPr marL="0" marR="0" algn="ctr" rtl="1">
                        <a:spcBef>
                          <a:spcPts val="0"/>
                        </a:spcBef>
                        <a:spcAft>
                          <a:spcPts val="0"/>
                        </a:spcAft>
                      </a:pPr>
                      <a:r>
                        <a:rPr lang="ar-SA" sz="2000" u="sng">
                          <a:effectLst/>
                        </a:rPr>
                        <a:t>××</a:t>
                      </a:r>
                      <a:endParaRPr lang="en-US" sz="2000">
                        <a:effectLst/>
                        <a:latin typeface="Times New Roman"/>
                        <a:ea typeface="Times New Roman"/>
                      </a:endParaRPr>
                    </a:p>
                  </a:txBody>
                  <a:tcPr marL="68580" marR="68580" marT="0" marB="0"/>
                </a:tc>
                <a:tc>
                  <a:txBody>
                    <a:bodyPr/>
                    <a:lstStyle/>
                    <a:p>
                      <a:pPr marL="0" marR="0" algn="justLow" rtl="1">
                        <a:spcBef>
                          <a:spcPts val="0"/>
                        </a:spcBef>
                        <a:spcAft>
                          <a:spcPts val="0"/>
                        </a:spcAft>
                      </a:pPr>
                      <a:r>
                        <a:rPr lang="ar-SA" sz="2000">
                          <a:effectLst/>
                        </a:rPr>
                        <a:t> </a:t>
                      </a:r>
                      <a:endParaRPr lang="en-US" sz="2000">
                        <a:effectLst/>
                        <a:latin typeface="Times New Roman"/>
                        <a:ea typeface="Times New Roman"/>
                      </a:endParaRPr>
                    </a:p>
                  </a:txBody>
                  <a:tcPr marL="68580" marR="68580" marT="0" marB="0"/>
                </a:tc>
              </a:tr>
              <a:tr h="0">
                <a:tc>
                  <a:txBody>
                    <a:bodyPr/>
                    <a:lstStyle/>
                    <a:p>
                      <a:pPr marL="0" marR="0" algn="justLow" rtl="1">
                        <a:spcBef>
                          <a:spcPts val="0"/>
                        </a:spcBef>
                        <a:spcAft>
                          <a:spcPts val="0"/>
                        </a:spcAft>
                      </a:pPr>
                      <a:r>
                        <a:rPr lang="ar-SA" sz="2000">
                          <a:effectLst/>
                        </a:rPr>
                        <a:t>إجمالي التكلفة المباشرة</a:t>
                      </a:r>
                      <a:endParaRPr lang="en-US" sz="2000">
                        <a:effectLst/>
                        <a:latin typeface="Times New Roman"/>
                        <a:ea typeface="Times New Roman"/>
                      </a:endParaRPr>
                    </a:p>
                  </a:txBody>
                  <a:tcPr marL="68580" marR="68580" marT="0" marB="0"/>
                </a:tc>
                <a:tc>
                  <a:txBody>
                    <a:bodyPr/>
                    <a:lstStyle/>
                    <a:p>
                      <a:pPr marL="0" marR="0" algn="ctr" rtl="1">
                        <a:spcBef>
                          <a:spcPts val="0"/>
                        </a:spcBef>
                        <a:spcAft>
                          <a:spcPts val="0"/>
                        </a:spcAft>
                      </a:pPr>
                      <a:r>
                        <a:rPr lang="ar-SA" sz="2000">
                          <a:effectLst/>
                        </a:rPr>
                        <a:t> </a:t>
                      </a:r>
                      <a:endParaRPr lang="en-US" sz="2000">
                        <a:effectLst/>
                        <a:latin typeface="Times New Roman"/>
                        <a:ea typeface="Times New Roman"/>
                      </a:endParaRPr>
                    </a:p>
                  </a:txBody>
                  <a:tcPr marL="68580" marR="68580" marT="0" marB="0"/>
                </a:tc>
                <a:tc>
                  <a:txBody>
                    <a:bodyPr/>
                    <a:lstStyle/>
                    <a:p>
                      <a:pPr marL="0" marR="0" algn="justLow" rtl="1">
                        <a:spcBef>
                          <a:spcPts val="0"/>
                        </a:spcBef>
                        <a:spcAft>
                          <a:spcPts val="0"/>
                        </a:spcAft>
                      </a:pPr>
                      <a:r>
                        <a:rPr lang="ar-SA" sz="2000">
                          <a:effectLst/>
                        </a:rPr>
                        <a:t>×××</a:t>
                      </a:r>
                      <a:endParaRPr lang="en-US" sz="2000">
                        <a:effectLst/>
                        <a:latin typeface="Times New Roman"/>
                        <a:ea typeface="Times New Roman"/>
                      </a:endParaRPr>
                    </a:p>
                  </a:txBody>
                  <a:tcPr marL="68580" marR="68580" marT="0" marB="0"/>
                </a:tc>
              </a:tr>
              <a:tr h="0">
                <a:tc>
                  <a:txBody>
                    <a:bodyPr/>
                    <a:lstStyle/>
                    <a:p>
                      <a:pPr marL="0" marR="0" algn="justLow" rtl="1">
                        <a:spcBef>
                          <a:spcPts val="0"/>
                        </a:spcBef>
                        <a:spcAft>
                          <a:spcPts val="0"/>
                        </a:spcAft>
                      </a:pPr>
                      <a:r>
                        <a:rPr lang="ar-SA" sz="2400" dirty="0">
                          <a:effectLst/>
                        </a:rPr>
                        <a:t>تكاليف صناعية غير مباشرة</a:t>
                      </a:r>
                      <a:endParaRPr lang="en-US" sz="2000" dirty="0">
                        <a:effectLst/>
                        <a:latin typeface="Times New Roman"/>
                        <a:ea typeface="Times New Roman"/>
                      </a:endParaRPr>
                    </a:p>
                  </a:txBody>
                  <a:tcPr marL="68580" marR="68580" marT="0" marB="0"/>
                </a:tc>
                <a:tc>
                  <a:txBody>
                    <a:bodyPr/>
                    <a:lstStyle/>
                    <a:p>
                      <a:pPr marL="0" marR="0" algn="ctr" rtl="1">
                        <a:spcBef>
                          <a:spcPts val="0"/>
                        </a:spcBef>
                        <a:spcAft>
                          <a:spcPts val="0"/>
                        </a:spcAft>
                      </a:pPr>
                      <a:r>
                        <a:rPr lang="ar-SA" sz="2000">
                          <a:effectLst/>
                        </a:rPr>
                        <a:t> </a:t>
                      </a:r>
                      <a:endParaRPr lang="en-US" sz="2000">
                        <a:effectLst/>
                        <a:latin typeface="Times New Roman"/>
                        <a:ea typeface="Times New Roman"/>
                      </a:endParaRPr>
                    </a:p>
                  </a:txBody>
                  <a:tcPr marL="68580" marR="68580" marT="0" marB="0"/>
                </a:tc>
                <a:tc>
                  <a:txBody>
                    <a:bodyPr/>
                    <a:lstStyle/>
                    <a:p>
                      <a:pPr marL="0" marR="0" algn="justLow" rtl="1">
                        <a:spcBef>
                          <a:spcPts val="0"/>
                        </a:spcBef>
                        <a:spcAft>
                          <a:spcPts val="0"/>
                        </a:spcAft>
                      </a:pPr>
                      <a:r>
                        <a:rPr lang="ar-SA" sz="2000" u="sng">
                          <a:effectLst/>
                        </a:rPr>
                        <a:t>×××</a:t>
                      </a:r>
                      <a:endParaRPr lang="en-US" sz="2000">
                        <a:effectLst/>
                        <a:latin typeface="Times New Roman"/>
                        <a:ea typeface="Times New Roman"/>
                      </a:endParaRPr>
                    </a:p>
                  </a:txBody>
                  <a:tcPr marL="68580" marR="68580" marT="0" marB="0"/>
                </a:tc>
              </a:tr>
              <a:tr h="0">
                <a:tc>
                  <a:txBody>
                    <a:bodyPr/>
                    <a:lstStyle/>
                    <a:p>
                      <a:pPr marL="0" marR="0" algn="justLow" rtl="1">
                        <a:spcBef>
                          <a:spcPts val="0"/>
                        </a:spcBef>
                        <a:spcAft>
                          <a:spcPts val="0"/>
                        </a:spcAft>
                      </a:pPr>
                      <a:r>
                        <a:rPr lang="ar-SA" sz="2400">
                          <a:effectLst/>
                        </a:rPr>
                        <a:t>(متغيرة وثابتة)</a:t>
                      </a:r>
                      <a:endParaRPr lang="en-US" sz="2000">
                        <a:effectLst/>
                        <a:latin typeface="Times New Roman"/>
                        <a:ea typeface="Times New Roman"/>
                      </a:endParaRPr>
                    </a:p>
                  </a:txBody>
                  <a:tcPr marL="68580" marR="68580" marT="0" marB="0"/>
                </a:tc>
                <a:tc>
                  <a:txBody>
                    <a:bodyPr/>
                    <a:lstStyle/>
                    <a:p>
                      <a:pPr marL="0" marR="0" algn="ctr" rtl="1">
                        <a:spcBef>
                          <a:spcPts val="0"/>
                        </a:spcBef>
                        <a:spcAft>
                          <a:spcPts val="0"/>
                        </a:spcAft>
                      </a:pPr>
                      <a:r>
                        <a:rPr lang="ar-SA" sz="2000">
                          <a:effectLst/>
                        </a:rPr>
                        <a:t> </a:t>
                      </a:r>
                      <a:endParaRPr lang="en-US" sz="2000">
                        <a:effectLst/>
                        <a:latin typeface="Times New Roman"/>
                        <a:ea typeface="Times New Roman"/>
                      </a:endParaRPr>
                    </a:p>
                  </a:txBody>
                  <a:tcPr marL="68580" marR="68580" marT="0" marB="0"/>
                </a:tc>
                <a:tc>
                  <a:txBody>
                    <a:bodyPr/>
                    <a:lstStyle/>
                    <a:p>
                      <a:pPr marL="0" marR="0" algn="justLow" rtl="1">
                        <a:spcBef>
                          <a:spcPts val="0"/>
                        </a:spcBef>
                        <a:spcAft>
                          <a:spcPts val="0"/>
                        </a:spcAft>
                      </a:pPr>
                      <a:r>
                        <a:rPr lang="ar-SA" sz="2000">
                          <a:effectLst/>
                        </a:rPr>
                        <a:t> </a:t>
                      </a:r>
                      <a:endParaRPr lang="en-US" sz="2000">
                        <a:effectLst/>
                        <a:latin typeface="Times New Roman"/>
                        <a:ea typeface="Times New Roman"/>
                      </a:endParaRPr>
                    </a:p>
                  </a:txBody>
                  <a:tcPr marL="68580" marR="68580" marT="0" marB="0"/>
                </a:tc>
              </a:tr>
              <a:tr h="0">
                <a:tc>
                  <a:txBody>
                    <a:bodyPr/>
                    <a:lstStyle/>
                    <a:p>
                      <a:pPr marL="0" marR="0" algn="justLow" rtl="1">
                        <a:spcBef>
                          <a:spcPts val="0"/>
                        </a:spcBef>
                        <a:spcAft>
                          <a:spcPts val="0"/>
                        </a:spcAft>
                      </a:pPr>
                      <a:r>
                        <a:rPr lang="ar-SA" sz="2400">
                          <a:effectLst/>
                        </a:rPr>
                        <a:t>إجمالي تكلفة الإنتاج</a:t>
                      </a:r>
                      <a:endParaRPr lang="en-US" sz="2000">
                        <a:effectLst/>
                        <a:latin typeface="Times New Roman"/>
                        <a:ea typeface="Times New Roman"/>
                      </a:endParaRPr>
                    </a:p>
                  </a:txBody>
                  <a:tcPr marL="68580" marR="68580" marT="0" marB="0"/>
                </a:tc>
                <a:tc>
                  <a:txBody>
                    <a:bodyPr/>
                    <a:lstStyle/>
                    <a:p>
                      <a:pPr marL="0" marR="0" algn="ctr" rtl="1">
                        <a:spcBef>
                          <a:spcPts val="0"/>
                        </a:spcBef>
                        <a:spcAft>
                          <a:spcPts val="0"/>
                        </a:spcAft>
                      </a:pPr>
                      <a:r>
                        <a:rPr lang="ar-SA" sz="2000">
                          <a:effectLst/>
                        </a:rPr>
                        <a:t> </a:t>
                      </a:r>
                      <a:endParaRPr lang="en-US" sz="2000">
                        <a:effectLst/>
                        <a:latin typeface="Times New Roman"/>
                        <a:ea typeface="Times New Roman"/>
                      </a:endParaRPr>
                    </a:p>
                  </a:txBody>
                  <a:tcPr marL="68580" marR="68580" marT="0" marB="0"/>
                </a:tc>
                <a:tc>
                  <a:txBody>
                    <a:bodyPr/>
                    <a:lstStyle/>
                    <a:p>
                      <a:pPr marL="0" marR="0" algn="justLow" rtl="1">
                        <a:spcBef>
                          <a:spcPts val="0"/>
                        </a:spcBef>
                        <a:spcAft>
                          <a:spcPts val="0"/>
                        </a:spcAft>
                      </a:pPr>
                      <a:r>
                        <a:rPr lang="ar-SA" sz="2000">
                          <a:effectLst/>
                        </a:rPr>
                        <a:t>×××</a:t>
                      </a:r>
                      <a:endParaRPr lang="en-US" sz="2000">
                        <a:effectLst/>
                        <a:latin typeface="Times New Roman"/>
                        <a:ea typeface="Times New Roman"/>
                      </a:endParaRPr>
                    </a:p>
                  </a:txBody>
                  <a:tcPr marL="68580" marR="68580" marT="0" marB="0"/>
                </a:tc>
              </a:tr>
              <a:tr h="0">
                <a:tc>
                  <a:txBody>
                    <a:bodyPr/>
                    <a:lstStyle/>
                    <a:p>
                      <a:pPr marL="0" marR="0" algn="justLow" rtl="1">
                        <a:spcBef>
                          <a:spcPts val="0"/>
                        </a:spcBef>
                        <a:spcAft>
                          <a:spcPts val="0"/>
                        </a:spcAft>
                      </a:pPr>
                      <a:r>
                        <a:rPr lang="ar-SA" sz="2400">
                          <a:effectLst/>
                        </a:rPr>
                        <a:t>تكاليف تسويقية متغيرة	</a:t>
                      </a:r>
                      <a:endParaRPr lang="en-US" sz="2000">
                        <a:effectLst/>
                        <a:latin typeface="Times New Roman"/>
                        <a:ea typeface="Times New Roman"/>
                      </a:endParaRPr>
                    </a:p>
                  </a:txBody>
                  <a:tcPr marL="68580" marR="68580" marT="0" marB="0"/>
                </a:tc>
                <a:tc>
                  <a:txBody>
                    <a:bodyPr/>
                    <a:lstStyle/>
                    <a:p>
                      <a:pPr marL="0" marR="0" algn="ctr" rtl="1">
                        <a:spcBef>
                          <a:spcPts val="0"/>
                        </a:spcBef>
                        <a:spcAft>
                          <a:spcPts val="0"/>
                        </a:spcAft>
                      </a:pPr>
                      <a:r>
                        <a:rPr lang="ar-SA" sz="2000">
                          <a:effectLst/>
                        </a:rPr>
                        <a:t> </a:t>
                      </a:r>
                      <a:endParaRPr lang="en-US" sz="2000">
                        <a:effectLst/>
                        <a:latin typeface="Times New Roman"/>
                        <a:ea typeface="Times New Roman"/>
                      </a:endParaRPr>
                    </a:p>
                  </a:txBody>
                  <a:tcPr marL="68580" marR="68580" marT="0" marB="0"/>
                </a:tc>
                <a:tc>
                  <a:txBody>
                    <a:bodyPr/>
                    <a:lstStyle/>
                    <a:p>
                      <a:pPr marL="0" marR="0" algn="justLow" rtl="1">
                        <a:spcBef>
                          <a:spcPts val="0"/>
                        </a:spcBef>
                        <a:spcAft>
                          <a:spcPts val="0"/>
                        </a:spcAft>
                      </a:pPr>
                      <a:r>
                        <a:rPr lang="ar-SA" sz="2000">
                          <a:effectLst/>
                        </a:rPr>
                        <a:t>×××</a:t>
                      </a:r>
                      <a:endParaRPr lang="en-US" sz="2000">
                        <a:effectLst/>
                        <a:latin typeface="Times New Roman"/>
                        <a:ea typeface="Times New Roman"/>
                      </a:endParaRPr>
                    </a:p>
                  </a:txBody>
                  <a:tcPr marL="68580" marR="68580" marT="0" marB="0"/>
                </a:tc>
              </a:tr>
              <a:tr h="0">
                <a:tc>
                  <a:txBody>
                    <a:bodyPr/>
                    <a:lstStyle/>
                    <a:p>
                      <a:pPr marL="0" marR="0" algn="justLow" rtl="1">
                        <a:spcBef>
                          <a:spcPts val="0"/>
                        </a:spcBef>
                        <a:spcAft>
                          <a:spcPts val="0"/>
                        </a:spcAft>
                      </a:pPr>
                      <a:r>
                        <a:rPr lang="ar-SA" sz="2400">
                          <a:effectLst/>
                        </a:rPr>
                        <a:t>تكاليف تسويقية وإدارية ثابتة</a:t>
                      </a:r>
                      <a:endParaRPr lang="en-US" sz="2000">
                        <a:effectLst/>
                        <a:latin typeface="Times New Roman"/>
                        <a:ea typeface="Times New Roman"/>
                      </a:endParaRPr>
                    </a:p>
                  </a:txBody>
                  <a:tcPr marL="68580" marR="68580" marT="0" marB="0"/>
                </a:tc>
                <a:tc>
                  <a:txBody>
                    <a:bodyPr/>
                    <a:lstStyle/>
                    <a:p>
                      <a:pPr marL="0" marR="0" algn="ctr" rtl="1">
                        <a:spcBef>
                          <a:spcPts val="0"/>
                        </a:spcBef>
                        <a:spcAft>
                          <a:spcPts val="0"/>
                        </a:spcAft>
                      </a:pPr>
                      <a:r>
                        <a:rPr lang="ar-SA" sz="2000">
                          <a:effectLst/>
                        </a:rPr>
                        <a:t> </a:t>
                      </a:r>
                      <a:endParaRPr lang="en-US" sz="2000">
                        <a:effectLst/>
                        <a:latin typeface="Times New Roman"/>
                        <a:ea typeface="Times New Roman"/>
                      </a:endParaRPr>
                    </a:p>
                  </a:txBody>
                  <a:tcPr marL="68580" marR="68580" marT="0" marB="0"/>
                </a:tc>
                <a:tc>
                  <a:txBody>
                    <a:bodyPr/>
                    <a:lstStyle/>
                    <a:p>
                      <a:pPr marL="0" marR="0" algn="justLow" rtl="1">
                        <a:spcBef>
                          <a:spcPts val="0"/>
                        </a:spcBef>
                        <a:spcAft>
                          <a:spcPts val="0"/>
                        </a:spcAft>
                      </a:pPr>
                      <a:r>
                        <a:rPr lang="ar-SA" sz="2000" u="sng">
                          <a:effectLst/>
                        </a:rPr>
                        <a:t>×××</a:t>
                      </a:r>
                      <a:endParaRPr lang="en-US" sz="2000">
                        <a:effectLst/>
                        <a:latin typeface="Times New Roman"/>
                        <a:ea typeface="Times New Roman"/>
                      </a:endParaRPr>
                    </a:p>
                  </a:txBody>
                  <a:tcPr marL="68580" marR="68580" marT="0" marB="0"/>
                </a:tc>
              </a:tr>
              <a:tr h="0">
                <a:tc>
                  <a:txBody>
                    <a:bodyPr/>
                    <a:lstStyle/>
                    <a:p>
                      <a:pPr marL="0" marR="0" algn="justLow" rtl="1">
                        <a:spcBef>
                          <a:spcPts val="0"/>
                        </a:spcBef>
                        <a:spcAft>
                          <a:spcPts val="0"/>
                        </a:spcAft>
                      </a:pPr>
                      <a:r>
                        <a:rPr lang="ar-SA" sz="2400">
                          <a:effectLst/>
                        </a:rPr>
                        <a:t>إجمالي تكاليف الوحدات المباعة</a:t>
                      </a:r>
                      <a:endParaRPr lang="en-US" sz="2000">
                        <a:effectLst/>
                        <a:latin typeface="Times New Roman"/>
                        <a:ea typeface="Times New Roman"/>
                      </a:endParaRPr>
                    </a:p>
                  </a:txBody>
                  <a:tcPr marL="68580" marR="68580" marT="0" marB="0"/>
                </a:tc>
                <a:tc>
                  <a:txBody>
                    <a:bodyPr/>
                    <a:lstStyle/>
                    <a:p>
                      <a:pPr marL="0" marR="0" algn="ctr" rtl="1">
                        <a:spcBef>
                          <a:spcPts val="0"/>
                        </a:spcBef>
                        <a:spcAft>
                          <a:spcPts val="0"/>
                        </a:spcAft>
                      </a:pPr>
                      <a:r>
                        <a:rPr lang="ar-SA" sz="2000" dirty="0">
                          <a:effectLst/>
                        </a:rPr>
                        <a:t> </a:t>
                      </a:r>
                      <a:endParaRPr lang="en-US" sz="2000" dirty="0">
                        <a:effectLst/>
                        <a:latin typeface="Times New Roman"/>
                        <a:ea typeface="Times New Roman"/>
                      </a:endParaRPr>
                    </a:p>
                  </a:txBody>
                  <a:tcPr marL="68580" marR="68580" marT="0" marB="0"/>
                </a:tc>
                <a:tc>
                  <a:txBody>
                    <a:bodyPr/>
                    <a:lstStyle/>
                    <a:p>
                      <a:pPr marL="0" marR="0" algn="justLow" rtl="1">
                        <a:spcBef>
                          <a:spcPts val="0"/>
                        </a:spcBef>
                        <a:spcAft>
                          <a:spcPts val="0"/>
                        </a:spcAft>
                      </a:pPr>
                      <a:r>
                        <a:rPr lang="ar-SA" sz="2000">
                          <a:effectLst/>
                        </a:rPr>
                        <a:t>×××</a:t>
                      </a:r>
                      <a:endParaRPr lang="en-US" sz="2000">
                        <a:effectLst/>
                        <a:latin typeface="Times New Roman"/>
                        <a:ea typeface="Times New Roman"/>
                      </a:endParaRPr>
                    </a:p>
                  </a:txBody>
                  <a:tcPr marL="68580" marR="68580" marT="0" marB="0"/>
                </a:tc>
              </a:tr>
              <a:tr h="0">
                <a:tc>
                  <a:txBody>
                    <a:bodyPr/>
                    <a:lstStyle/>
                    <a:p>
                      <a:pPr marL="0" marR="0" algn="justLow" rtl="1">
                        <a:spcBef>
                          <a:spcPts val="0"/>
                        </a:spcBef>
                        <a:spcAft>
                          <a:spcPts val="0"/>
                        </a:spcAft>
                      </a:pPr>
                      <a:r>
                        <a:rPr lang="ar-SA" sz="2400">
                          <a:effectLst/>
                        </a:rPr>
                        <a:t>+ هامش الربح	</a:t>
                      </a:r>
                      <a:endParaRPr lang="en-US" sz="2000">
                        <a:effectLst/>
                        <a:latin typeface="Times New Roman"/>
                        <a:ea typeface="Times New Roman"/>
                      </a:endParaRPr>
                    </a:p>
                  </a:txBody>
                  <a:tcPr marL="68580" marR="68580" marT="0" marB="0"/>
                </a:tc>
                <a:tc>
                  <a:txBody>
                    <a:bodyPr/>
                    <a:lstStyle/>
                    <a:p>
                      <a:pPr marL="0" marR="0" algn="ctr" rtl="1">
                        <a:spcBef>
                          <a:spcPts val="0"/>
                        </a:spcBef>
                        <a:spcAft>
                          <a:spcPts val="0"/>
                        </a:spcAft>
                      </a:pPr>
                      <a:r>
                        <a:rPr lang="ar-SA" sz="2000">
                          <a:effectLst/>
                        </a:rPr>
                        <a:t> </a:t>
                      </a:r>
                      <a:endParaRPr lang="en-US" sz="2000">
                        <a:effectLst/>
                        <a:latin typeface="Times New Roman"/>
                        <a:ea typeface="Times New Roman"/>
                      </a:endParaRPr>
                    </a:p>
                  </a:txBody>
                  <a:tcPr marL="68580" marR="68580" marT="0" marB="0"/>
                </a:tc>
                <a:tc>
                  <a:txBody>
                    <a:bodyPr/>
                    <a:lstStyle/>
                    <a:p>
                      <a:pPr marL="0" marR="0" algn="justLow" rtl="1">
                        <a:spcBef>
                          <a:spcPts val="0"/>
                        </a:spcBef>
                        <a:spcAft>
                          <a:spcPts val="0"/>
                        </a:spcAft>
                      </a:pPr>
                      <a:r>
                        <a:rPr lang="ar-SA" sz="2000" u="sng">
                          <a:effectLst/>
                        </a:rPr>
                        <a:t>×××</a:t>
                      </a:r>
                      <a:endParaRPr lang="en-US" sz="2000">
                        <a:effectLst/>
                        <a:latin typeface="Times New Roman"/>
                        <a:ea typeface="Times New Roman"/>
                      </a:endParaRPr>
                    </a:p>
                  </a:txBody>
                  <a:tcPr marL="68580" marR="68580" marT="0" marB="0"/>
                </a:tc>
              </a:tr>
              <a:tr h="0">
                <a:tc>
                  <a:txBody>
                    <a:bodyPr/>
                    <a:lstStyle/>
                    <a:p>
                      <a:pPr marL="0" marR="0" algn="justLow" rtl="1">
                        <a:spcBef>
                          <a:spcPts val="0"/>
                        </a:spcBef>
                        <a:spcAft>
                          <a:spcPts val="0"/>
                        </a:spcAft>
                      </a:pPr>
                      <a:r>
                        <a:rPr lang="ar-SA" sz="2400">
                          <a:effectLst/>
                        </a:rPr>
                        <a:t>سعر البيع المقترح</a:t>
                      </a:r>
                      <a:endParaRPr lang="en-US" sz="2000">
                        <a:effectLst/>
                        <a:latin typeface="Times New Roman"/>
                        <a:ea typeface="Times New Roman"/>
                      </a:endParaRPr>
                    </a:p>
                  </a:txBody>
                  <a:tcPr marL="68580" marR="68580" marT="0" marB="0"/>
                </a:tc>
                <a:tc>
                  <a:txBody>
                    <a:bodyPr/>
                    <a:lstStyle/>
                    <a:p>
                      <a:pPr marL="0" marR="0" algn="ctr" rtl="1">
                        <a:spcBef>
                          <a:spcPts val="0"/>
                        </a:spcBef>
                        <a:spcAft>
                          <a:spcPts val="0"/>
                        </a:spcAft>
                      </a:pPr>
                      <a:r>
                        <a:rPr lang="ar-SA" sz="2000">
                          <a:effectLst/>
                        </a:rPr>
                        <a:t> </a:t>
                      </a:r>
                      <a:endParaRPr lang="en-US" sz="2000">
                        <a:effectLst/>
                        <a:latin typeface="Times New Roman"/>
                        <a:ea typeface="Times New Roman"/>
                      </a:endParaRPr>
                    </a:p>
                  </a:txBody>
                  <a:tcPr marL="68580" marR="68580" marT="0" marB="0"/>
                </a:tc>
                <a:tc>
                  <a:txBody>
                    <a:bodyPr/>
                    <a:lstStyle/>
                    <a:p>
                      <a:pPr marL="0" marR="0" algn="justLow" rtl="1">
                        <a:spcBef>
                          <a:spcPts val="0"/>
                        </a:spcBef>
                        <a:spcAft>
                          <a:spcPts val="0"/>
                        </a:spcAft>
                      </a:pPr>
                      <a:r>
                        <a:rPr lang="ar-SA" sz="2000" u="sng" dirty="0">
                          <a:effectLst/>
                        </a:rPr>
                        <a:t>×××</a:t>
                      </a:r>
                      <a:endParaRPr lang="en-US" sz="2000" dirty="0">
                        <a:effectLst/>
                        <a:latin typeface="Times New Roman"/>
                        <a:ea typeface="Times New Roman"/>
                      </a:endParaRPr>
                    </a:p>
                  </a:txBody>
                  <a:tcPr marL="68580" marR="68580" marT="0" marB="0"/>
                </a:tc>
              </a:tr>
            </a:tbl>
          </a:graphicData>
        </a:graphic>
      </p:graphicFrame>
      <p:sp>
        <p:nvSpPr>
          <p:cNvPr id="3" name="Line 1"/>
          <p:cNvSpPr>
            <a:spLocks noChangeShapeType="1"/>
          </p:cNvSpPr>
          <p:nvPr/>
        </p:nvSpPr>
        <p:spPr bwMode="auto">
          <a:xfrm flipH="1">
            <a:off x="1915675" y="2290575"/>
            <a:ext cx="160020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25603"/>
                                        </p:tgtEl>
                                        <p:attrNameLst>
                                          <p:attrName>style.visibility</p:attrName>
                                        </p:attrNameLst>
                                      </p:cBhvr>
                                      <p:to>
                                        <p:strVal val="visible"/>
                                      </p:to>
                                    </p:set>
                                    <p:anim calcmode="lin" valueType="num">
                                      <p:cBhvr>
                                        <p:cTn id="7" dur="500" fill="hold"/>
                                        <p:tgtEl>
                                          <p:spTgt spid="25603"/>
                                        </p:tgtEl>
                                        <p:attrNameLst>
                                          <p:attrName>ppt_w</p:attrName>
                                        </p:attrNameLst>
                                      </p:cBhvr>
                                      <p:tavLst>
                                        <p:tav tm="0">
                                          <p:val>
                                            <p:fltVal val="0"/>
                                          </p:val>
                                        </p:tav>
                                        <p:tav tm="100000">
                                          <p:val>
                                            <p:strVal val="#ppt_w"/>
                                          </p:val>
                                        </p:tav>
                                      </p:tavLst>
                                    </p:anim>
                                    <p:anim calcmode="lin" valueType="num">
                                      <p:cBhvr>
                                        <p:cTn id="8" dur="500" fill="hold"/>
                                        <p:tgtEl>
                                          <p:spTgt spid="2560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3"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2.jpeg"/></Relationships>
</file>

<file path=ppt/theme/_rels/them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image" Target="../media/image3.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4.xml><?xml version="1.0" encoding="utf-8"?>
<a:theme xmlns:a="http://schemas.openxmlformats.org/drawingml/2006/main" name="1_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5.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2.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docProps/app.xml><?xml version="1.0" encoding="utf-8"?>
<Properties xmlns="http://schemas.openxmlformats.org/officeDocument/2006/extended-properties" xmlns:vt="http://schemas.openxmlformats.org/officeDocument/2006/docPropsVTypes">
  <Template>Module</Template>
  <TotalTime>5747</TotalTime>
  <Words>1053</Words>
  <Application>Microsoft Office PowerPoint</Application>
  <PresentationFormat>On-screen Show (4:3)</PresentationFormat>
  <Paragraphs>188</Paragraphs>
  <Slides>24</Slides>
  <Notes>1</Notes>
  <HiddenSlides>0</HiddenSlides>
  <MMClips>0</MMClips>
  <ScaleCrop>false</ScaleCrop>
  <HeadingPairs>
    <vt:vector size="4" baseType="variant">
      <vt:variant>
        <vt:lpstr>Theme</vt:lpstr>
      </vt:variant>
      <vt:variant>
        <vt:i4>5</vt:i4>
      </vt:variant>
      <vt:variant>
        <vt:lpstr>Slide Titles</vt:lpstr>
      </vt:variant>
      <vt:variant>
        <vt:i4>24</vt:i4>
      </vt:variant>
    </vt:vector>
  </HeadingPairs>
  <TitlesOfParts>
    <vt:vector size="29" baseType="lpstr">
      <vt:lpstr>Flow</vt:lpstr>
      <vt:lpstr>Office Theme</vt:lpstr>
      <vt:lpstr>Opulent</vt:lpstr>
      <vt:lpstr>1_Trek</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1- طريقة التسعير على أساس التكاليف الإجمالية الكلية</vt:lpstr>
      <vt:lpstr>PowerPoint Presentation</vt:lpstr>
      <vt:lpstr>PowerPoint Presentation</vt:lpstr>
      <vt:lpstr>الحل  1- تحديد سعر بيع الوحدة:</vt:lpstr>
      <vt:lpstr>2- التسعير على أساس التكاليف الصناعية المتغيرة</vt:lpstr>
      <vt:lpstr>PowerPoint Presentation</vt:lpstr>
      <vt:lpstr>PowerPoint Presentation</vt:lpstr>
      <vt:lpstr>PowerPoint Presentation</vt:lpstr>
      <vt:lpstr>3-طريقة التسعير على أساس التكاليف الصناعية (الكلية)</vt:lpstr>
      <vt:lpstr>PowerPoint Presentation</vt:lpstr>
      <vt:lpstr>PowerPoint Presentation</vt:lpstr>
      <vt:lpstr>4- طريقة التسعير على أساس إجمالي التكاليف المتغيرة</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ALI SAHIUNY</cp:lastModifiedBy>
  <cp:revision>848</cp:revision>
  <cp:lastPrinted>1601-01-01T00:00:00Z</cp:lastPrinted>
  <dcterms:created xsi:type="dcterms:W3CDTF">1601-01-01T00:00:00Z</dcterms:created>
  <dcterms:modified xsi:type="dcterms:W3CDTF">2021-05-24T09:21:21Z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