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 id="2147483696" r:id="rId4"/>
  </p:sldMasterIdLst>
  <p:notesMasterIdLst>
    <p:notesMasterId r:id="rId43"/>
  </p:notesMasterIdLst>
  <p:sldIdLst>
    <p:sldId id="256" r:id="rId5"/>
    <p:sldId id="261" r:id="rId6"/>
    <p:sldId id="262" r:id="rId7"/>
    <p:sldId id="263" r:id="rId8"/>
    <p:sldId id="264" r:id="rId9"/>
    <p:sldId id="270" r:id="rId10"/>
    <p:sldId id="265" r:id="rId11"/>
    <p:sldId id="271" r:id="rId12"/>
    <p:sldId id="274" r:id="rId13"/>
    <p:sldId id="351" r:id="rId14"/>
    <p:sldId id="272" r:id="rId15"/>
    <p:sldId id="273" r:id="rId16"/>
    <p:sldId id="275" r:id="rId17"/>
    <p:sldId id="276" r:id="rId18"/>
    <p:sldId id="277" r:id="rId19"/>
    <p:sldId id="278" r:id="rId20"/>
    <p:sldId id="279" r:id="rId21"/>
    <p:sldId id="280" r:id="rId22"/>
    <p:sldId id="281" r:id="rId23"/>
    <p:sldId id="282" r:id="rId24"/>
    <p:sldId id="283" r:id="rId25"/>
    <p:sldId id="284" r:id="rId26"/>
    <p:sldId id="286" r:id="rId27"/>
    <p:sldId id="287" r:id="rId28"/>
    <p:sldId id="289" r:id="rId29"/>
    <p:sldId id="352" r:id="rId30"/>
    <p:sldId id="290" r:id="rId31"/>
    <p:sldId id="291" r:id="rId32"/>
    <p:sldId id="292" r:id="rId33"/>
    <p:sldId id="353" r:id="rId34"/>
    <p:sldId id="354" r:id="rId35"/>
    <p:sldId id="293" r:id="rId36"/>
    <p:sldId id="294" r:id="rId37"/>
    <p:sldId id="295" r:id="rId38"/>
    <p:sldId id="355" r:id="rId39"/>
    <p:sldId id="356" r:id="rId40"/>
    <p:sldId id="296" r:id="rId41"/>
    <p:sldId id="34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02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75DCB02-9BB8-47FD-8907-85C794F793BA}" styleName="نمط ذو سمات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varScale="1">
        <p:scale>
          <a:sx n="66" d="100"/>
          <a:sy n="66" d="100"/>
        </p:scale>
        <p:origin x="-1422" y="-96"/>
      </p:cViewPr>
      <p:guideLst>
        <p:guide orient="horz" pos="2160"/>
        <p:guide pos="2880"/>
      </p:guideLst>
    </p:cSldViewPr>
  </p:slideViewPr>
  <p:outlineViewPr>
    <p:cViewPr>
      <p:scale>
        <a:sx n="33" d="100"/>
        <a:sy n="33" d="100"/>
      </p:scale>
      <p:origin x="24" y="100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B4496C-9B73-4AB6-9171-DC89155440F3}" type="datetimeFigureOut">
              <a:rPr lang="en-US" smtClean="0"/>
              <a:t>5/24/2021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612248-97C6-4E20-979C-5A6A231C8784}" type="slidenum">
              <a:rPr lang="en-US" smtClean="0"/>
              <a:t>‹#›</a:t>
            </a:fld>
            <a:endParaRPr lang="en-US"/>
          </a:p>
        </p:txBody>
      </p:sp>
    </p:spTree>
    <p:extLst>
      <p:ext uri="{BB962C8B-B14F-4D97-AF65-F5344CB8AC3E}">
        <p14:creationId xmlns:p14="http://schemas.microsoft.com/office/powerpoint/2010/main" val="3456455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612248-97C6-4E20-979C-5A6A231C8784}" type="slidenum">
              <a:rPr lang="en-US" smtClean="0"/>
              <a:t>1</a:t>
            </a:fld>
            <a:endParaRPr lang="en-US"/>
          </a:p>
        </p:txBody>
      </p:sp>
    </p:spTree>
    <p:extLst>
      <p:ext uri="{BB962C8B-B14F-4D97-AF65-F5344CB8AC3E}">
        <p14:creationId xmlns:p14="http://schemas.microsoft.com/office/powerpoint/2010/main" val="15270986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453CC2E-669C-43AE-A6E1-4AAC4DCDB7A8}" type="datetimeFigureOut">
              <a:rPr lang="en-US" smtClean="0"/>
              <a:pPr/>
              <a:t>5/24/2021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3BD1F86-485F-4E72-A5C6-D56740D14A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3BD1F86-485F-4E72-A5C6-D56740D14A9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53CC2E-669C-43AE-A6E1-4AAC4DCDB7A8}" type="datetimeFigureOut">
              <a:rPr lang="en-US" smtClean="0"/>
              <a:pPr/>
              <a:t>5/24/2021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53CC2E-669C-43AE-A6E1-4AAC4DCDB7A8}" type="datetimeFigureOut">
              <a:rPr lang="en-US" smtClean="0"/>
              <a:pPr/>
              <a:t>5/24/2021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3CC2E-669C-43AE-A6E1-4AAC4DCDB7A8}" type="datetimeFigureOut">
              <a:rPr lang="en-US" smtClean="0"/>
              <a:pPr/>
              <a:t>5/24/2021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3BD1F86-485F-4E72-A5C6-D56740D14A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53CC2E-669C-43AE-A6E1-4AAC4DCDB7A8}" type="datetimeFigureOut">
              <a:rPr lang="en-US" smtClean="0"/>
              <a:pPr/>
              <a:t>5/24/2021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53CC2E-669C-43AE-A6E1-4AAC4DCDB7A8}" type="datetimeFigureOut">
              <a:rPr lang="en-US" smtClean="0"/>
              <a:pPr/>
              <a:t>5/24/2021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3CC2E-669C-43AE-A6E1-4AAC4DCDB7A8}" type="datetimeFigureOut">
              <a:rPr lang="en-US" smtClean="0"/>
              <a:pPr/>
              <a:t>5/24/2021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3BD1F86-485F-4E72-A5C6-D56740D14A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453CC2E-669C-43AE-A6E1-4AAC4DCDB7A8}" type="datetimeFigureOut">
              <a:rPr lang="en-US" smtClean="0"/>
              <a:pPr/>
              <a:t>5/24/2021</a:t>
            </a:fld>
            <a:endParaRPr lang="en-US"/>
          </a:p>
        </p:txBody>
      </p:sp>
      <p:sp>
        <p:nvSpPr>
          <p:cNvPr id="9" name="Slide Number Placeholder 8"/>
          <p:cNvSpPr>
            <a:spLocks noGrp="1"/>
          </p:cNvSpPr>
          <p:nvPr>
            <p:ph type="sldNum" sz="quarter" idx="11"/>
          </p:nvPr>
        </p:nvSpPr>
        <p:spPr/>
        <p:txBody>
          <a:bodyPr/>
          <a:lstStyle/>
          <a:p>
            <a:fld id="{03BD1F86-485F-4E72-A5C6-D56740D14A9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53CC2E-669C-43AE-A6E1-4AAC4DCDB7A8}" type="datetimeFigureOut">
              <a:rPr lang="en-US" smtClean="0"/>
              <a:pPr/>
              <a:t>5/24/2021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53CC2E-669C-43AE-A6E1-4AAC4DCDB7A8}" type="datetimeFigureOut">
              <a:rPr lang="en-US" smtClean="0"/>
              <a:pPr/>
              <a:t>5/24/2021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3CC2E-669C-43AE-A6E1-4AAC4DCDB7A8}" type="datetimeFigureOut">
              <a:rPr lang="en-US" smtClean="0"/>
              <a:pPr/>
              <a:t>5/24/2021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3BD1F86-485F-4E72-A5C6-D56740D14A98}"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53CC2E-669C-43AE-A6E1-4AAC4DCDB7A8}" type="datetimeFigureOut">
              <a:rPr lang="en-US" smtClean="0"/>
              <a:pPr/>
              <a:t>5/24/2021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D1F86-485F-4E72-A5C6-D56740D14A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453CC2E-669C-43AE-A6E1-4AAC4DCDB7A8}" type="datetimeFigureOut">
              <a:rPr lang="en-US" smtClean="0"/>
              <a:pPr/>
              <a:t>5/24/2021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BD1F86-485F-4E72-A5C6-D56740D14A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453CC2E-669C-43AE-A6E1-4AAC4DCDB7A8}" type="datetimeFigureOut">
              <a:rPr lang="en-US" smtClean="0"/>
              <a:pPr/>
              <a:t>5/24/2021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3BD1F86-485F-4E72-A5C6-D56740D14A98}"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453CC2E-669C-43AE-A6E1-4AAC4DCDB7A8}" type="datetimeFigureOut">
              <a:rPr lang="en-US" smtClean="0"/>
              <a:pPr/>
              <a:t>5/24/2021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3BD1F86-485F-4E72-A5C6-D56740D14A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453CC2E-669C-43AE-A6E1-4AAC4DCDB7A8}" type="datetimeFigureOut">
              <a:rPr lang="en-US" smtClean="0"/>
              <a:pPr/>
              <a:t>5/24/2021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3BD1F86-485F-4E72-A5C6-D56740D14A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3BD1F86-485F-4E72-A5C6-D56740D14A98}"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453CC2E-669C-43AE-A6E1-4AAC4DCDB7A8}" type="datetimeFigureOut">
              <a:rPr lang="en-US" smtClean="0"/>
              <a:pPr/>
              <a:t>5/24/2021</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453CC2E-669C-43AE-A6E1-4AAC4DCDB7A8}" type="datetimeFigureOut">
              <a:rPr lang="en-US" smtClean="0"/>
              <a:pPr/>
              <a:t>5/24/2021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3BD1F86-485F-4E72-A5C6-D56740D14A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752600"/>
            <a:ext cx="8458200" cy="1676400"/>
          </a:xfrm>
          <a:gradFill flip="none" rotWithShape="1">
            <a:gsLst>
              <a:gs pos="0">
                <a:schemeClr val="accent2">
                  <a:lumMod val="40000"/>
                  <a:lumOff val="60000"/>
                </a:schemeClr>
              </a:gs>
              <a:gs pos="30000">
                <a:srgbClr val="66008F"/>
              </a:gs>
              <a:gs pos="64999">
                <a:srgbClr val="BA0066"/>
              </a:gs>
              <a:gs pos="89999">
                <a:srgbClr val="FF0000"/>
              </a:gs>
              <a:gs pos="100000">
                <a:srgbClr val="FF8200"/>
              </a:gs>
            </a:gsLst>
            <a:lin ang="8100000" scaled="1"/>
            <a:tileRect/>
          </a:gradFill>
        </p:spPr>
        <p:txBody>
          <a:bodyPr/>
          <a:lstStyle/>
          <a:p>
            <a:pPr algn="ctr" rtl="1"/>
            <a:r>
              <a:rPr lang="ar-SA" sz="8000" dirty="0" smtClean="0">
                <a:solidFill>
                  <a:srgbClr val="FFFF00"/>
                </a:solidFill>
                <a:cs typeface="Farsi Simple Bold" pitchFamily="2" charset="-78"/>
              </a:rPr>
              <a:t>بسم الله الرحمن الرحيم</a:t>
            </a:r>
            <a:endParaRPr lang="en-US" sz="8000" dirty="0">
              <a:solidFill>
                <a:srgbClr val="FFFF00"/>
              </a:solidFill>
              <a:cs typeface="Farsi Simple Bold"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457200" y="228600"/>
            <a:ext cx="8382000" cy="5562600"/>
          </a:xfrm>
          <a:prstGeom prst="rect">
            <a:avLst/>
          </a:prstGeom>
          <a:blipFill>
            <a:blip r:embed="rId2"/>
            <a:tile tx="0" ty="0" sx="100000" sy="100000" flip="none" algn="tl"/>
          </a:blipFill>
          <a:ln w="28575">
            <a:noFill/>
            <a:miter lim="800000"/>
            <a:headEnd/>
            <a:tailEnd/>
          </a:ln>
        </p:spPr>
        <p:txBody>
          <a:bodyPr vert="horz" wrap="square" lIns="91440" tIns="45720" rIns="91440" bIns="45720" numCol="1" anchor="t" anchorCtr="0" compatLnSpc="1">
            <a:prstTxWarp prst="textNoShape">
              <a:avLst/>
            </a:prstTxWarp>
          </a:bodyPr>
          <a:lstStyle/>
          <a:p>
            <a:pPr lvl="0" algn="just" rtl="1"/>
            <a:r>
              <a:rPr lang="ar-SA" sz="4000" b="1" u="sng" dirty="0" smtClean="0">
                <a:solidFill>
                  <a:srgbClr val="FFFF00"/>
                </a:solidFill>
                <a:latin typeface="Simplified Arabic" pitchFamily="18" charset="-78"/>
                <a:ea typeface="Arial" pitchFamily="34" charset="0"/>
                <a:cs typeface="Simplified Arabic" pitchFamily="18" charset="-78"/>
              </a:rPr>
              <a:t>2- </a:t>
            </a:r>
            <a:r>
              <a:rPr lang="ar-SA" sz="3200" b="1" u="sng" dirty="0" smtClean="0">
                <a:solidFill>
                  <a:srgbClr val="FFFF00"/>
                </a:solidFill>
                <a:latin typeface="Simplified Arabic" pitchFamily="18" charset="-78"/>
                <a:ea typeface="Arial" pitchFamily="34" charset="0"/>
                <a:cs typeface="Simplified Arabic" pitchFamily="18" charset="-78"/>
              </a:rPr>
              <a:t>السياسات </a:t>
            </a:r>
            <a:r>
              <a:rPr lang="ar-SA" sz="3200" b="1" u="sng" dirty="0">
                <a:solidFill>
                  <a:srgbClr val="FFFF00"/>
                </a:solidFill>
                <a:latin typeface="Simplified Arabic" pitchFamily="18" charset="-78"/>
                <a:ea typeface="Arial" pitchFamily="34" charset="0"/>
                <a:cs typeface="Simplified Arabic" pitchFamily="18" charset="-78"/>
              </a:rPr>
              <a:t>التنموية: </a:t>
            </a:r>
            <a:endParaRPr lang="en-US" sz="3200" b="1" u="sng" dirty="0">
              <a:solidFill>
                <a:srgbClr val="FFFF00"/>
              </a:solidFill>
              <a:latin typeface="Simplified Arabic" pitchFamily="18" charset="-78"/>
              <a:ea typeface="Arial" pitchFamily="34" charset="0"/>
              <a:cs typeface="Simplified Arabic" pitchFamily="18" charset="-78"/>
            </a:endParaRPr>
          </a:p>
          <a:p>
            <a:pPr algn="just" rtl="1"/>
            <a:r>
              <a:rPr lang="ar-SA" sz="3200" b="1" dirty="0">
                <a:solidFill>
                  <a:srgbClr val="FFFF00"/>
                </a:solidFill>
                <a:latin typeface="Simplified Arabic" pitchFamily="18" charset="-78"/>
                <a:ea typeface="Arial" pitchFamily="34" charset="0"/>
                <a:cs typeface="Simplified Arabic" pitchFamily="18" charset="-78"/>
              </a:rPr>
              <a:t>	</a:t>
            </a:r>
            <a:r>
              <a:rPr lang="ar-SA" sz="3200" b="1" dirty="0">
                <a:solidFill>
                  <a:schemeClr val="bg1"/>
                </a:solidFill>
                <a:latin typeface="Simplified Arabic" pitchFamily="18" charset="-78"/>
                <a:ea typeface="Arial" pitchFamily="34" charset="0"/>
                <a:cs typeface="Simplified Arabic" pitchFamily="18" charset="-78"/>
              </a:rPr>
              <a:t>تعمل المنشآت في تقديم كثير من المشروعات التي يمكن أن تديرها بكفاءة ونجاح، وتطبق المشروعات ذات العائد المباشر، وتهتم بتقييم المشروعات التي تتردد أو تشك في مستوى </a:t>
            </a:r>
            <a:r>
              <a:rPr lang="ar-SA" sz="3200" b="1" dirty="0" err="1">
                <a:solidFill>
                  <a:schemeClr val="bg1"/>
                </a:solidFill>
                <a:latin typeface="Simplified Arabic" pitchFamily="18" charset="-78"/>
                <a:ea typeface="Arial" pitchFamily="34" charset="0"/>
                <a:cs typeface="Simplified Arabic" pitchFamily="18" charset="-78"/>
              </a:rPr>
              <a:t>ربحيتها</a:t>
            </a:r>
            <a:r>
              <a:rPr lang="ar-SA" sz="3200" b="1" dirty="0">
                <a:solidFill>
                  <a:schemeClr val="bg1"/>
                </a:solidFill>
                <a:latin typeface="Simplified Arabic" pitchFamily="18" charset="-78"/>
                <a:ea typeface="Arial" pitchFamily="34" charset="0"/>
                <a:cs typeface="Simplified Arabic" pitchFamily="18" charset="-78"/>
              </a:rPr>
              <a:t>، وترفض المشروعات التي تحقق خسائر، وتهتم  بالمشروعات بحجم النمو المستهدف في ظل اختيار المشروعات التي تحقق مستوى ربحية يتناسب مع هذا النمو المستهدف، وأن هذه المشروعات تسعى لتحقيق  وتنمية قدراتها المالية والفنية، وتزيد بها القدرة الإنتاجية، وتركز على رفع الكفاءة والفعالية في ظل قاعدة استثمارية تتناسب مع سياساتها المالية والمتوقعة</a:t>
            </a:r>
            <a:r>
              <a:rPr lang="ar-SA" sz="3200" b="1" dirty="0" smtClean="0">
                <a:solidFill>
                  <a:schemeClr val="bg1"/>
                </a:solidFill>
                <a:latin typeface="Simplified Arabic" pitchFamily="18" charset="-78"/>
                <a:ea typeface="Arial" pitchFamily="34" charset="0"/>
                <a:cs typeface="Simplified Arabic" pitchFamily="18" charset="-78"/>
              </a:rPr>
              <a:t>.</a:t>
            </a:r>
            <a:endParaRPr kumimoji="0" lang="ar-SA" sz="4000" b="1" i="0" u="none" strike="noStrike" cap="none" normalizeH="0" baseline="0" dirty="0" smtClean="0">
              <a:ln>
                <a:noFill/>
              </a:ln>
              <a:solidFill>
                <a:schemeClr val="bg1"/>
              </a:solidFill>
              <a:effectLst/>
              <a:latin typeface="Simplified Arabic" pitchFamily="18" charset="-78"/>
              <a:ea typeface="Arial" pitchFamily="34" charset="0"/>
              <a:cs typeface="Simplified Arabic" pitchFamily="18" charset="-78"/>
            </a:endParaRP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2439850662"/>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457200" y="228600"/>
            <a:ext cx="8382000" cy="5562600"/>
          </a:xfrm>
          <a:prstGeom prst="rect">
            <a:avLst/>
          </a:prstGeom>
          <a:blipFill>
            <a:blip r:embed="rId2"/>
            <a:tile tx="0" ty="0" sx="100000" sy="100000" flip="none" algn="tl"/>
          </a:blipFill>
          <a:ln w="28575">
            <a:noFill/>
            <a:miter lim="800000"/>
            <a:headEnd/>
            <a:tailEnd/>
          </a:ln>
        </p:spPr>
        <p:txBody>
          <a:bodyPr vert="horz" wrap="square" lIns="91440" tIns="45720" rIns="91440" bIns="45720" numCol="1" anchor="t" anchorCtr="0" compatLnSpc="1">
            <a:prstTxWarp prst="textNoShape">
              <a:avLst/>
            </a:prstTxWarp>
          </a:bodyPr>
          <a:lstStyle/>
          <a:p>
            <a:pPr lvl="0" algn="r" rtl="1"/>
            <a:r>
              <a:rPr lang="ar-SA" sz="4000" b="1" u="sng" dirty="0" smtClean="0">
                <a:solidFill>
                  <a:srgbClr val="FFFF00"/>
                </a:solidFill>
                <a:latin typeface="Simplified Arabic" pitchFamily="18" charset="-78"/>
                <a:ea typeface="Arial" pitchFamily="34" charset="0"/>
                <a:cs typeface="Simplified Arabic" pitchFamily="18" charset="-78"/>
              </a:rPr>
              <a:t>3- </a:t>
            </a:r>
            <a:r>
              <a:rPr lang="ar-SA" sz="2800" b="1" u="sng" dirty="0">
                <a:solidFill>
                  <a:srgbClr val="FFFF00"/>
                </a:solidFill>
                <a:latin typeface="Simplified Arabic" pitchFamily="18" charset="-78"/>
                <a:ea typeface="Arial" pitchFamily="34" charset="0"/>
                <a:cs typeface="Simplified Arabic" pitchFamily="18" charset="-78"/>
              </a:rPr>
              <a:t>تقييم المخاطر: (</a:t>
            </a:r>
            <a:r>
              <a:rPr lang="en-US" sz="2800" b="1" u="sng" dirty="0">
                <a:solidFill>
                  <a:srgbClr val="FFFF00"/>
                </a:solidFill>
                <a:latin typeface="Simplified Arabic" pitchFamily="18" charset="-78"/>
                <a:ea typeface="Arial" pitchFamily="34" charset="0"/>
                <a:cs typeface="Simplified Arabic" pitchFamily="18" charset="-78"/>
              </a:rPr>
              <a:t>Risk Evaluation</a:t>
            </a:r>
            <a:r>
              <a:rPr lang="ar-SA" sz="2800" b="1" u="sng" dirty="0">
                <a:solidFill>
                  <a:srgbClr val="FFFF00"/>
                </a:solidFill>
                <a:latin typeface="Simplified Arabic" pitchFamily="18" charset="-78"/>
                <a:ea typeface="Arial" pitchFamily="34" charset="0"/>
                <a:cs typeface="Simplified Arabic" pitchFamily="18" charset="-78"/>
              </a:rPr>
              <a:t>)</a:t>
            </a:r>
            <a:endParaRPr lang="en-US" sz="2800" b="1" u="sng" dirty="0">
              <a:solidFill>
                <a:srgbClr val="FFFF00"/>
              </a:solidFill>
              <a:latin typeface="Simplified Arabic" pitchFamily="18" charset="-78"/>
              <a:ea typeface="Arial" pitchFamily="34" charset="0"/>
              <a:cs typeface="Simplified Arabic" pitchFamily="18" charset="-78"/>
            </a:endParaRPr>
          </a:p>
          <a:p>
            <a:pPr algn="just" rtl="1"/>
            <a:r>
              <a:rPr lang="ar-SA" sz="2800" b="1" dirty="0">
                <a:solidFill>
                  <a:schemeClr val="bg1"/>
                </a:solidFill>
                <a:latin typeface="Simplified Arabic" pitchFamily="18" charset="-78"/>
                <a:ea typeface="Arial" pitchFamily="34" charset="0"/>
                <a:cs typeface="Simplified Arabic" pitchFamily="18" charset="-78"/>
              </a:rPr>
              <a:t>تواجه المشروعات بعض المخاطر ونعني بها عدم قدرة المشروع على تحقيق النتائج المرغوب فيها والمستهدفة، وقد تكون في ظل مخاطر الحرب، أو وجود مخاطر اقتصادية، أو مخاطر سياسية، وتؤثر هذه المخاطر على سياسة المشروع المالية، وزيادة حجم التغيير بالتأثير على المشروع.</a:t>
            </a:r>
            <a:endParaRPr lang="en-US" sz="2800" b="1" dirty="0">
              <a:solidFill>
                <a:schemeClr val="bg1"/>
              </a:solidFill>
              <a:latin typeface="Simplified Arabic" pitchFamily="18" charset="-78"/>
              <a:ea typeface="Arial" pitchFamily="34" charset="0"/>
              <a:cs typeface="Simplified Arabic" pitchFamily="18" charset="-78"/>
            </a:endParaRPr>
          </a:p>
          <a:p>
            <a:pPr algn="just" rtl="1"/>
            <a:r>
              <a:rPr lang="ar-SA" sz="2800" b="1" dirty="0">
                <a:solidFill>
                  <a:schemeClr val="bg1"/>
                </a:solidFill>
                <a:latin typeface="Simplified Arabic" pitchFamily="18" charset="-78"/>
                <a:ea typeface="Arial" pitchFamily="34" charset="0"/>
                <a:cs typeface="Simplified Arabic" pitchFamily="18" charset="-78"/>
              </a:rPr>
              <a:t>تفضل المشروعات التي تأتي بتدفقات نقدية منتظمة أكثر من المشروعات التي تأتي بتدفقات نقدية متباعدة، علماً بأن المشروعات ذات المخاطر المالية قد تأتي بمستويات تدفق نقدي عالٍ عن المشروعات الأكثر استقراراً، ويطلق على المشروعات التي تعمل في ظل مخاطر عالية تحتاج إلى رأس مال مغامر (</a:t>
            </a:r>
            <a:r>
              <a:rPr lang="en-US" sz="2800" b="1" dirty="0">
                <a:solidFill>
                  <a:schemeClr val="bg1"/>
                </a:solidFill>
                <a:latin typeface="Simplified Arabic" pitchFamily="18" charset="-78"/>
                <a:ea typeface="Arial" pitchFamily="34" charset="0"/>
                <a:cs typeface="Simplified Arabic" pitchFamily="18" charset="-78"/>
              </a:rPr>
              <a:t>Venture Capital</a:t>
            </a:r>
            <a:r>
              <a:rPr lang="ar-SA" sz="2800" b="1" dirty="0">
                <a:solidFill>
                  <a:schemeClr val="bg1"/>
                </a:solidFill>
                <a:latin typeface="Simplified Arabic" pitchFamily="18" charset="-78"/>
                <a:ea typeface="Arial" pitchFamily="34" charset="0"/>
                <a:cs typeface="Simplified Arabic" pitchFamily="18" charset="-78"/>
              </a:rPr>
              <a:t>) مما </a:t>
            </a:r>
            <a:r>
              <a:rPr lang="ar-SA" sz="2800" b="1" dirty="0" smtClean="0">
                <a:solidFill>
                  <a:schemeClr val="bg1"/>
                </a:solidFill>
                <a:latin typeface="Simplified Arabic" pitchFamily="18" charset="-78"/>
                <a:ea typeface="Arial" pitchFamily="34" charset="0"/>
                <a:cs typeface="Simplified Arabic" pitchFamily="18" charset="-78"/>
              </a:rPr>
              <a:t>يؤدي </a:t>
            </a:r>
            <a:r>
              <a:rPr lang="ar-SA" sz="2800" b="1" dirty="0">
                <a:solidFill>
                  <a:schemeClr val="bg1"/>
                </a:solidFill>
                <a:latin typeface="Simplified Arabic" pitchFamily="18" charset="-78"/>
                <a:ea typeface="Arial" pitchFamily="34" charset="0"/>
                <a:cs typeface="Simplified Arabic" pitchFamily="18" charset="-78"/>
              </a:rPr>
              <a:t>إلى تحقيق عوائد مالية عالية بمخاطر كبيرة</a:t>
            </a:r>
            <a:r>
              <a:rPr lang="ar-SA" sz="3200" dirty="0">
                <a:solidFill>
                  <a:schemeClr val="bg1"/>
                </a:solidFill>
              </a:rPr>
              <a:t>.</a:t>
            </a:r>
            <a:endParaRPr lang="en-US" sz="3200" dirty="0">
              <a:solidFill>
                <a:schemeClr val="bg1"/>
              </a:solidFill>
            </a:endParaRP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28600" y="735688"/>
            <a:ext cx="79248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rtl="1"/>
            <a:r>
              <a:rPr lang="ar-SA" sz="2800" b="1" dirty="0" smtClean="0"/>
              <a:t>4- تحديد </a:t>
            </a:r>
            <a:r>
              <a:rPr lang="ar-SA" sz="2800" b="1" dirty="0"/>
              <a:t>عوامل الفطنة: (</a:t>
            </a:r>
            <a:r>
              <a:rPr lang="en-US" sz="2800" b="1" dirty="0"/>
              <a:t>Intuitive Factors</a:t>
            </a:r>
            <a:r>
              <a:rPr lang="ar-SA" sz="2800" b="1" dirty="0"/>
              <a:t>)</a:t>
            </a:r>
            <a:endParaRPr lang="en-US" sz="2800" dirty="0"/>
          </a:p>
          <a:p>
            <a:pPr algn="just" rtl="1"/>
            <a:r>
              <a:rPr lang="ar-SA" sz="2800" b="1" dirty="0"/>
              <a:t>	</a:t>
            </a:r>
            <a:r>
              <a:rPr lang="ar-SA" sz="2800" dirty="0"/>
              <a:t>تعتمد الإدارة العليا على تقييم المشروعات على عنصر الخبرة العملية وتربطها بالنواحي العلمية، وتستخدم فيها سرعة البديهة والفطنة الجيدة، والخبرة العملية التراكمية من تجارب سابقة وماضية، وقد تكتفي الإدارة العليا بعنصر الخبرة  والفطنة ولا تعبأ بالاهتمام بخلق نماذج تقييم للمنهجية التي ترتبط بالموازنة الرأسمالية، ولكن نقولها "ليس كل مرة تسلم الجرة".</a:t>
            </a:r>
            <a:endParaRPr lang="en-US" sz="2800" dirty="0"/>
          </a:p>
          <a:p>
            <a:pPr marL="0" marR="0" lvl="0" indent="44450" algn="just"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بدفاتر العميل</a:t>
            </a:r>
            <a:r>
              <a:rPr kumimoji="0" lang="en-US" sz="16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ChangeArrowheads="1"/>
          </p:cNvSpPr>
          <p:nvPr/>
        </p:nvSpPr>
        <p:spPr bwMode="auto">
          <a:xfrm rot="10800000" flipV="1">
            <a:off x="609598" y="667463"/>
            <a:ext cx="7315201" cy="4832092"/>
          </a:xfrm>
          <a:prstGeom prst="rect">
            <a:avLst/>
          </a:prstGeom>
          <a:solidFill>
            <a:schemeClr val="bg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rtl="1"/>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5- </a:t>
            </a:r>
            <a:r>
              <a:rPr lang="ar-SA" sz="2800" b="1" u="sng" dirty="0" smtClean="0">
                <a:latin typeface="Simplified Arabic" pitchFamily="18" charset="-78"/>
                <a:ea typeface="Times New Roman" pitchFamily="18" charset="0"/>
                <a:cs typeface="Simplified Arabic" pitchFamily="18" charset="-78"/>
              </a:rPr>
              <a:t>التخصيص </a:t>
            </a:r>
            <a:r>
              <a:rPr lang="ar-SA" sz="2800" b="1" u="sng" dirty="0">
                <a:latin typeface="Simplified Arabic" pitchFamily="18" charset="-78"/>
                <a:ea typeface="Times New Roman" pitchFamily="18" charset="0"/>
                <a:cs typeface="Simplified Arabic" pitchFamily="18" charset="-78"/>
              </a:rPr>
              <a:t>والترشيد في رأس المال: (</a:t>
            </a:r>
            <a:r>
              <a:rPr lang="en-US" sz="2800" b="1" u="sng" dirty="0">
                <a:latin typeface="Simplified Arabic" pitchFamily="18" charset="-78"/>
                <a:ea typeface="Times New Roman" pitchFamily="18" charset="0"/>
                <a:cs typeface="Simplified Arabic" pitchFamily="18" charset="-78"/>
              </a:rPr>
              <a:t>Capital Rationalization</a:t>
            </a:r>
            <a:r>
              <a:rPr lang="ar-SA" sz="2800" b="1" u="sng" dirty="0">
                <a:latin typeface="Simplified Arabic" pitchFamily="18" charset="-78"/>
                <a:ea typeface="Times New Roman" pitchFamily="18" charset="0"/>
                <a:cs typeface="Simplified Arabic" pitchFamily="18" charset="-78"/>
              </a:rPr>
              <a:t>)</a:t>
            </a:r>
            <a:endParaRPr lang="en-US" sz="2800" b="1" u="sng" dirty="0">
              <a:latin typeface="Simplified Arabic" pitchFamily="18" charset="-78"/>
              <a:ea typeface="Times New Roman" pitchFamily="18" charset="0"/>
              <a:cs typeface="Simplified Arabic" pitchFamily="18" charset="-78"/>
            </a:endParaRPr>
          </a:p>
          <a:p>
            <a:pPr algn="just" rtl="1"/>
            <a:r>
              <a:rPr lang="ar-SA" sz="2800" dirty="0">
                <a:latin typeface="Simplified Arabic" pitchFamily="18" charset="-78"/>
                <a:ea typeface="Times New Roman" pitchFamily="18" charset="0"/>
                <a:cs typeface="Simplified Arabic" pitchFamily="18" charset="-78"/>
              </a:rPr>
              <a:t>تستخدم الإدارة العليا في تقييم المشروعات تحديد معدلات ربحية أعلى، مع ترشيد رأس المال، ويقصد به تعظيم المنفعة المتاحة، ومدى المكاسب والعوائد، وتعظيم المنافع المكتسبة اجتماعياً، وحسن استخدام الموارد المتاحة، ويقصد بها المنافع  والإيرادات المتوقعة من هذه الاستثمارات، حيث يتم ترتيب الاستثمارات وفق أكبر هامش ربحي يمكن تحققه، وعند تقييم مستوى الربحية مع مراعاة حجم المشروعات وحاجتها إلى رأس مال ومصاريف تشغيل لهذه الاستثمارات ومدى توفر حجم الأموال المطلوب توفيرها في حياة تأسيس المشروع وأثناء فترة التشغيل</a:t>
            </a:r>
            <a:r>
              <a:rPr lang="ar-SA" sz="2800" dirty="0"/>
              <a:t>.</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39000" cy="548640"/>
          </a:xfrm>
        </p:spPr>
        <p:txBody>
          <a:bodyPr>
            <a:normAutofit/>
          </a:bodyPr>
          <a:lstStyle/>
          <a:p>
            <a:pPr algn="just" rtl="1"/>
            <a:r>
              <a:rPr lang="ar-SA" sz="2800" dirty="0">
                <a:solidFill>
                  <a:schemeClr val="tx1"/>
                </a:solidFill>
                <a:cs typeface="HeshamNormal" pitchFamily="2" charset="-78"/>
              </a:rPr>
              <a:t>أهمية تحديد حجم الضريبة في إعداد الموازنة </a:t>
            </a:r>
            <a:r>
              <a:rPr lang="ar-SA" sz="2800" dirty="0" smtClean="0">
                <a:solidFill>
                  <a:schemeClr val="tx1"/>
                </a:solidFill>
                <a:cs typeface="HeshamNormal" pitchFamily="2" charset="-78"/>
              </a:rPr>
              <a:t>الرأسمالية:</a:t>
            </a:r>
            <a:endParaRPr lang="en-US" sz="2800" dirty="0">
              <a:solidFill>
                <a:schemeClr val="tx1"/>
              </a:solidFill>
              <a:cs typeface="HeshamNormal" pitchFamily="2" charset="-78"/>
            </a:endParaRPr>
          </a:p>
        </p:txBody>
      </p:sp>
      <p:sp>
        <p:nvSpPr>
          <p:cNvPr id="3" name="Content Placeholder 2"/>
          <p:cNvSpPr>
            <a:spLocks noGrp="1"/>
          </p:cNvSpPr>
          <p:nvPr>
            <p:ph idx="1"/>
          </p:nvPr>
        </p:nvSpPr>
        <p:spPr>
          <a:xfrm>
            <a:off x="304800" y="1295400"/>
            <a:ext cx="7924800" cy="4846320"/>
          </a:xfrm>
        </p:spPr>
        <p:txBody>
          <a:bodyPr>
            <a:noAutofit/>
          </a:bodyPr>
          <a:lstStyle/>
          <a:p>
            <a:pPr marL="0" indent="0" algn="just" rtl="1">
              <a:buNone/>
            </a:pPr>
            <a:r>
              <a:rPr lang="ar-SA" sz="3200" b="1" dirty="0"/>
              <a:t>تعد الضريبة أحد العوامل التي تؤثر على اختيار المشروعات وحجم الضرائب يتم اختياره كأحد وسائل تقييم لهذه المشروعات الاستثمارية، وتمثل أحد المصروفات المرتبطة بحجم وحياة المشروع ونوع وحجم النشاط المتوقع، وترتبط بحجم التوقعات الداخلة من أثر تشغيل المشروع وكذلك عند تقييم المشروعات والمفاضلة فيما بين المشروعات المقترحة، حيث يتم المفاضلة بين المشروعات التي يجب إعفاؤها من الضرائب أو ذات دفع ضريبي أقل مما يؤثر على السيولة النقدية في حياة المشروع.</a:t>
            </a:r>
            <a:endParaRPr lang="en-US" sz="3200" b="1" dirty="0"/>
          </a:p>
          <a:p>
            <a:pPr marL="0" indent="0" algn="just" rtl="1">
              <a:buNone/>
            </a:pPr>
            <a:endParaRPr lang="en-US" sz="3200" b="1"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077200" cy="4419600"/>
          </a:xfrm>
        </p:spPr>
        <p:txBody>
          <a:bodyPr>
            <a:noAutofit/>
          </a:bodyPr>
          <a:lstStyle/>
          <a:p>
            <a:pPr marL="58738" indent="-58738" algn="r" rtl="1"/>
            <a:r>
              <a:rPr lang="ar-SA" sz="2400" dirty="0"/>
              <a:t>تعد الضريبة ضمن مصروفات تنفيذ المشروع وتشغيله، أو استمرارية النشاط، فعند دراسة المشروعات الاستثمارية يجب الوضع في الاعتبار المشروعات وتقييمها باستخدام التدفقات النقدية المقدرة وبعض الضرائب.</a:t>
            </a:r>
            <a:endParaRPr lang="en-US" sz="2400" dirty="0"/>
          </a:p>
          <a:p>
            <a:pPr marL="58738" indent="-58738" algn="just" rtl="1"/>
            <a:r>
              <a:rPr lang="ar-SA" sz="2400" dirty="0"/>
              <a:t>	تجدر الإشارة بأن الاستهلاك يتم خصمه كنقطة لتحديد حجم الربح المستهدف في المنشأة، وننظر إليه كمصروف واجب التحديد، ولكن يضاف إلى الربح النقدي باعتباره ضمن التدفق النقدي الذي يرد من وإلى المنشأة مع العلم أنه تدفق داخلي لا يمكن خروجه من المنشأة، لذا </a:t>
            </a:r>
            <a:r>
              <a:rPr lang="ar-SA" sz="2400" dirty="0" smtClean="0"/>
              <a:t>تركز الإدارة </a:t>
            </a:r>
            <a:r>
              <a:rPr lang="ar-SA" sz="2400" dirty="0"/>
              <a:t>العليا على استخدام الاستهلاك المعجل (</a:t>
            </a:r>
            <a:r>
              <a:rPr lang="en-US" sz="2400" dirty="0"/>
              <a:t>Accelerated Depreciation</a:t>
            </a:r>
            <a:r>
              <a:rPr lang="ar-SA" sz="2400" dirty="0"/>
              <a:t>)  مثل حساب الاستهلاك المتناقص لخفض عبء الضريبة من حجم الدخل المتحصل عليه في بداية حياة المشروع، وخاصة في بداية السنوات الأولى من عمر الأصول الثابتة، مما يزيد حجم الوفر النقدي.</a:t>
            </a:r>
            <a:endParaRPr lang="en-US" sz="2400" dirty="0"/>
          </a:p>
          <a:p>
            <a:pPr algn="r"/>
            <a:endParaRPr lang="en-US" sz="1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lstStyle/>
          <a:p>
            <a:pPr algn="ctr"/>
            <a:r>
              <a:rPr lang="ar-SA" b="1" dirty="0"/>
              <a:t>تخطيط الاستثمارات الرأسمالية</a:t>
            </a:r>
            <a:endParaRPr lang="en-US" dirty="0"/>
          </a:p>
        </p:txBody>
      </p:sp>
      <p:sp>
        <p:nvSpPr>
          <p:cNvPr id="3" name="Content Placeholder 2"/>
          <p:cNvSpPr>
            <a:spLocks noGrp="1"/>
          </p:cNvSpPr>
          <p:nvPr>
            <p:ph idx="1"/>
          </p:nvPr>
        </p:nvSpPr>
        <p:spPr>
          <a:xfrm>
            <a:off x="685800" y="1752600"/>
            <a:ext cx="7239000" cy="3124200"/>
          </a:xfrm>
        </p:spPr>
        <p:txBody>
          <a:bodyPr>
            <a:noAutofit/>
          </a:bodyPr>
          <a:lstStyle/>
          <a:p>
            <a:pPr marL="115888" indent="-115888" algn="just" rtl="1">
              <a:tabLst>
                <a:tab pos="58738" algn="l"/>
              </a:tabLst>
            </a:pPr>
            <a:r>
              <a:rPr lang="ar-SA" sz="2800" dirty="0"/>
              <a:t>تعد القرارات الخاصة بالاستثمار من أخطر القرارات التي تتخذها الإدارة المالية نظراً لضخامة النفقات الرأسمالية المتعلقة بهذه القرارات، وما يترتب عليها من آثار خطيرة تتعلق بنشاط المنشأة في المستقبل لعدد كبير من السنين، وبالتالي أصبح من الضروري تخطيط الاستثمارات الرأسمالية في المنشآت، وخاصة بعد كبر حجم  هذه المنشآت وزيادة حجم النشاطات التي تقوم عليها.</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04800" y="241042"/>
            <a:ext cx="86106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rtl="1" fontAlgn="base">
              <a:spcBef>
                <a:spcPct val="0"/>
              </a:spcBef>
              <a:spcAft>
                <a:spcPct val="0"/>
              </a:spcAft>
            </a:pPr>
            <a:r>
              <a:rPr lang="ar-SA" sz="4000" b="1" dirty="0"/>
              <a:t>يقصد بالاستثمارات أي استخدام للأموال يكون من نشأته تحقيق عائد أو مكاسب إضافية للمشروع مثل الإنفاق المتعلق بشراء آلات جديدة أو مباني جديدة أو التوسع في المباني الحالية أو تحسينات أو تجديدات كل ذلك يدرج تحت بند الاستثمارات، ويطلق على الأموال التي تستخدم في هذه الاستثمارات إنفاق رأسمالي حيث تعد نفقات طويلة </a:t>
            </a:r>
            <a:r>
              <a:rPr lang="ar-SA" sz="4000" b="1" dirty="0" smtClean="0"/>
              <a:t>الأجل. </a:t>
            </a:r>
            <a:endParaRPr kumimoji="0" lang="ar-SA" sz="4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05" name="Rectangle 29"/>
          <p:cNvSpPr>
            <a:spLocks noChangeArrowheads="1"/>
          </p:cNvSpPr>
          <p:nvPr/>
        </p:nvSpPr>
        <p:spPr bwMode="auto">
          <a:xfrm>
            <a:off x="304800" y="241042"/>
            <a:ext cx="85344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rtl="1" eaLnBrk="0" fontAlgn="base" hangingPunct="0">
              <a:spcBef>
                <a:spcPct val="0"/>
              </a:spcBef>
              <a:spcAft>
                <a:spcPct val="0"/>
              </a:spcAft>
            </a:pPr>
            <a:r>
              <a:rPr lang="ar-SA" sz="3200" b="1" dirty="0" smtClean="0"/>
              <a:t>والعائد </a:t>
            </a:r>
            <a:r>
              <a:rPr lang="ar-SA" sz="3200" b="1" dirty="0"/>
              <a:t>منها قد يتحقق خلال سنوات عديدة ولذلك نجد أن قرارات الاستثمار الرأسمالية لا تأخذها الإدارة المالية وحدها وإنما تشترك معها جميع الإدارات الأخرى في المنشأة مثل إدارة الإنتاج، وإدارة التسويق، والإدارة العليا، ولذلك تعد اختيار الاستثمارات الرأسمالية أو تقييم أو تقديم اقتراحات الإنفاق الرأسمالي من أهم المشكلات التي تواجه الإدارة عند اتخاذ القرارات الاستثمارية حيث عادة ما يكون لدى الشركة عدد من البدائل المختلفة لاستثمار أموالها وتقييم هذه البدائل أو تقييم المقترحات المتعلقة بالإنفاق الرأسمالي هي الأساس في عملية التخطيط الرأسمالي</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457200" y="931784"/>
            <a:ext cx="7848600" cy="1938992"/>
          </a:xfrm>
          <a:prstGeom prst="rect">
            <a:avLst/>
          </a:prstGeom>
          <a:solidFill>
            <a:srgbClr val="FFFF00"/>
          </a:solidFill>
          <a:ln w="9525">
            <a:noFill/>
            <a:miter lim="800000"/>
            <a:headEnd/>
            <a:tailEnd/>
          </a:ln>
          <a:effectLst/>
          <a:scene3d>
            <a:camera prst="perspectiveContrastingLeftFacing"/>
            <a:lightRig rig="threePt" dir="t"/>
          </a:scene3d>
        </p:spPr>
        <p:txBody>
          <a:bodyPr vert="horz" wrap="square" lIns="91440" tIns="45720" rIns="91440" bIns="45720" numCol="1" anchor="ctr" anchorCtr="0" compatLnSpc="1">
            <a:prstTxWarp prst="textNoShape">
              <a:avLst/>
            </a:prstTxWarp>
            <a:spAutoFit/>
          </a:bodyPr>
          <a:lstStyle/>
          <a:p>
            <a:pPr lvl="0" algn="ctr" rtl="1" fontAlgn="base">
              <a:spcBef>
                <a:spcPct val="0"/>
              </a:spcBef>
              <a:spcAft>
                <a:spcPct val="0"/>
              </a:spcAft>
            </a:pPr>
            <a:r>
              <a:rPr lang="ar-SA" sz="6000" b="1" dirty="0"/>
              <a:t>مراحل إعداد الموازنة </a:t>
            </a:r>
            <a:r>
              <a:rPr lang="ar-SA" sz="6000" b="1" dirty="0" smtClean="0"/>
              <a:t>الرأسمالية</a:t>
            </a:r>
            <a:r>
              <a:rPr kumimoji="0" lang="ar-SA" sz="6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685800"/>
          </a:xfrm>
        </p:spPr>
        <p:txBody>
          <a:bodyPr>
            <a:normAutofit/>
          </a:bodyPr>
          <a:lstStyle/>
          <a:p>
            <a:pPr algn="r" rtl="1"/>
            <a:r>
              <a:rPr lang="ar-SA" dirty="0" smtClean="0"/>
              <a:t> </a:t>
            </a:r>
            <a:r>
              <a:rPr lang="ar-SA" dirty="0"/>
              <a:t>تعريف الموازنة </a:t>
            </a:r>
            <a:r>
              <a:rPr lang="ar-SA" dirty="0" smtClean="0"/>
              <a:t>الرأسمالية</a:t>
            </a:r>
            <a:endParaRPr lang="en-US" dirty="0"/>
          </a:p>
        </p:txBody>
      </p:sp>
      <p:sp>
        <p:nvSpPr>
          <p:cNvPr id="3" name="Content Placeholder 2"/>
          <p:cNvSpPr>
            <a:spLocks noGrp="1"/>
          </p:cNvSpPr>
          <p:nvPr>
            <p:ph idx="1"/>
          </p:nvPr>
        </p:nvSpPr>
        <p:spPr>
          <a:xfrm>
            <a:off x="457200" y="1609416"/>
            <a:ext cx="7239000" cy="4334184"/>
          </a:xfrm>
          <a:solidFill>
            <a:schemeClr val="bg1"/>
          </a:solidFill>
        </p:spPr>
        <p:txBody>
          <a:bodyPr>
            <a:normAutofit lnSpcReduction="10000"/>
          </a:bodyPr>
          <a:lstStyle/>
          <a:p>
            <a:pPr marL="0" indent="0" algn="just" rtl="1">
              <a:buNone/>
            </a:pPr>
            <a:r>
              <a:rPr lang="ar-SA" sz="3200" b="1" dirty="0">
                <a:cs typeface="Emerald" pitchFamily="2" charset="-78"/>
              </a:rPr>
              <a:t>يقصد بالموازنة الرأسمالية</a:t>
            </a:r>
            <a:r>
              <a:rPr lang="ar-SA" sz="3200" dirty="0">
                <a:cs typeface="Emerald" pitchFamily="2" charset="-78"/>
              </a:rPr>
              <a:t> تحديد لما يتطلب إنفاقه من نفقات رأسمالية، وتكون في شكل ارتباطات أو تعهدات لها مستوى من العمر الطويل الأجل، وعادة ما تكون قيمتها طويلة الأجل وتحتاج لموارد مالية كبيرة، وتدخل في استراتيجية المنشأة بمستوى طويل الأمد، وتسعى المنشأة لإنفاقها بغرض تطوير الأنشطة، وهذا مما يتطلب بيانات ومعلومات منسجمة مع أهداف المنشأة،</a:t>
            </a:r>
            <a:endParaRPr lang="en-US" dirty="0">
              <a:cs typeface="Emerald"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533400" y="152400"/>
            <a:ext cx="81534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3200" b="1" dirty="0"/>
              <a:t>المرحلة الأولى: التعرف على المشاريع</a:t>
            </a:r>
            <a:endParaRPr lang="en-US" sz="3200" dirty="0"/>
          </a:p>
          <a:p>
            <a:pPr algn="just" rtl="1"/>
            <a:r>
              <a:rPr lang="ar-SA" sz="3200" b="1" dirty="0"/>
              <a:t> </a:t>
            </a:r>
            <a:r>
              <a:rPr lang="ar-SA" sz="3200" dirty="0"/>
              <a:t>يقصد بها المشروعات الاستثمارية الرأسمالية التي تحقق أهداف ورغبات المنشأة.</a:t>
            </a:r>
            <a:endParaRPr lang="en-US" sz="3200" dirty="0"/>
          </a:p>
          <a:p>
            <a:pPr algn="just" rtl="1"/>
            <a:r>
              <a:rPr lang="ar-SA" sz="3200" b="1" dirty="0"/>
              <a:t>المرحلة الثانية: البحث</a:t>
            </a:r>
            <a:endParaRPr lang="en-US" sz="3200" dirty="0"/>
          </a:p>
          <a:p>
            <a:pPr algn="just" rtl="1"/>
            <a:r>
              <a:rPr lang="ar-SA" sz="3200" dirty="0"/>
              <a:t>حتى تضمن المنشأة أنها تدرس البدائل المتاحة للاستثمارات الرأسمالية والتي تحقق أهداف المنشأة، حيث يدخل في التقييم الحاجة إلى أموال للأصول الثابتة لتشغيل هذه المشاريع، والمهارات التقنية، ومصاريف التشغيل في ظل تقييم المشروعات في ظل البدائل المتاحة لاستثمار آخر.</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304800" y="152400"/>
            <a:ext cx="8686800" cy="5509200"/>
          </a:xfrm>
          <a:prstGeom prst="rect">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1"/>
            <a:tileRect/>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3200" b="1" dirty="0"/>
              <a:t>المرحلة الثالثة: تجميع المعلومات</a:t>
            </a:r>
            <a:endParaRPr lang="en-US" sz="3200" dirty="0"/>
          </a:p>
          <a:p>
            <a:pPr algn="just" rtl="1"/>
            <a:r>
              <a:rPr lang="ar-SA" sz="3200" b="1" dirty="0"/>
              <a:t>     </a:t>
            </a:r>
            <a:r>
              <a:rPr lang="ar-SA" sz="3200" dirty="0"/>
              <a:t>يتم جمع المعلومات حول عملية الاستثمار الرأسمالي المختلف، وحجم التكاليف التي تحتاجها في بداية عمر المشروع الإنتاجي، وتكاليف التشغيل، ونتائج المشروع المتوقعة من تكاليف، و تحديد نوع التكاليف من تكاليف ثابتة ومتغيرة، والقدرة على تحسين جودة المنتج لإرضاء الجمهور والعملاء وتدرس الموازنة المالية نواحي مالية وغير مالية لا بد من أخذها في الاعتبار عند دراسة التقييم.  </a:t>
            </a:r>
            <a:endParaRPr lang="en-US" sz="3200" dirty="0"/>
          </a:p>
          <a:p>
            <a:pPr algn="just" rtl="1"/>
            <a:r>
              <a:rPr lang="ar-SA" sz="3200" b="1" dirty="0"/>
              <a:t>المرحلة الرابعة: الاختيار بين المشاريع</a:t>
            </a:r>
            <a:endParaRPr lang="en-US" sz="3200" dirty="0"/>
          </a:p>
          <a:p>
            <a:pPr algn="just" rtl="1"/>
            <a:r>
              <a:rPr lang="ar-SA" sz="3200" b="1" dirty="0"/>
              <a:t>       </a:t>
            </a:r>
            <a:r>
              <a:rPr lang="ar-SA" sz="3200" dirty="0"/>
              <a:t>يتم</a:t>
            </a:r>
            <a:r>
              <a:rPr lang="ar-SA" sz="3200" b="1" dirty="0"/>
              <a:t> </a:t>
            </a:r>
            <a:r>
              <a:rPr lang="ar-SA" sz="3200" dirty="0"/>
              <a:t>المقارنة بين المشروعات المراد تقييمها من حيث الكلفة والعائد في ناحية </a:t>
            </a:r>
            <a:r>
              <a:rPr lang="ar-SA" sz="3200" dirty="0" smtClean="0"/>
              <a:t>الاستثمار الرأسمالي</a:t>
            </a:r>
            <a:r>
              <a:rPr lang="ar-SA" sz="3200" dirty="0"/>
              <a:t>، ودراسات معدلات الفائدة والتكاليف المتوقعة</a:t>
            </a:r>
            <a:r>
              <a:rPr lang="ar-SA" sz="3200" dirty="0" smtClean="0"/>
              <a:t>.</a:t>
            </a:r>
            <a:endParaRPr lang="en-US"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533400" y="163354"/>
            <a:ext cx="81534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3000" b="1" dirty="0"/>
              <a:t>المرحلة الخامسة: التمويل</a:t>
            </a:r>
            <a:endParaRPr lang="en-US" sz="3000" dirty="0"/>
          </a:p>
          <a:p>
            <a:pPr algn="just" rtl="1"/>
            <a:r>
              <a:rPr lang="ar-SA" sz="3000" b="1" dirty="0"/>
              <a:t>    يتم المفاضلة</a:t>
            </a:r>
            <a:r>
              <a:rPr lang="ar-SA" sz="3000" dirty="0"/>
              <a:t> بين دراسة التمويل الداخلي، والتمويل من خارج المنشأة عند اختبار المشروع، مع تحديد أفضل أساليب التمويل وتكلفتها ومدى توفر السيولة النقدية.</a:t>
            </a:r>
            <a:endParaRPr lang="en-US" sz="3000" dirty="0"/>
          </a:p>
          <a:p>
            <a:pPr algn="just" rtl="1"/>
            <a:r>
              <a:rPr lang="ar-SA" sz="3000" b="1" dirty="0"/>
              <a:t>المرحلة السادسة: التنفيذ والرقابة </a:t>
            </a:r>
            <a:endParaRPr lang="en-US" sz="3000" dirty="0"/>
          </a:p>
          <a:p>
            <a:pPr algn="just" rtl="1"/>
            <a:r>
              <a:rPr lang="ar-SA" sz="3000" b="1" dirty="0"/>
              <a:t>    </a:t>
            </a:r>
            <a:r>
              <a:rPr lang="ar-SA" sz="3000" dirty="0"/>
              <a:t>عند اختيار مشروع كبديل ضمن البدائل المتاحة، وتحديد أسس تمويلية، ويتم تحديد إطار العمل، ومن ناحية التقييم والتنفيذ الاستثماري مقارنة بحجم التكاليف الفعلية والمنافع حسب ما تم التخطيط له في الموازنة الرأسمالية حيث </a:t>
            </a:r>
            <a:r>
              <a:rPr lang="ar-SA" sz="3000" b="1" dirty="0">
                <a:solidFill>
                  <a:srgbClr val="3302BE"/>
                </a:solidFill>
              </a:rPr>
              <a:t>يتم التقييم للمشروع بطرق كثيرة أو أكثر من طريقة لتقييم جدواه الاقتصادية ومن هذه الطرق:</a:t>
            </a:r>
            <a:endParaRPr lang="en-US" sz="3000" dirty="0">
              <a:solidFill>
                <a:srgbClr val="3302BE"/>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838200"/>
            <a:ext cx="7940040" cy="3842277"/>
          </a:xfrm>
        </p:spPr>
        <p:txBody>
          <a:bodyPr>
            <a:noAutofit/>
          </a:bodyPr>
          <a:lstStyle/>
          <a:p>
            <a:pPr algn="just" rtl="1"/>
            <a:r>
              <a:rPr lang="ar-SA" sz="3200" u="sng" dirty="0">
                <a:solidFill>
                  <a:srgbClr val="3302BE"/>
                </a:solidFill>
              </a:rPr>
              <a:t>أولاً: طريقة فترة الاسترداد: (</a:t>
            </a:r>
            <a:r>
              <a:rPr lang="en-US" sz="3200" u="sng" dirty="0">
                <a:solidFill>
                  <a:srgbClr val="3302BE"/>
                </a:solidFill>
              </a:rPr>
              <a:t>Pay Back Period</a:t>
            </a:r>
            <a:r>
              <a:rPr lang="ar-SA" sz="3200" u="sng" dirty="0">
                <a:solidFill>
                  <a:srgbClr val="3302BE"/>
                </a:solidFill>
              </a:rPr>
              <a:t>)</a:t>
            </a:r>
            <a:endParaRPr lang="en-US" sz="3200" u="sng" dirty="0">
              <a:solidFill>
                <a:srgbClr val="3302BE"/>
              </a:solidFill>
            </a:endParaRPr>
          </a:p>
          <a:p>
            <a:pPr marL="0" indent="0" algn="just" rtl="1"/>
            <a:r>
              <a:rPr lang="ar-SA" sz="2800" dirty="0"/>
              <a:t>تركز طريقة فترة الاسترداد على تقييم المشروعات الاستثمارية، وتم تعريفها بأنها المدة التي يمكن للمشروع أن يعيد التكلفة الأصلية للاستثمار، فيفضل المشروع الذي يأتي للإدارة العليا أصل رأس المال المستثمر في أقل فترة ممكنة، حيث تهتم في إعادة استثمارها في فترة زمنية لاحقة، وذلك بغرض توفير السيولة النقدية لإعادة استثمارها في مشروعات أخرى، ويعمل على خفض مستويات المخاطر التي ترتبط بنوع الاستثمار وزيادة حجم الأرباح التي تأتي من الاستثمار في مشروعات أخرى.</a:t>
            </a:r>
            <a:endParaRPr lang="en-US" sz="2800" dirty="0"/>
          </a:p>
          <a:p>
            <a:pPr algn="just" rtl="1"/>
            <a:r>
              <a:rPr lang="ar-SA" sz="2800" b="1" dirty="0" smtClean="0">
                <a:solidFill>
                  <a:srgbClr val="FF0000"/>
                </a:solidFill>
                <a:latin typeface="Simplified Arabic" pitchFamily="18" charset="-78"/>
                <a:cs typeface="Simplified Arabic" pitchFamily="18" charset="-78"/>
              </a:rPr>
              <a:t>.</a:t>
            </a:r>
            <a:endParaRPr lang="en-US" sz="2800" b="1" dirty="0" smtClean="0">
              <a:solidFill>
                <a:srgbClr val="FF0000"/>
              </a:solidFill>
              <a:latin typeface="Simplified Arabic" pitchFamily="18" charset="-78"/>
              <a:cs typeface="Simplified Arabic" pitchFamily="18" charset="-78"/>
            </a:endParaRPr>
          </a:p>
          <a:p>
            <a:pPr algn="just"/>
            <a:endParaRPr lang="en-US" sz="28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0" y="609600"/>
            <a:ext cx="81534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مـثال (4):  في 1/10/1992 قامت شركة الهدى بشراء الأوراق الم</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ة الت</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ة:</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250 سهماً من أسهم شركة السلامة بسعر 15 جنيه</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للسهم الواحد.</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300 سند من سندات بنك التضامن الإسلامي (القيمة الاسمية 100 جنيه) </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وذلك بسعر 95 جنيهاً </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وبفائدة قدرها 6%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علماً بأن الفائدة تدفع في 30/9 من كل عام.</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200 سهم من أسهم شركة سوداتل بسعر 11 جنيهاً للسهم.</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في 1/11/1992 أعلنت شركة السلامة عن توزيع أرباح نقداً بمعدل نصف جنيه لكل سهم كما أعلنت شركة سوداتل عن نيتها في توزيع أرباح في شكل أسهم بنسبة 10% (من عدد الأسهم).</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المطلوب</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a:t>
            </a:r>
            <a:endParaRPr kumimoji="0" lang="en-US"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إعداد قيود</a:t>
            </a:r>
            <a:r>
              <a:rPr kumimoji="0" lang="en-US"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a:t>
            </a:r>
            <a:r>
              <a:rPr kumimoji="0" lang="ar-AE"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ومية اللازمة لقيد العمليات السابقة بما في ذلك قيود التسوية في 31/12/1992</a:t>
            </a:r>
            <a:r>
              <a:rPr kumimoji="0" lang="en-US" sz="24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228600" y="396419"/>
            <a:ext cx="8686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2400" dirty="0"/>
              <a:t>هي من أبسط وأكثر طرق تقييم المشروعات </a:t>
            </a:r>
            <a:r>
              <a:rPr lang="ar-SA" sz="2400" dirty="0" smtClean="0"/>
              <a:t>استخداما </a:t>
            </a:r>
            <a:r>
              <a:rPr lang="ar-SA" sz="2400" dirty="0"/>
              <a:t>لعدة سنوات مضت، وتركز إجراءاتها بتحديد المدة التي يستطيع المشروع خلالها أن يسترد تكلفة الاستثمار الأصلي، أو التكلفة الإنشائية للمشروع من صافي التدفقات النقدية التي تدخل للمشروع.</a:t>
            </a:r>
            <a:endParaRPr lang="en-US" sz="2400" dirty="0"/>
          </a:p>
          <a:p>
            <a:pPr algn="just" rtl="1"/>
            <a:r>
              <a:rPr lang="ar-SA" sz="2400" dirty="0"/>
              <a:t>وتحسب فترة الاسترداد كالآتي:-</a:t>
            </a:r>
            <a:endParaRPr lang="en-US" sz="2400" dirty="0"/>
          </a:p>
          <a:p>
            <a:pPr algn="just" rtl="1"/>
            <a:r>
              <a:rPr lang="ar-SA" sz="2400" dirty="0"/>
              <a:t>فترة الاسترداد =    تكلفة المشروع الاستثماري</a:t>
            </a:r>
            <a:endParaRPr lang="en-US" sz="2400" dirty="0"/>
          </a:p>
          <a:p>
            <a:pPr algn="just" rtl="1"/>
            <a:r>
              <a:rPr lang="ar-SA" sz="2400" dirty="0"/>
              <a:t> التدفق النقدي السنوي للمشروع</a:t>
            </a:r>
            <a:endParaRPr lang="en-US" sz="2400" dirty="0"/>
          </a:p>
          <a:p>
            <a:pPr algn="just" rtl="1"/>
            <a:r>
              <a:rPr lang="ar-SA" sz="2400" b="1" dirty="0"/>
              <a:t>عيوب هذه الطريقة:</a:t>
            </a:r>
            <a:endParaRPr lang="en-US" sz="2400" dirty="0"/>
          </a:p>
          <a:p>
            <a:pPr marL="457200" lvl="0" indent="-457200" algn="just" rtl="1">
              <a:buFont typeface="+mj-lt"/>
              <a:buAutoNum type="arabicPeriod"/>
            </a:pPr>
            <a:r>
              <a:rPr lang="ar-SA" sz="2400" dirty="0"/>
              <a:t>لا تهتم بصافي التدفقات النقدية بعد فترة استرداد تكلفة الاستثمار.</a:t>
            </a:r>
            <a:endParaRPr lang="en-US" sz="2400" dirty="0"/>
          </a:p>
          <a:p>
            <a:pPr marL="457200" lvl="0" indent="-457200" algn="just" rtl="1">
              <a:buFont typeface="+mj-lt"/>
              <a:buAutoNum type="arabicPeriod"/>
            </a:pPr>
            <a:r>
              <a:rPr lang="ar-SA" sz="2400" dirty="0"/>
              <a:t>لا تهتم بحساب القيمة الزمنية للنقود، حيث تتناقص القيمة الحالية للنقود كلما زاد معدل الزمن، أي القيمة النقدية للدينار عند دفعه لا تساوى قيمته عند استرداده.</a:t>
            </a:r>
            <a:endParaRPr lang="en-US" sz="2400" dirty="0"/>
          </a:p>
          <a:p>
            <a:pPr marL="457200" lvl="0" indent="-457200" algn="just" rtl="1">
              <a:buFont typeface="+mj-lt"/>
              <a:buAutoNum type="arabicPeriod"/>
            </a:pPr>
            <a:r>
              <a:rPr lang="ar-SA" sz="2400" dirty="0"/>
              <a:t>تتجاهل فترة الاسترداد العمر الإنتاجي المقدر وعبء الاستهلاك السنوي في عملية الحساب</a:t>
            </a:r>
            <a:r>
              <a:rPr lang="ar-SA" sz="2400" dirty="0" smtClean="0"/>
              <a:t>.</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228600" y="211756"/>
            <a:ext cx="86868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2400" b="1" dirty="0"/>
              <a:t>مزايا هذه الطريقة:</a:t>
            </a:r>
            <a:endParaRPr lang="en-US" sz="2000" dirty="0"/>
          </a:p>
          <a:p>
            <a:pPr marL="914400" lvl="1" indent="-457200" algn="just" rtl="1">
              <a:buFont typeface="+mj-lt"/>
              <a:buAutoNum type="arabicPeriod"/>
            </a:pPr>
            <a:r>
              <a:rPr lang="ar-SA" sz="2400" dirty="0"/>
              <a:t>تتميز بالبساطة وسهولة الحساب والفهم. خاصة بالنسبة للمستثمر الذي يرغب في الحصول على اجابة سريعة، عن الاستثمار الذي يغطي تكلفته في أقل مدة زمنية.</a:t>
            </a:r>
            <a:endParaRPr lang="en-US" sz="2000" dirty="0"/>
          </a:p>
          <a:p>
            <a:pPr marL="914400" lvl="1" indent="-457200" algn="just" rtl="1">
              <a:buFont typeface="+mj-lt"/>
              <a:buAutoNum type="arabicPeriod"/>
            </a:pPr>
            <a:r>
              <a:rPr lang="ar-SA" sz="2400" dirty="0"/>
              <a:t>تحقق قدراً من الامان للمشروعات، التي تتأثر اعمالها بالتقلبات الاقتصادية والتكنلوجية والفنية السريعة، الامر الذي يساعد على دقة تقدير التدفقات </a:t>
            </a:r>
            <a:r>
              <a:rPr lang="ar-SA" sz="2400" dirty="0" smtClean="0"/>
              <a:t>النقدية الداخلة </a:t>
            </a:r>
            <a:r>
              <a:rPr lang="ar-SA" sz="2400" dirty="0"/>
              <a:t>في الاجل الطويل.</a:t>
            </a:r>
            <a:endParaRPr lang="en-US" sz="2000" dirty="0"/>
          </a:p>
          <a:p>
            <a:pPr marL="914400" lvl="1" indent="-457200" algn="just" rtl="1">
              <a:buFont typeface="+mj-lt"/>
              <a:buAutoNum type="arabicPeriod"/>
            </a:pPr>
            <a:r>
              <a:rPr lang="ar-SA" sz="2400" dirty="0"/>
              <a:t>تهتم أساساً بالمدة الزمنية التي يتحقق خلالها سرعة استرداد تكلفة الاستثمار كدليل على ربحية الاستثمار وقلة المخاطر المصاحبة له. </a:t>
            </a:r>
            <a:endParaRPr lang="en-US" sz="2000" dirty="0"/>
          </a:p>
          <a:p>
            <a:pPr algn="just" rtl="1"/>
            <a:endParaRPr lang="ar-SA" sz="2400" dirty="0" smtClean="0"/>
          </a:p>
          <a:p>
            <a:pPr algn="just" rtl="1"/>
            <a:r>
              <a:rPr lang="ar-SA" sz="2400" dirty="0" smtClean="0"/>
              <a:t>ويسعى </a:t>
            </a:r>
            <a:r>
              <a:rPr lang="ar-SA" sz="2400" dirty="0"/>
              <a:t>المستثمر في رد أمواله التي أنفقها عند إنشاء المشروع، وسيتم تقدير التدفقات النقدية الداخلة والخارجة وذلك بتحديد صافي التدفق السنوي، ولا يهم التدفق المالي بل تركز على التدفقات النقدية، بمعنى آخر يهمنا الاهتمام بالتدفق الفعلي</a:t>
            </a:r>
            <a:r>
              <a:rPr lang="ar-SA" sz="2400" dirty="0" smtClean="0"/>
              <a:t>.</a:t>
            </a:r>
            <a:endParaRPr lang="en-US" sz="2000" dirty="0"/>
          </a:p>
        </p:txBody>
      </p:sp>
    </p:spTree>
    <p:extLst>
      <p:ext uri="{BB962C8B-B14F-4D97-AF65-F5344CB8AC3E}">
        <p14:creationId xmlns:p14="http://schemas.microsoft.com/office/powerpoint/2010/main" val="39759704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7391400" y="228600"/>
            <a:ext cx="1447800" cy="461665"/>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rtl="1" fontAlgn="base">
              <a:spcBef>
                <a:spcPct val="0"/>
              </a:spcBef>
              <a:spcAft>
                <a:spcPct val="0"/>
              </a:spcAft>
            </a:pPr>
            <a:r>
              <a:rPr lang="ar-SA" sz="2400" b="1" dirty="0"/>
              <a:t>مثال (1)</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 Box 2"/>
          <p:cNvSpPr txBox="1">
            <a:spLocks noChangeArrowheads="1"/>
          </p:cNvSpPr>
          <p:nvPr/>
        </p:nvSpPr>
        <p:spPr bwMode="auto">
          <a:xfrm>
            <a:off x="533400" y="914400"/>
            <a:ext cx="8153400" cy="4876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قامت إحدى المنشآت بدراسة إحدى المشروعات التي يتطلب استثمارها مبلغ وقدره</a:t>
            </a: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10,000 </a:t>
            </a: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والتدفقات النقدية الصافية سنوياً كما يلي</a:t>
            </a: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السنة </a:t>
            </a: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صافي التدفق النقدي السنوي</a:t>
            </a: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p>
          <a:p>
            <a:pPr marL="0" marR="0" lvl="0" indent="0" algn="r" defTabSz="914400" rtl="1" eaLnBrk="1" fontAlgn="base" latinLnBrk="0" hangingPunct="1">
              <a:lnSpc>
                <a:spcPct val="100000"/>
              </a:lnSpc>
              <a:spcBef>
                <a:spcPct val="0"/>
              </a:spcBef>
              <a:spcAft>
                <a:spcPts val="1000"/>
              </a:spcAft>
              <a:buClrTx/>
              <a:buSzTx/>
              <a:buFont typeface="Simplified Arabic" pitchFamily="18" charset="-78"/>
              <a:buChar char="1"/>
              <a:tabLst/>
            </a:pP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1,000	</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rtl="1" eaLnBrk="1" fontAlgn="base" latinLnBrk="0" hangingPunct="1">
              <a:lnSpc>
                <a:spcPct val="100000"/>
              </a:lnSpc>
              <a:spcBef>
                <a:spcPct val="0"/>
              </a:spcBef>
              <a:spcAft>
                <a:spcPts val="1000"/>
              </a:spcAft>
              <a:buClrTx/>
              <a:buSzTx/>
              <a:buFont typeface="Simplified Arabic" pitchFamily="18" charset="-78"/>
              <a:buChar char="2"/>
              <a:tabLst/>
            </a:pP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1,200	</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rtl="1" eaLnBrk="1" fontAlgn="base" latinLnBrk="0" hangingPunct="1">
              <a:lnSpc>
                <a:spcPct val="100000"/>
              </a:lnSpc>
              <a:spcBef>
                <a:spcPct val="0"/>
              </a:spcBef>
              <a:spcAft>
                <a:spcPts val="1000"/>
              </a:spcAft>
              <a:buClrTx/>
              <a:buSzTx/>
              <a:buFont typeface="Simplified Arabic" pitchFamily="18" charset="-78"/>
              <a:buChar char="3"/>
              <a:tabLst/>
            </a:pP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2,000	</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rtl="1" eaLnBrk="1" fontAlgn="base" latinLnBrk="0" hangingPunct="1">
              <a:lnSpc>
                <a:spcPct val="100000"/>
              </a:lnSpc>
              <a:spcBef>
                <a:spcPct val="0"/>
              </a:spcBef>
              <a:spcAft>
                <a:spcPts val="1000"/>
              </a:spcAft>
              <a:buClrTx/>
              <a:buSzTx/>
              <a:buFont typeface="Simplified Arabic" pitchFamily="18" charset="-78"/>
              <a:buChar char="4"/>
              <a:tabLst/>
            </a:pP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3,000	</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rtl="1" eaLnBrk="1" fontAlgn="base" latinLnBrk="0" hangingPunct="1">
              <a:lnSpc>
                <a:spcPct val="100000"/>
              </a:lnSpc>
              <a:spcBef>
                <a:spcPct val="0"/>
              </a:spcBef>
              <a:spcAft>
                <a:spcPts val="1000"/>
              </a:spcAft>
              <a:buClrTx/>
              <a:buSzTx/>
              <a:buFont typeface="Simplified Arabic" pitchFamily="18" charset="-78"/>
              <a:buChar char="5"/>
              <a:tabLst/>
            </a:pPr>
            <a:r>
              <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2800" b="0"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2,800	</a:t>
            </a:r>
          </a:p>
          <a:p>
            <a:pPr marL="0" marR="0" lvl="0" indent="0" algn="r" defTabSz="914400" rtl="1" eaLnBrk="1" fontAlgn="base" latinLnBrk="0" hangingPunct="1">
              <a:lnSpc>
                <a:spcPct val="100000"/>
              </a:lnSpc>
              <a:spcBef>
                <a:spcPct val="0"/>
              </a:spcBef>
              <a:spcAft>
                <a:spcPts val="1000"/>
              </a:spcAft>
              <a:buClrTx/>
              <a:buSzTx/>
              <a:tabLst/>
            </a:pPr>
            <a:r>
              <a:rPr lang="ar-SA" sz="2800" dirty="0" smtClean="0">
                <a:latin typeface="Simplified Arabic" pitchFamily="18" charset="-78"/>
                <a:ea typeface="Arial" pitchFamily="34" charset="0"/>
                <a:cs typeface="Simplified Arabic" pitchFamily="18" charset="-78"/>
              </a:rPr>
              <a:t>المطلوب: حساب فترة الاسترداد</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4663702" y="5953780"/>
            <a:ext cx="697627" cy="523220"/>
          </a:xfrm>
          <a:prstGeom prst="rect">
            <a:avLst/>
          </a:prstGeom>
          <a:solidFill>
            <a:schemeClr val="accent2"/>
          </a:solidFill>
        </p:spPr>
        <p:txBody>
          <a:bodyPr wrap="none">
            <a:spAutoFit/>
          </a:bodyPr>
          <a:lstStyle/>
          <a:p>
            <a:pPr rtl="1"/>
            <a:r>
              <a:rPr lang="ar-SA" sz="2800" b="1" dirty="0"/>
              <a:t>الحل</a:t>
            </a:r>
            <a:endParaRPr lang="en-US"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70717589"/>
              </p:ext>
            </p:extLst>
          </p:nvPr>
        </p:nvGraphicFramePr>
        <p:xfrm>
          <a:off x="685800" y="426720"/>
          <a:ext cx="8001000" cy="3840480"/>
        </p:xfrm>
        <a:graphic>
          <a:graphicData uri="http://schemas.openxmlformats.org/drawingml/2006/table">
            <a:tbl>
              <a:tblPr rtl="1" firstRow="1" firstCol="1" lastRow="1" lastCol="1" bandRow="1" bandCol="1">
                <a:tableStyleId>{5C22544A-7EE6-4342-B048-85BDC9FD1C3A}</a:tableStyleId>
              </a:tblPr>
              <a:tblGrid>
                <a:gridCol w="1018455"/>
                <a:gridCol w="3345201"/>
                <a:gridCol w="3637344"/>
              </a:tblGrid>
              <a:tr h="0">
                <a:tc>
                  <a:txBody>
                    <a:bodyPr/>
                    <a:lstStyle/>
                    <a:p>
                      <a:pPr marL="0" marR="0" algn="ctr" rtl="1">
                        <a:spcBef>
                          <a:spcPts val="0"/>
                        </a:spcBef>
                        <a:spcAft>
                          <a:spcPts val="0"/>
                        </a:spcAft>
                      </a:pPr>
                      <a:r>
                        <a:rPr lang="ar-SA" sz="3600" dirty="0">
                          <a:effectLst/>
                        </a:rPr>
                        <a:t>السنة</a:t>
                      </a:r>
                      <a:endParaRPr lang="en-US" sz="32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3600">
                          <a:effectLst/>
                        </a:rPr>
                        <a:t>صافي التدفق النقدي</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3600">
                          <a:effectLst/>
                        </a:rPr>
                        <a:t>صافي التدفق النقدي المتجمع</a:t>
                      </a:r>
                      <a:endParaRPr lang="en-US" sz="32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3600">
                          <a:effectLst/>
                        </a:rPr>
                        <a:t>1</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1,000</a:t>
                      </a:r>
                      <a:r>
                        <a:rPr lang="ar-SA" sz="3600">
                          <a:effectLst/>
                        </a:rPr>
                        <a:t>جنيه</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1,000</a:t>
                      </a:r>
                      <a:r>
                        <a:rPr lang="ar-SA" sz="3600">
                          <a:effectLst/>
                        </a:rPr>
                        <a:t>جنيه</a:t>
                      </a:r>
                      <a:endParaRPr lang="en-US" sz="32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3600">
                          <a:effectLst/>
                        </a:rPr>
                        <a:t>2</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1,200</a:t>
                      </a:r>
                      <a:r>
                        <a:rPr lang="ar-SA" sz="3600">
                          <a:effectLst/>
                        </a:rPr>
                        <a:t>جنيه</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2,200</a:t>
                      </a:r>
                      <a:r>
                        <a:rPr lang="ar-SA" sz="3600">
                          <a:effectLst/>
                        </a:rPr>
                        <a:t> جنيه</a:t>
                      </a:r>
                      <a:endParaRPr lang="en-US" sz="32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3600">
                          <a:effectLst/>
                        </a:rPr>
                        <a:t>3</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2,000</a:t>
                      </a:r>
                      <a:r>
                        <a:rPr lang="ar-SA" sz="3600">
                          <a:effectLst/>
                        </a:rPr>
                        <a:t>جنيه</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4,200</a:t>
                      </a:r>
                      <a:r>
                        <a:rPr lang="ar-SA" sz="3600">
                          <a:effectLst/>
                        </a:rPr>
                        <a:t> جنيه</a:t>
                      </a:r>
                      <a:endParaRPr lang="en-US" sz="32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3600">
                          <a:effectLst/>
                        </a:rPr>
                        <a:t>4</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3,000</a:t>
                      </a:r>
                      <a:r>
                        <a:rPr lang="ar-SA" sz="3600">
                          <a:effectLst/>
                        </a:rPr>
                        <a:t> جنيه</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7,200</a:t>
                      </a:r>
                      <a:r>
                        <a:rPr lang="ar-SA" sz="3600">
                          <a:effectLst/>
                        </a:rPr>
                        <a:t> جنيه</a:t>
                      </a:r>
                      <a:endParaRPr lang="en-US" sz="32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3600">
                          <a:effectLst/>
                        </a:rPr>
                        <a:t>5</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en-US" sz="3600">
                          <a:effectLst/>
                        </a:rPr>
                        <a:t>2,800</a:t>
                      </a:r>
                      <a:r>
                        <a:rPr lang="ar-SA" sz="3600">
                          <a:effectLst/>
                        </a:rPr>
                        <a:t> جنيه</a:t>
                      </a:r>
                      <a:endParaRPr lang="en-US" sz="32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3600" dirty="0">
                          <a:effectLst/>
                        </a:rPr>
                        <a:t>10,000 جنيه</a:t>
                      </a:r>
                      <a:endParaRPr lang="en-US" sz="3200" dirty="0">
                        <a:effectLst/>
                        <a:latin typeface="Times New Roman"/>
                        <a:ea typeface="Times New Roman"/>
                      </a:endParaRPr>
                    </a:p>
                  </a:txBody>
                  <a:tcPr marL="68580" marR="68580" marT="0" marB="0"/>
                </a:tc>
              </a:tr>
            </a:tbl>
          </a:graphicData>
        </a:graphic>
      </p:graphicFrame>
      <p:sp>
        <p:nvSpPr>
          <p:cNvPr id="3" name="Rectangle 2"/>
          <p:cNvSpPr/>
          <p:nvPr/>
        </p:nvSpPr>
        <p:spPr>
          <a:xfrm>
            <a:off x="3397640" y="4736068"/>
            <a:ext cx="5001690" cy="707886"/>
          </a:xfrm>
          <a:prstGeom prst="rect">
            <a:avLst/>
          </a:prstGeom>
          <a:solidFill>
            <a:srgbClr val="FFC000"/>
          </a:solidFill>
        </p:spPr>
        <p:txBody>
          <a:bodyPr wrap="none">
            <a:spAutoFit/>
          </a:bodyPr>
          <a:lstStyle/>
          <a:p>
            <a:pPr rtl="1"/>
            <a:r>
              <a:rPr lang="ar-SA" sz="4000" b="1" dirty="0"/>
              <a:t>فترة الاسترداد = (5) سنوات</a:t>
            </a:r>
            <a:endParaRPr lang="en-US" sz="4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5"/>
          <p:cNvSpPr>
            <a:spLocks noChangeArrowheads="1"/>
          </p:cNvSpPr>
          <p:nvPr/>
        </p:nvSpPr>
        <p:spPr bwMode="auto">
          <a:xfrm>
            <a:off x="914400" y="998726"/>
            <a:ext cx="7239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3600" b="1" dirty="0"/>
              <a:t>ي</a:t>
            </a:r>
            <a:r>
              <a:rPr lang="ar-SA" sz="3600" b="1" dirty="0" smtClean="0"/>
              <a:t>لاحظ أن </a:t>
            </a:r>
            <a:r>
              <a:rPr lang="ar-SA" sz="3600" b="1" dirty="0"/>
              <a:t>هذا </a:t>
            </a:r>
            <a:r>
              <a:rPr lang="ar-SA" sz="3600" b="1" dirty="0" smtClean="0"/>
              <a:t>الأسلوب </a:t>
            </a:r>
            <a:r>
              <a:rPr lang="ar-SA" sz="3600" b="1" dirty="0"/>
              <a:t>لا يحاول قياس العائد على الأموال المستثمرة، بل يهتم بعنصر الزمن لإعادة الأموال المستثمرة، وتتجاهل الأموال التي ترد إلى المشروع بعد فترة الاسترداد بل تركز على الفكرة الأساسية أي كلما قصرت فترة الاسترداد كلما ارتفع مركز المشروع من الناحية التجارية وقبوله من الناحية الفنية والمالية</a:t>
            </a:r>
            <a:r>
              <a:rPr lang="ar-SA" sz="3600" b="1" dirty="0" smtClean="0"/>
              <a:t>.</a:t>
            </a:r>
            <a:endParaRPr lang="en-US" sz="3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239000" cy="4495800"/>
          </a:xfrm>
        </p:spPr>
        <p:txBody>
          <a:bodyPr>
            <a:normAutofit/>
          </a:bodyPr>
          <a:lstStyle/>
          <a:p>
            <a:pPr marL="0" indent="0" algn="just" rtl="1">
              <a:buNone/>
            </a:pPr>
            <a:r>
              <a:rPr lang="ar-SA" b="1" dirty="0">
                <a:cs typeface="HeshamNormal" pitchFamily="2" charset="-78"/>
              </a:rPr>
              <a:t>ويحتاج هذا النوع من الإنفاق إلى خبرة من متخذ القرار، حيث يقدم المحاسب الإداري المعلومات عن الأنشطة الخاصة بهذه التدفقات المالية الداخلة والخارجة من المشروع، وترتبط خطة الاستثمار بإنتاج سلع جديدة أو التوسع في الإنتاج الحالي للسلع وتقديم الخدمات، أو ما يختص بشراء أو معدات أو آلات تقنية جديدة، أو استبدال الأصول الثابتة الحالية، أو زيادة الاستثمار في مشروعات جديدة تتعلق بنشاط المنشأة، ويتطلب نوع القرارات المطلوبة قرارات قبول أو الرفض لهذه المشروعات، أو إعادة ترتيب المشروعات المعروضة على الإدارة حسب الأفضلية لتنفيذها بعد إجراءات المقارنة وتحليل تفاضلي لما بين هذه المشروعات المقدمة</a:t>
            </a:r>
            <a:r>
              <a:rPr lang="ar-SA" b="1" dirty="0" smtClean="0">
                <a:cs typeface="HeshamNormal" pitchFamily="2" charset="-78"/>
              </a:rPr>
              <a:t>.</a:t>
            </a:r>
            <a:endParaRPr lang="en-US" b="1" dirty="0">
              <a:cs typeface="HeshamNormal" pitchFamily="2" charset="-78"/>
            </a:endParaRPr>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7391400" y="228600"/>
            <a:ext cx="1447800" cy="461665"/>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rtl="1" fontAlgn="base">
              <a:spcBef>
                <a:spcPct val="0"/>
              </a:spcBef>
              <a:spcAft>
                <a:spcPct val="0"/>
              </a:spcAft>
            </a:pPr>
            <a:r>
              <a:rPr lang="ar-SA" sz="2400" b="1" dirty="0"/>
              <a:t>مثال </a:t>
            </a:r>
            <a:r>
              <a:rPr lang="ar-SA" sz="2400" b="1" dirty="0" smtClean="0"/>
              <a:t>(2)</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 Box 2"/>
          <p:cNvSpPr txBox="1">
            <a:spLocks noChangeArrowheads="1"/>
          </p:cNvSpPr>
          <p:nvPr/>
        </p:nvSpPr>
        <p:spPr bwMode="auto">
          <a:xfrm>
            <a:off x="533400" y="4953000"/>
            <a:ext cx="8153400" cy="685800"/>
          </a:xfrm>
          <a:prstGeom prst="rect">
            <a:avLst/>
          </a:prstGeom>
          <a:solidFill>
            <a:srgbClr val="92D05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tabLst/>
            </a:pPr>
            <a:r>
              <a:rPr lang="ar-SA" sz="2800" dirty="0" smtClean="0">
                <a:latin typeface="Simplified Arabic" pitchFamily="18" charset="-78"/>
                <a:ea typeface="Arial" pitchFamily="34" charset="0"/>
                <a:cs typeface="Simplified Arabic" pitchFamily="18" charset="-78"/>
              </a:rPr>
              <a:t>المطلوب: حساب فترة الاسترداد</a:t>
            </a:r>
            <a:endParaRPr kumimoji="0" lang="en-US" sz="28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p:txBody>
      </p:sp>
      <p:sp>
        <p:nvSpPr>
          <p:cNvPr id="3" name="Rectangle 2"/>
          <p:cNvSpPr/>
          <p:nvPr/>
        </p:nvSpPr>
        <p:spPr>
          <a:xfrm>
            <a:off x="4663702" y="5953780"/>
            <a:ext cx="697627" cy="523220"/>
          </a:xfrm>
          <a:prstGeom prst="rect">
            <a:avLst/>
          </a:prstGeom>
          <a:solidFill>
            <a:schemeClr val="accent2"/>
          </a:solidFill>
        </p:spPr>
        <p:txBody>
          <a:bodyPr wrap="none">
            <a:spAutoFit/>
          </a:bodyPr>
          <a:lstStyle/>
          <a:p>
            <a:pPr rtl="1"/>
            <a:r>
              <a:rPr lang="ar-SA" sz="2800" b="1" dirty="0"/>
              <a:t>الحل</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2307131872"/>
              </p:ext>
            </p:extLst>
          </p:nvPr>
        </p:nvGraphicFramePr>
        <p:xfrm>
          <a:off x="1447800" y="1981200"/>
          <a:ext cx="5943600" cy="2743200"/>
        </p:xfrm>
        <a:graphic>
          <a:graphicData uri="http://schemas.openxmlformats.org/drawingml/2006/table">
            <a:tbl>
              <a:tblPr rtl="1" firstRow="1" firstCol="1" lastRow="1" lastCol="1" bandRow="1" bandCol="1">
                <a:tableStyleId>{5C22544A-7EE6-4342-B048-85BDC9FD1C3A}</a:tableStyleId>
              </a:tblPr>
              <a:tblGrid>
                <a:gridCol w="1766344"/>
                <a:gridCol w="4177256"/>
              </a:tblGrid>
              <a:tr h="0">
                <a:tc>
                  <a:txBody>
                    <a:bodyPr/>
                    <a:lstStyle/>
                    <a:p>
                      <a:pPr marL="0" marR="0" algn="ctr" rtl="1">
                        <a:spcBef>
                          <a:spcPts val="0"/>
                        </a:spcBef>
                        <a:spcAft>
                          <a:spcPts val="0"/>
                        </a:spcAft>
                      </a:pPr>
                      <a:r>
                        <a:rPr lang="ar-SA" sz="2000" dirty="0">
                          <a:effectLst/>
                        </a:rPr>
                        <a:t>السنة</a:t>
                      </a:r>
                      <a:endParaRPr lang="en-US" sz="18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dirty="0">
                          <a:effectLst/>
                        </a:rPr>
                        <a:t>التدفق النقدي (القيمة بالجنيه)</a:t>
                      </a:r>
                      <a:endParaRPr lang="en-US" sz="1800" dirty="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1</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-3,662</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2</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1,023</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3</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1,151</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4</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1,279</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5</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1,279</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dirty="0">
                          <a:effectLst/>
                        </a:rPr>
                        <a:t>6</a:t>
                      </a:r>
                      <a:endParaRPr lang="en-US" sz="18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1,279</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7</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a:effectLst/>
                        </a:rPr>
                        <a:t>1,279</a:t>
                      </a:r>
                      <a:endParaRPr lang="en-US" sz="1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000">
                          <a:effectLst/>
                        </a:rPr>
                        <a:t>8</a:t>
                      </a:r>
                      <a:endParaRPr lang="en-US" sz="18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000" dirty="0">
                          <a:effectLst/>
                        </a:rPr>
                        <a:t>1,279</a:t>
                      </a:r>
                      <a:endParaRPr lang="en-US" sz="1800" dirty="0">
                        <a:effectLst/>
                        <a:latin typeface="Times New Roman"/>
                        <a:ea typeface="Times New Roman"/>
                      </a:endParaRPr>
                    </a:p>
                  </a:txBody>
                  <a:tcPr marL="68580" marR="68580" marT="0" marB="0"/>
                </a:tc>
              </a:tr>
            </a:tbl>
          </a:graphicData>
        </a:graphic>
      </p:graphicFrame>
      <p:sp>
        <p:nvSpPr>
          <p:cNvPr id="7" name="Rectangle 2"/>
          <p:cNvSpPr>
            <a:spLocks noChangeArrowheads="1"/>
          </p:cNvSpPr>
          <p:nvPr/>
        </p:nvSpPr>
        <p:spPr bwMode="auto">
          <a:xfrm>
            <a:off x="505712" y="766227"/>
            <a:ext cx="787908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66675" algn="l"/>
                <a:tab pos="257175" algn="l"/>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فيما يلي البيانات التي تم جمعها عن نتائج الدراسة المالية لإحدى المشروعات:</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66675" algn="l"/>
                <a:tab pos="257175" algn="l"/>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تبلغ التكلفة الاستثمارية (</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2,000</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جنيه</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66675" algn="l"/>
                <a:tab pos="257175" algn="l"/>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العمر المتوقع للمشروع (8) سنوات ومن المتوقع أن يكون صافي التدفق النقدي كالآتي:</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802769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059" y="4343400"/>
            <a:ext cx="8773341" cy="1938992"/>
          </a:xfrm>
          <a:prstGeom prst="rect">
            <a:avLst/>
          </a:prstGeom>
          <a:solidFill>
            <a:srgbClr val="FFC000"/>
          </a:solidFill>
        </p:spPr>
        <p:txBody>
          <a:bodyPr wrap="square">
            <a:spAutoFit/>
          </a:bodyPr>
          <a:lstStyle/>
          <a:p>
            <a:pPr algn="just" rtl="1"/>
            <a:r>
              <a:rPr lang="ar-SA" sz="2400" b="1" dirty="0"/>
              <a:t>فترة الاسترداد= 5 </a:t>
            </a:r>
            <a:r>
              <a:rPr lang="ar-SA" sz="2400" b="1" dirty="0" smtClean="0"/>
              <a:t>سنوات </a:t>
            </a:r>
            <a:r>
              <a:rPr lang="ar-SA" sz="2400" b="1" dirty="0"/>
              <a:t>+</a:t>
            </a:r>
            <a:r>
              <a:rPr lang="ar-SA" sz="2400" b="1" u="sng" dirty="0"/>
              <a:t> 2,000-1,070</a:t>
            </a:r>
            <a:endParaRPr lang="en-US" sz="2400" b="1" dirty="0"/>
          </a:p>
          <a:p>
            <a:pPr algn="just" rtl="1"/>
            <a:r>
              <a:rPr lang="ar-SA" sz="2400" b="1" dirty="0"/>
              <a:t>             	</a:t>
            </a:r>
            <a:r>
              <a:rPr lang="ar-SA" sz="2400" b="1" dirty="0" smtClean="0"/>
              <a:t>            </a:t>
            </a:r>
            <a:r>
              <a:rPr lang="ar-SA" sz="2400" b="1" dirty="0"/>
              <a:t>2,349 -1,070 </a:t>
            </a:r>
            <a:endParaRPr lang="en-US" sz="2400" b="1" dirty="0"/>
          </a:p>
          <a:p>
            <a:pPr algn="just" rtl="1"/>
            <a:r>
              <a:rPr lang="ar-SA" sz="2400" b="1" dirty="0"/>
              <a:t>                                       </a:t>
            </a:r>
            <a:r>
              <a:rPr lang="ar-SA" sz="2400" b="1" u="sng" dirty="0"/>
              <a:t>5+930</a:t>
            </a:r>
            <a:endParaRPr lang="en-US" sz="2400" b="1" dirty="0"/>
          </a:p>
          <a:p>
            <a:pPr algn="just" rtl="1"/>
            <a:r>
              <a:rPr lang="ar-SA" sz="2400" b="1" dirty="0" smtClean="0"/>
              <a:t>                                     </a:t>
            </a:r>
            <a:r>
              <a:rPr lang="en-US" sz="2400" b="1" dirty="0"/>
              <a:t>1,279   </a:t>
            </a:r>
            <a:r>
              <a:rPr lang="ar-SA" sz="2400" b="1" dirty="0" smtClean="0"/>
              <a:t>               </a:t>
            </a:r>
            <a:r>
              <a:rPr lang="ar-SA" sz="2400" b="1" dirty="0"/>
              <a:t>= 5.7 سنة</a:t>
            </a:r>
            <a:endParaRPr lang="en-US" sz="2400" b="1" dirty="0"/>
          </a:p>
          <a:p>
            <a:pPr algn="just" rtl="1"/>
            <a:r>
              <a:rPr lang="ar-SA" sz="2400" b="1" dirty="0"/>
              <a:t>القرار: يرفض المشروع لأن فترة الاسترداد لرأس المال = 5.7 سنة</a:t>
            </a:r>
            <a:endParaRPr lang="en-US" sz="2400" b="1" dirty="0"/>
          </a:p>
        </p:txBody>
      </p:sp>
      <p:graphicFrame>
        <p:nvGraphicFramePr>
          <p:cNvPr id="4" name="Table 3"/>
          <p:cNvGraphicFramePr>
            <a:graphicFrameLocks noGrp="1"/>
          </p:cNvGraphicFramePr>
          <p:nvPr>
            <p:extLst>
              <p:ext uri="{D42A27DB-BD31-4B8C-83A1-F6EECF244321}">
                <p14:modId xmlns:p14="http://schemas.microsoft.com/office/powerpoint/2010/main" val="1050709715"/>
              </p:ext>
            </p:extLst>
          </p:nvPr>
        </p:nvGraphicFramePr>
        <p:xfrm>
          <a:off x="990600" y="457200"/>
          <a:ext cx="7010400" cy="3657600"/>
        </p:xfrm>
        <a:graphic>
          <a:graphicData uri="http://schemas.openxmlformats.org/drawingml/2006/table">
            <a:tbl>
              <a:tblPr rtl="1" firstRow="1" firstCol="1" lastRow="1" lastCol="1" bandRow="1" bandCol="1">
                <a:tableStyleId>{5C22544A-7EE6-4342-B048-85BDC9FD1C3A}</a:tableStyleId>
              </a:tblPr>
              <a:tblGrid>
                <a:gridCol w="808928"/>
                <a:gridCol w="2728004"/>
                <a:gridCol w="3473468"/>
              </a:tblGrid>
              <a:tr h="0">
                <a:tc>
                  <a:txBody>
                    <a:bodyPr/>
                    <a:lstStyle/>
                    <a:p>
                      <a:pPr marL="0" marR="0" algn="justLow" rtl="1">
                        <a:spcBef>
                          <a:spcPts val="0"/>
                        </a:spcBef>
                        <a:spcAft>
                          <a:spcPts val="0"/>
                        </a:spcAft>
                      </a:pPr>
                      <a:r>
                        <a:rPr lang="ar-SA" sz="2400">
                          <a:effectLst/>
                        </a:rPr>
                        <a:t>السنة</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صافي التدفق النقدي السنوي</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صافي التدفق النقدي المتجمع النقدي</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1</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a:t>
                      </a:r>
                      <a:r>
                        <a:rPr lang="en-US" sz="2400">
                          <a:effectLst/>
                        </a:rPr>
                        <a:t>3,662</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-3.662</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2</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1,023</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a:t>
                      </a:r>
                      <a:r>
                        <a:rPr lang="en-US" sz="2400">
                          <a:effectLst/>
                        </a:rPr>
                        <a:t>2,639</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3</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1,151</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1,488</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4</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1,279</a:t>
                      </a:r>
                      <a:endParaRPr lang="en-US" sz="20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-209</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5</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1,279</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1,070</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6</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1,279</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2,349</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7</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1,279</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3,628</a:t>
                      </a:r>
                      <a:endParaRPr lang="en-US" sz="2000">
                        <a:effectLst/>
                        <a:latin typeface="Times New Roman"/>
                        <a:ea typeface="Times New Roman"/>
                      </a:endParaRPr>
                    </a:p>
                  </a:txBody>
                  <a:tcPr marL="68580" marR="68580" marT="0" marB="0"/>
                </a:tc>
              </a:tr>
              <a:tr h="0">
                <a:tc>
                  <a:txBody>
                    <a:bodyPr/>
                    <a:lstStyle/>
                    <a:p>
                      <a:pPr marL="0" marR="0" algn="justLow" rtl="1">
                        <a:spcBef>
                          <a:spcPts val="0"/>
                        </a:spcBef>
                        <a:spcAft>
                          <a:spcPts val="0"/>
                        </a:spcAft>
                      </a:pPr>
                      <a:r>
                        <a:rPr lang="ar-SA" sz="2400">
                          <a:effectLst/>
                        </a:rPr>
                        <a:t>8</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a:effectLst/>
                        </a:rPr>
                        <a:t>1,279</a:t>
                      </a:r>
                      <a:endParaRPr lang="en-US" sz="2000">
                        <a:effectLst/>
                        <a:latin typeface="Times New Roman"/>
                        <a:ea typeface="Times New Roman"/>
                      </a:endParaRPr>
                    </a:p>
                  </a:txBody>
                  <a:tcPr marL="68580" marR="68580" marT="0" marB="0"/>
                </a:tc>
                <a:tc>
                  <a:txBody>
                    <a:bodyPr/>
                    <a:lstStyle/>
                    <a:p>
                      <a:pPr marL="0" marR="0" algn="ctr" rtl="0">
                        <a:spcBef>
                          <a:spcPts val="0"/>
                        </a:spcBef>
                        <a:spcAft>
                          <a:spcPts val="0"/>
                        </a:spcAft>
                      </a:pPr>
                      <a:r>
                        <a:rPr lang="en-US" sz="2400" dirty="0">
                          <a:effectLst/>
                        </a:rPr>
                        <a:t>4,907</a:t>
                      </a:r>
                      <a:endParaRPr lang="en-US" sz="20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0428584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153400" cy="2895600"/>
          </a:xfrm>
        </p:spPr>
        <p:txBody>
          <a:bodyPr>
            <a:normAutofit fontScale="92500"/>
          </a:bodyPr>
          <a:lstStyle/>
          <a:p>
            <a:pPr algn="just" rtl="1"/>
            <a:r>
              <a:rPr lang="ar-SA" sz="3200" dirty="0"/>
              <a:t>مثال (3)</a:t>
            </a:r>
            <a:endParaRPr lang="en-US" sz="3200" dirty="0"/>
          </a:p>
          <a:p>
            <a:pPr algn="just" rtl="1"/>
            <a:r>
              <a:rPr lang="ar-SA" sz="3200" dirty="0"/>
              <a:t>ترغب الشركة الوطنية السودانية في الاستثمار في مشروع تكلفته (</a:t>
            </a:r>
            <a:r>
              <a:rPr lang="en-US" sz="3200" dirty="0"/>
              <a:t>12,000</a:t>
            </a:r>
            <a:r>
              <a:rPr lang="ar-SA" sz="3200" dirty="0"/>
              <a:t>) جنيه، وينتج عنه تدفقات نقدية واردة بمبلغ (</a:t>
            </a:r>
            <a:r>
              <a:rPr lang="en-US" sz="3200" dirty="0"/>
              <a:t>4,000</a:t>
            </a:r>
            <a:r>
              <a:rPr lang="ar-SA" sz="3200" dirty="0"/>
              <a:t>) جنيه ولمدة (5) سنوات.</a:t>
            </a:r>
            <a:endParaRPr lang="en-US" sz="3200" dirty="0"/>
          </a:p>
          <a:p>
            <a:pPr algn="just" rtl="1"/>
            <a:r>
              <a:rPr lang="ar-SA" sz="3200" dirty="0"/>
              <a:t>المطلوب: حساب فترة الاسترداد للمشروع الاستثماري أعلاه</a:t>
            </a:r>
            <a:r>
              <a:rPr lang="ar-SA" sz="3200" dirty="0" smtClean="0"/>
              <a:t>.</a:t>
            </a:r>
            <a:r>
              <a:rPr lang="en-US" sz="3200" dirty="0"/>
              <a:t> </a:t>
            </a:r>
            <a:endParaRPr lang="en-US" sz="3200" dirty="0" smtClean="0">
              <a:latin typeface="Simplified Arabic" pitchFamily="18" charset="-78"/>
              <a:cs typeface="Simplified Arabic" pitchFamily="18" charset="-78"/>
            </a:endParaRPr>
          </a:p>
          <a:p>
            <a:pPr algn="just"/>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1447800" y="1488998"/>
            <a:ext cx="65532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2400" b="1" dirty="0"/>
              <a:t>الحل</a:t>
            </a:r>
            <a:r>
              <a:rPr lang="ar-SA" sz="2400" b="1" dirty="0" smtClean="0"/>
              <a:t>:</a:t>
            </a:r>
          </a:p>
          <a:p>
            <a:pPr algn="just" rtl="1"/>
            <a:endParaRPr lang="en-US" sz="2400" b="1" dirty="0"/>
          </a:p>
          <a:p>
            <a:pPr algn="just" rtl="1"/>
            <a:r>
              <a:rPr lang="ar-SA" sz="2400" b="1" dirty="0"/>
              <a:t>فترة الاسترداد = </a:t>
            </a:r>
            <a:r>
              <a:rPr lang="ar-SA" sz="2400" b="1" u="sng" dirty="0"/>
              <a:t>التكلفة الحالية للاستثمار</a:t>
            </a:r>
            <a:r>
              <a:rPr lang="ar-SA" sz="2400" b="1" dirty="0"/>
              <a:t> </a:t>
            </a:r>
            <a:endParaRPr lang="en-US" sz="2400" b="1" dirty="0" smtClean="0"/>
          </a:p>
          <a:p>
            <a:pPr algn="just" rtl="1"/>
            <a:r>
              <a:rPr lang="ar-SA" sz="2400" b="1" dirty="0" smtClean="0"/>
              <a:t>	</a:t>
            </a:r>
            <a:r>
              <a:rPr lang="ar-SA" sz="2400" b="1" dirty="0"/>
              <a:t> </a:t>
            </a:r>
            <a:r>
              <a:rPr lang="ar-SA" sz="2400" b="1" dirty="0" smtClean="0"/>
              <a:t>     التدفق النقدي السنوي المتساوي</a:t>
            </a:r>
          </a:p>
          <a:p>
            <a:pPr algn="just" rtl="1"/>
            <a:endParaRPr lang="en-US" sz="2400" b="1" dirty="0" smtClean="0"/>
          </a:p>
          <a:p>
            <a:pPr algn="just" rtl="1"/>
            <a:r>
              <a:rPr lang="ar-SA" sz="2400" b="1" dirty="0" smtClean="0"/>
              <a:t>		   =  </a:t>
            </a:r>
            <a:r>
              <a:rPr lang="en-US" sz="2400" b="1" u="sng" dirty="0" smtClean="0"/>
              <a:t>12,000</a:t>
            </a:r>
            <a:r>
              <a:rPr lang="ar-SA" sz="2400" b="1" dirty="0" smtClean="0"/>
              <a:t> 	</a:t>
            </a:r>
            <a:r>
              <a:rPr lang="ar-SA" sz="2400" dirty="0"/>
              <a:t>= 3 </a:t>
            </a:r>
            <a:r>
              <a:rPr lang="ar-SA" sz="2400" dirty="0" smtClean="0"/>
              <a:t>سنوات</a:t>
            </a:r>
            <a:r>
              <a:rPr lang="ar-SA" sz="2400" b="1" dirty="0" smtClean="0"/>
              <a:t>	</a:t>
            </a:r>
            <a:endParaRPr lang="en-US" sz="2400" b="1" dirty="0" smtClean="0"/>
          </a:p>
          <a:p>
            <a:pPr algn="just" rtl="1"/>
            <a:r>
              <a:rPr lang="ar-SA" sz="2400" b="1" dirty="0"/>
              <a:t>		      </a:t>
            </a:r>
            <a:r>
              <a:rPr lang="en-US" sz="2400" b="1" dirty="0"/>
              <a:t>4,000</a:t>
            </a:r>
          </a:p>
          <a:p>
            <a:pPr algn="just" rtl="1"/>
            <a:r>
              <a:rPr lang="ar-SA" sz="2400" b="1" dirty="0"/>
              <a:t> </a:t>
            </a:r>
            <a:r>
              <a:rPr lang="en-US" sz="2400" b="1" dirty="0"/>
              <a:t> </a:t>
            </a:r>
            <a:r>
              <a:rPr lang="ar-SA" sz="2400" b="1" dirty="0"/>
              <a:t> </a:t>
            </a:r>
            <a:endParaRPr lang="en-US" sz="24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7162800" y="427168"/>
            <a:ext cx="1676400" cy="492443"/>
          </a:xfrm>
          <a:prstGeom prst="rect">
            <a:avLst/>
          </a:prstGeom>
          <a:solidFill>
            <a:srgbClr val="92D050"/>
          </a:solidFill>
          <a:ln w="9525">
            <a:noFill/>
            <a:miter lim="800000"/>
            <a:headEnd/>
            <a:tailEnd/>
          </a:ln>
          <a:effectLst/>
        </p:spPr>
        <p:txBody>
          <a:bodyPr vert="horz" wrap="square" lIns="0" tIns="0" rIns="0" bIns="0" numCol="1" anchor="ctr" anchorCtr="0" compatLnSpc="1">
            <a:prstTxWarp prst="textNoShape">
              <a:avLst/>
            </a:prstTxWarp>
            <a:spAutoFit/>
          </a:bodyPr>
          <a:lstStyle/>
          <a:p>
            <a:pPr algn="r" rtl="1"/>
            <a:r>
              <a:rPr lang="ar-SA" sz="3200" dirty="0"/>
              <a:t>مثال (4</a:t>
            </a:r>
            <a:r>
              <a:rPr lang="ar-SA" sz="3200" dirty="0" smtClean="0"/>
              <a:t>)</a:t>
            </a:r>
            <a:endParaRPr lang="en-US" sz="3200" dirty="0"/>
          </a:p>
        </p:txBody>
      </p:sp>
      <p:sp>
        <p:nvSpPr>
          <p:cNvPr id="66563" name="Rectangle 3"/>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Text Box 2"/>
          <p:cNvSpPr txBox="1">
            <a:spLocks noChangeArrowheads="1"/>
          </p:cNvSpPr>
          <p:nvPr/>
        </p:nvSpPr>
        <p:spPr bwMode="auto">
          <a:xfrm>
            <a:off x="304800" y="1104900"/>
            <a:ext cx="8686800" cy="5067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ترغب شركة استثمارية في شراء سيارة تكلفتها الحالية</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en-US" sz="3200" b="1"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12,000</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وتقدر حياتها الإنتاجية بخمس سنوات وسوف تستعمل الشركة طريقة القسط الثابت لاستهلاك السيارة بمعدل 20% سنوياً علماً بأنه لا توجد قيمة خردة للسيارة في نهاية عمرها الإنتاجي، وتقدر التدفقات النقدية كما يلي</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rtl="1" eaLnBrk="1" fontAlgn="base" latinLnBrk="0" hangingPunct="1">
              <a:lnSpc>
                <a:spcPct val="100000"/>
              </a:lnSpc>
              <a:spcBef>
                <a:spcPct val="0"/>
              </a:spcBef>
              <a:spcAft>
                <a:spcPts val="100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8,000</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إيراد سنوي، و</a:t>
            </a:r>
            <a:r>
              <a:rPr kumimoji="0" lang="en-US" sz="3200" b="1" i="0" u="none" strike="noStrike" cap="none" normalizeH="0" baseline="0" dirty="0" smtClean="0">
                <a:ln>
                  <a:noFill/>
                </a:ln>
                <a:solidFill>
                  <a:schemeClr val="tx1"/>
                </a:solidFill>
                <a:effectLst/>
                <a:latin typeface="Calibri" pitchFamily="34" charset="0"/>
                <a:ea typeface="Arial" pitchFamily="34" charset="0"/>
                <a:cs typeface="Simplified Arabic" pitchFamily="18" charset="-78"/>
              </a:rPr>
              <a:t>4,000</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جنيه مصاريف تشغيل </a:t>
            </a:r>
            <a:r>
              <a:rPr kumimoji="0" lang="ar-SA" sz="32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سنوى</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a:t>
            </a:r>
          </a:p>
          <a:p>
            <a:pPr marL="0" marR="0" lvl="0" indent="0" algn="just"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المطلوب</a:t>
            </a:r>
            <a:r>
              <a:rPr kumimoji="0" lang="en-US"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p>
          <a:p>
            <a:pPr marL="0" marR="0" lvl="0" indent="0" algn="just"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تحديد فترة الاسترداد، بافتراض أن التدفقات النقدية تحدث في نهاية العام المالي وأن معدل الضريبة على الأرباح هو (30%)</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1447800" y="304800"/>
            <a:ext cx="6553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a:r>
              <a:rPr lang="ar-SA" sz="2400" b="1" dirty="0"/>
              <a:t>الحل</a:t>
            </a:r>
            <a:r>
              <a:rPr lang="ar-SA" sz="2400" b="1" dirty="0" smtClean="0"/>
              <a:t>:</a:t>
            </a:r>
            <a:r>
              <a:rPr lang="ar-SA" sz="2400" b="1" dirty="0"/>
              <a:t> </a:t>
            </a:r>
            <a:r>
              <a:rPr lang="en-US" sz="2400" b="1" dirty="0"/>
              <a:t> </a:t>
            </a:r>
            <a:r>
              <a:rPr lang="ar-SA" sz="2400" b="1" dirty="0"/>
              <a:t> </a:t>
            </a:r>
            <a:endParaRPr lang="en-US" sz="2400" b="1" dirty="0"/>
          </a:p>
        </p:txBody>
      </p:sp>
      <p:graphicFrame>
        <p:nvGraphicFramePr>
          <p:cNvPr id="2" name="Table 1"/>
          <p:cNvGraphicFramePr>
            <a:graphicFrameLocks noGrp="1"/>
          </p:cNvGraphicFramePr>
          <p:nvPr>
            <p:extLst>
              <p:ext uri="{D42A27DB-BD31-4B8C-83A1-F6EECF244321}">
                <p14:modId xmlns:p14="http://schemas.microsoft.com/office/powerpoint/2010/main" val="3735672530"/>
              </p:ext>
            </p:extLst>
          </p:nvPr>
        </p:nvGraphicFramePr>
        <p:xfrm>
          <a:off x="1219200" y="914400"/>
          <a:ext cx="6553200" cy="3291840"/>
        </p:xfrm>
        <a:graphic>
          <a:graphicData uri="http://schemas.openxmlformats.org/drawingml/2006/table">
            <a:tbl>
              <a:tblPr rtl="1" firstRow="1" firstCol="1" lastRow="1" lastCol="1" bandRow="1" bandCol="1">
                <a:tableStyleId>{5C22544A-7EE6-4342-B048-85BDC9FD1C3A}</a:tableStyleId>
              </a:tblPr>
              <a:tblGrid>
                <a:gridCol w="2074386"/>
                <a:gridCol w="4478814"/>
              </a:tblGrid>
              <a:tr h="0">
                <a:tc>
                  <a:txBody>
                    <a:bodyPr/>
                    <a:lstStyle/>
                    <a:p>
                      <a:pPr marL="0" marR="0" algn="ctr" rtl="1">
                        <a:spcBef>
                          <a:spcPts val="0"/>
                        </a:spcBef>
                        <a:spcAft>
                          <a:spcPts val="0"/>
                        </a:spcAft>
                      </a:pPr>
                      <a:r>
                        <a:rPr lang="ar-SA" sz="2400" dirty="0">
                          <a:effectLst/>
                        </a:rPr>
                        <a:t>المبالغ</a:t>
                      </a:r>
                      <a:endParaRPr lang="en-US" sz="2000" dirty="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400">
                          <a:effectLst/>
                        </a:rPr>
                        <a:t>البيان</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8,000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الإيراد السنوي</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(4,000)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 مصاريف التشغيل السنوي</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(2,400)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 الإهلاك (</a:t>
                      </a:r>
                      <a:r>
                        <a:rPr lang="en-US" sz="2400">
                          <a:effectLst/>
                        </a:rPr>
                        <a:t> 12,000</a:t>
                      </a:r>
                      <a:r>
                        <a:rPr lang="ar-SA" sz="2400">
                          <a:effectLst/>
                        </a:rPr>
                        <a:t>× 20%)</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dirty="0">
                          <a:effectLst/>
                        </a:rPr>
                        <a:t>1,600</a:t>
                      </a:r>
                      <a:endParaRPr lang="en-US" sz="2000" dirty="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الربح قبل الضريبة</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(480)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 الضريبة (30%)</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1,120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الربح السنوي بعد الضريبة</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2,400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a:effectLst/>
                        </a:rPr>
                        <a:t>(+) الإهلاك</a:t>
                      </a:r>
                      <a:endParaRPr lang="en-US" sz="20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400">
                          <a:effectLst/>
                        </a:rPr>
                        <a:t>3,520</a:t>
                      </a:r>
                      <a:endParaRPr lang="en-US" sz="20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400" dirty="0">
                          <a:effectLst/>
                        </a:rPr>
                        <a:t>إجمالي التدفق النقدي السنوي</a:t>
                      </a:r>
                      <a:endParaRPr lang="en-US" sz="2000" dirty="0">
                        <a:effectLst/>
                        <a:latin typeface="Times New Roman"/>
                        <a:ea typeface="Times New Roman"/>
                      </a:endParaRPr>
                    </a:p>
                  </a:txBody>
                  <a:tcPr marL="68580" marR="68580" marT="0" marB="0"/>
                </a:tc>
              </a:tr>
            </a:tbl>
          </a:graphicData>
        </a:graphic>
      </p:graphicFrame>
      <p:sp>
        <p:nvSpPr>
          <p:cNvPr id="3" name="Rectangle 2"/>
          <p:cNvSpPr/>
          <p:nvPr/>
        </p:nvSpPr>
        <p:spPr>
          <a:xfrm>
            <a:off x="457200" y="4847272"/>
            <a:ext cx="8458200" cy="954107"/>
          </a:xfrm>
          <a:prstGeom prst="rect">
            <a:avLst/>
          </a:prstGeom>
          <a:solidFill>
            <a:srgbClr val="FFC000"/>
          </a:solidFill>
        </p:spPr>
        <p:txBody>
          <a:bodyPr wrap="square">
            <a:spAutoFit/>
          </a:bodyPr>
          <a:lstStyle/>
          <a:p>
            <a:pPr algn="just" rtl="1"/>
            <a:r>
              <a:rPr lang="ar-SA" sz="2800" b="1" dirty="0"/>
              <a:t>فترة الاسترداد = </a:t>
            </a:r>
            <a:r>
              <a:rPr lang="ar-SA" sz="2800" b="1" u="sng" dirty="0"/>
              <a:t>التكلفة الحالية </a:t>
            </a:r>
            <a:r>
              <a:rPr lang="ar-SA" sz="2800" b="1" u="sng" dirty="0" smtClean="0"/>
              <a:t>للاستثمار</a:t>
            </a:r>
            <a:r>
              <a:rPr lang="ar-SA" sz="2800" b="1" dirty="0" smtClean="0"/>
              <a:t>= </a:t>
            </a:r>
            <a:r>
              <a:rPr lang="ar-SA" sz="2800" b="1" u="sng" dirty="0"/>
              <a:t>12,000</a:t>
            </a:r>
            <a:r>
              <a:rPr lang="ar-SA" sz="2800" b="1" dirty="0"/>
              <a:t>	= 3.41 سنة</a:t>
            </a:r>
            <a:endParaRPr lang="en-US" sz="2800" b="1" dirty="0"/>
          </a:p>
          <a:p>
            <a:pPr algn="just" rtl="1"/>
            <a:r>
              <a:rPr lang="ar-SA" sz="2800" b="1" dirty="0"/>
              <a:t>		</a:t>
            </a:r>
            <a:r>
              <a:rPr lang="ar-SA" sz="2800" b="1" dirty="0" smtClean="0"/>
              <a:t>التدفق </a:t>
            </a:r>
            <a:r>
              <a:rPr lang="ar-SA" sz="2800" b="1" dirty="0"/>
              <a:t>النقدي السنوي	</a:t>
            </a:r>
            <a:r>
              <a:rPr lang="en-US" sz="2800" b="1" dirty="0" smtClean="0"/>
              <a:t>   </a:t>
            </a:r>
            <a:r>
              <a:rPr lang="ar-SA" sz="2800" b="1" dirty="0" smtClean="0"/>
              <a:t>   </a:t>
            </a:r>
            <a:r>
              <a:rPr lang="ar-SA" sz="2800" b="1" dirty="0"/>
              <a:t>3,520     </a:t>
            </a:r>
            <a:endParaRPr lang="en-US" sz="2800" b="1" dirty="0"/>
          </a:p>
        </p:txBody>
      </p:sp>
    </p:spTree>
    <p:extLst>
      <p:ext uri="{BB962C8B-B14F-4D97-AF65-F5344CB8AC3E}">
        <p14:creationId xmlns:p14="http://schemas.microsoft.com/office/powerpoint/2010/main" val="1674701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7162800" y="427168"/>
            <a:ext cx="1676400" cy="492443"/>
          </a:xfrm>
          <a:prstGeom prst="rect">
            <a:avLst/>
          </a:prstGeom>
          <a:solidFill>
            <a:srgbClr val="92D050"/>
          </a:solidFill>
          <a:ln w="9525">
            <a:noFill/>
            <a:miter lim="800000"/>
            <a:headEnd/>
            <a:tailEnd/>
          </a:ln>
          <a:effectLst/>
        </p:spPr>
        <p:txBody>
          <a:bodyPr vert="horz" wrap="square" lIns="0" tIns="0" rIns="0" bIns="0" numCol="1" anchor="ctr" anchorCtr="0" compatLnSpc="1">
            <a:prstTxWarp prst="textNoShape">
              <a:avLst/>
            </a:prstTxWarp>
            <a:spAutoFit/>
          </a:bodyPr>
          <a:lstStyle/>
          <a:p>
            <a:pPr algn="r" rtl="1"/>
            <a:r>
              <a:rPr lang="ar-SA" sz="3200" dirty="0"/>
              <a:t>مثال </a:t>
            </a:r>
            <a:r>
              <a:rPr lang="ar-SA" sz="3200" dirty="0" smtClean="0"/>
              <a:t>(</a:t>
            </a:r>
            <a:r>
              <a:rPr lang="en-US" sz="3200" dirty="0" smtClean="0"/>
              <a:t>5</a:t>
            </a:r>
            <a:r>
              <a:rPr lang="ar-SA" sz="3200" dirty="0" smtClean="0"/>
              <a:t>)</a:t>
            </a:r>
            <a:endParaRPr lang="en-US" sz="3200" dirty="0"/>
          </a:p>
        </p:txBody>
      </p:sp>
      <p:sp>
        <p:nvSpPr>
          <p:cNvPr id="66563" name="Rectangle 3"/>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838200" y="990600"/>
            <a:ext cx="7924800" cy="1384995"/>
          </a:xfrm>
          <a:prstGeom prst="rect">
            <a:avLst/>
          </a:prstGeom>
        </p:spPr>
        <p:txBody>
          <a:bodyPr wrap="square">
            <a:spAutoFit/>
          </a:bodyPr>
          <a:lstStyle/>
          <a:p>
            <a:pPr algn="just" rtl="1"/>
            <a:r>
              <a:rPr lang="ar-SA" sz="2800" b="1" dirty="0"/>
              <a:t>ترغب شركة الجسر الهندسية بشراء سيارة تكلفتها  (20,000) جنيه وتقدر حياتها الإنتاجية بست سنوات، كما يقدر صافي التدفقات النقدية الواردة خلال الحياة الإنتاجية للسيارة كما يلي: </a:t>
            </a:r>
            <a:endParaRPr lang="en-US" sz="2800" b="1" dirty="0"/>
          </a:p>
        </p:txBody>
      </p:sp>
      <p:graphicFrame>
        <p:nvGraphicFramePr>
          <p:cNvPr id="4" name="Table 3"/>
          <p:cNvGraphicFramePr>
            <a:graphicFrameLocks noGrp="1"/>
          </p:cNvGraphicFramePr>
          <p:nvPr>
            <p:extLst>
              <p:ext uri="{D42A27DB-BD31-4B8C-83A1-F6EECF244321}">
                <p14:modId xmlns:p14="http://schemas.microsoft.com/office/powerpoint/2010/main" val="1077372642"/>
              </p:ext>
            </p:extLst>
          </p:nvPr>
        </p:nvGraphicFramePr>
        <p:xfrm>
          <a:off x="838200" y="2438400"/>
          <a:ext cx="7696199" cy="2987040"/>
        </p:xfrm>
        <a:graphic>
          <a:graphicData uri="http://schemas.openxmlformats.org/drawingml/2006/table">
            <a:tbl>
              <a:tblPr rtl="1" firstRow="1" firstCol="1" lastRow="1" lastCol="1" bandRow="1" bandCol="1">
                <a:tableStyleId>{5C22544A-7EE6-4342-B048-85BDC9FD1C3A}</a:tableStyleId>
              </a:tblPr>
              <a:tblGrid>
                <a:gridCol w="4897581"/>
                <a:gridCol w="2798618"/>
              </a:tblGrid>
              <a:tr h="0">
                <a:tc>
                  <a:txBody>
                    <a:bodyPr/>
                    <a:lstStyle/>
                    <a:p>
                      <a:pPr marL="0" marR="0" algn="ctr" rtl="1">
                        <a:spcBef>
                          <a:spcPts val="0"/>
                        </a:spcBef>
                        <a:spcAft>
                          <a:spcPts val="0"/>
                        </a:spcAft>
                      </a:pPr>
                      <a:r>
                        <a:rPr lang="ar-SA" sz="2800">
                          <a:effectLst/>
                        </a:rPr>
                        <a:t>السنة</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صافي التدفق النقدي</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1</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8,000</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2</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7,000</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3</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6,000</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4</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4,000</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5</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a:effectLst/>
                        </a:rPr>
                        <a:t>3,000</a:t>
                      </a:r>
                      <a:endParaRPr lang="en-US" sz="28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6</a:t>
                      </a:r>
                      <a:endParaRPr lang="en-US" sz="2800">
                        <a:effectLst/>
                        <a:latin typeface="Times New Roman"/>
                        <a:ea typeface="Times New Roman"/>
                      </a:endParaRPr>
                    </a:p>
                  </a:txBody>
                  <a:tcPr marL="68580" marR="68580" marT="0" marB="0"/>
                </a:tc>
                <a:tc>
                  <a:txBody>
                    <a:bodyPr/>
                    <a:lstStyle/>
                    <a:p>
                      <a:pPr marL="0" marR="0" algn="r" rtl="1">
                        <a:spcBef>
                          <a:spcPts val="0"/>
                        </a:spcBef>
                        <a:spcAft>
                          <a:spcPts val="0"/>
                        </a:spcAft>
                      </a:pPr>
                      <a:r>
                        <a:rPr lang="ar-SA" sz="2800" dirty="0">
                          <a:effectLst/>
                        </a:rPr>
                        <a:t>1,000</a:t>
                      </a:r>
                      <a:endParaRPr lang="en-US" sz="28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8765800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78161679"/>
              </p:ext>
            </p:extLst>
          </p:nvPr>
        </p:nvGraphicFramePr>
        <p:xfrm>
          <a:off x="1066800" y="838200"/>
          <a:ext cx="7696199" cy="2987040"/>
        </p:xfrm>
        <a:graphic>
          <a:graphicData uri="http://schemas.openxmlformats.org/drawingml/2006/table">
            <a:tbl>
              <a:tblPr rtl="1" firstRow="1" firstCol="1" lastRow="1" lastCol="1" bandRow="1" bandCol="1">
                <a:tableStyleId>{5C22544A-7EE6-4342-B048-85BDC9FD1C3A}</a:tableStyleId>
              </a:tblPr>
              <a:tblGrid>
                <a:gridCol w="1336181"/>
                <a:gridCol w="2625983"/>
                <a:gridCol w="3734035"/>
              </a:tblGrid>
              <a:tr h="0">
                <a:tc>
                  <a:txBody>
                    <a:bodyPr/>
                    <a:lstStyle/>
                    <a:p>
                      <a:pPr marL="0" marR="0" algn="ctr" rtl="1">
                        <a:spcBef>
                          <a:spcPts val="0"/>
                        </a:spcBef>
                        <a:spcAft>
                          <a:spcPts val="0"/>
                        </a:spcAft>
                      </a:pPr>
                      <a:r>
                        <a:rPr lang="ar-SA" sz="2800">
                          <a:effectLst/>
                        </a:rPr>
                        <a:t>السنة</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صافي التدفق النقدي</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التدفق النقدي المتجمع</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1</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8,000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8,000</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2</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7,000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15,000</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3</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6,000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21,000</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4</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4,000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25,000</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5</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3,000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28,000</a:t>
                      </a:r>
                      <a:endParaRPr lang="en-US" sz="2400">
                        <a:effectLst/>
                        <a:latin typeface="Times New Roman"/>
                        <a:ea typeface="Times New Roman"/>
                      </a:endParaRPr>
                    </a:p>
                  </a:txBody>
                  <a:tcPr marL="68580" marR="68580" marT="0" marB="0"/>
                </a:tc>
              </a:tr>
              <a:tr h="0">
                <a:tc>
                  <a:txBody>
                    <a:bodyPr/>
                    <a:lstStyle/>
                    <a:p>
                      <a:pPr marL="0" marR="0" algn="ctr" rtl="1">
                        <a:spcBef>
                          <a:spcPts val="0"/>
                        </a:spcBef>
                        <a:spcAft>
                          <a:spcPts val="0"/>
                        </a:spcAft>
                      </a:pPr>
                      <a:r>
                        <a:rPr lang="ar-SA" sz="2800">
                          <a:effectLst/>
                        </a:rPr>
                        <a:t>6</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a:effectLst/>
                        </a:rPr>
                        <a:t>1,000</a:t>
                      </a:r>
                      <a:endParaRPr lang="en-US" sz="2400">
                        <a:effectLst/>
                        <a:latin typeface="Times New Roman"/>
                        <a:ea typeface="Times New Roman"/>
                      </a:endParaRPr>
                    </a:p>
                  </a:txBody>
                  <a:tcPr marL="68580" marR="68580" marT="0" marB="0"/>
                </a:tc>
                <a:tc>
                  <a:txBody>
                    <a:bodyPr/>
                    <a:lstStyle/>
                    <a:p>
                      <a:pPr marL="0" marR="0" algn="ctr" rtl="1">
                        <a:spcBef>
                          <a:spcPts val="0"/>
                        </a:spcBef>
                        <a:spcAft>
                          <a:spcPts val="0"/>
                        </a:spcAft>
                      </a:pPr>
                      <a:r>
                        <a:rPr lang="ar-SA" sz="2800" dirty="0">
                          <a:effectLst/>
                        </a:rPr>
                        <a:t>29,000</a:t>
                      </a:r>
                      <a:endParaRPr lang="en-US" sz="2400" dirty="0">
                        <a:effectLst/>
                        <a:latin typeface="Times New Roman"/>
                        <a:ea typeface="Times New Roman"/>
                      </a:endParaRPr>
                    </a:p>
                  </a:txBody>
                  <a:tcPr marL="68580" marR="68580" marT="0" marB="0"/>
                </a:tc>
              </a:tr>
            </a:tbl>
          </a:graphicData>
        </a:graphic>
      </p:graphicFrame>
      <p:sp>
        <p:nvSpPr>
          <p:cNvPr id="3" name="Rectangle 2"/>
          <p:cNvSpPr>
            <a:spLocks noChangeArrowheads="1"/>
          </p:cNvSpPr>
          <p:nvPr/>
        </p:nvSpPr>
        <p:spPr bwMode="auto">
          <a:xfrm>
            <a:off x="4228912" y="146449"/>
            <a:ext cx="990977" cy="646331"/>
          </a:xfrm>
          <a:prstGeom prst="rect">
            <a:avLst/>
          </a:prstGeom>
          <a:solidFill>
            <a:srgbClr val="FFC000"/>
          </a:solidFill>
          <a:ln>
            <a:noFill/>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الحل:</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1"/>
          <p:cNvSpPr txBox="1">
            <a:spLocks noChangeArrowheads="1"/>
          </p:cNvSpPr>
          <p:nvPr/>
        </p:nvSpPr>
        <p:spPr bwMode="auto">
          <a:xfrm>
            <a:off x="457200" y="4586288"/>
            <a:ext cx="8305800" cy="1662112"/>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فترة الاسترداد = 2  + </a:t>
            </a:r>
            <a:r>
              <a:rPr kumimoji="0" lang="ar-SA" sz="2400" b="1" i="0" u="sng"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20,000</a:t>
            </a:r>
            <a:r>
              <a:rPr kumimoji="0" lang="ar-SA" sz="2400" b="1" i="0" u="sng"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15,000</a:t>
            </a:r>
            <a:r>
              <a:rPr kumimoji="0" lang="ar-SA" sz="2400" b="1" i="0" u="sng"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lang="en-US" sz="2400" b="1" dirty="0">
                <a:latin typeface="Simplified Arabic" pitchFamily="18" charset="-78"/>
                <a:ea typeface="Times New Roman" pitchFamily="18" charset="0"/>
                <a:cs typeface="Simplified Arabic" pitchFamily="18" charset="-78"/>
              </a:rPr>
              <a:t> </a:t>
            </a:r>
            <a:r>
              <a:rPr lang="en-US" sz="2400" b="1" dirty="0" smtClean="0">
                <a:latin typeface="Simplified Arabic" pitchFamily="18" charset="-78"/>
                <a:ea typeface="Times New Roman" pitchFamily="18" charset="0"/>
                <a:cs typeface="Simplified Arabic" pitchFamily="18" charset="-78"/>
              </a:rPr>
              <a:t>             </a:t>
            </a:r>
            <a:r>
              <a:rPr kumimoji="0" lang="en-US"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21,000</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18" charset="-78"/>
              </a:rPr>
              <a:t>15,000</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 2+</a:t>
            </a:r>
            <a:r>
              <a:rPr kumimoji="0" lang="ar-SA" sz="2400" b="1" i="0" u="sng"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5000</a:t>
            </a: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 12 شهر = 2 سنة و 10 شهور</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6000	                 ============</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2633663" y="2600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88340"/>
            <a:ext cx="9144000" cy="830997"/>
          </a:xfrm>
          <a:prstGeom prst="rect">
            <a:avLst/>
          </a:prstGeom>
          <a:solidFill>
            <a:srgbClr val="FFFF00"/>
          </a:solidFill>
        </p:spPr>
        <p:txBody>
          <a:bodyPr wrap="square">
            <a:spAutoFit/>
          </a:bodyPr>
          <a:lstStyle/>
          <a:p>
            <a:pPr algn="ctr" rtl="1"/>
            <a:r>
              <a:rPr lang="ar-SA" sz="4800" b="1" dirty="0" smtClean="0">
                <a:solidFill>
                  <a:srgbClr val="FF0000"/>
                </a:solidFill>
                <a:latin typeface="Monotype Koufi" pitchFamily="2" charset="-78"/>
                <a:ea typeface="Monotype Koufi" pitchFamily="2" charset="-78"/>
                <a:cs typeface="Monotype Koufi" pitchFamily="2" charset="-78"/>
              </a:rPr>
              <a:t>نشكر لكم حسن </a:t>
            </a:r>
            <a:r>
              <a:rPr lang="ar-SA" sz="4800" b="1" dirty="0" err="1" smtClean="0">
                <a:solidFill>
                  <a:srgbClr val="FF0000"/>
                </a:solidFill>
                <a:latin typeface="Monotype Koufi" pitchFamily="2" charset="-78"/>
                <a:ea typeface="Monotype Koufi" pitchFamily="2" charset="-78"/>
                <a:cs typeface="Monotype Koufi" pitchFamily="2" charset="-78"/>
              </a:rPr>
              <a:t>انصاتكم</a:t>
            </a:r>
            <a:r>
              <a:rPr lang="ar-SA" sz="4800" b="1" dirty="0" smtClean="0">
                <a:solidFill>
                  <a:srgbClr val="FF0000"/>
                </a:solidFill>
                <a:latin typeface="Monotype Koufi" pitchFamily="2" charset="-78"/>
                <a:ea typeface="Monotype Koufi" pitchFamily="2" charset="-78"/>
                <a:cs typeface="Monotype Koufi" pitchFamily="2" charset="-78"/>
              </a:rPr>
              <a:t> ومشاركتكم</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685800"/>
          </a:xfrm>
        </p:spPr>
        <p:txBody>
          <a:bodyPr>
            <a:normAutofit/>
          </a:bodyPr>
          <a:lstStyle/>
          <a:p>
            <a:pPr algn="r"/>
            <a:r>
              <a:rPr lang="ar-SA" dirty="0"/>
              <a:t>مفهوم النفقات الرأسمالية</a:t>
            </a:r>
            <a:endParaRPr lang="en-US" dirty="0"/>
          </a:p>
        </p:txBody>
      </p:sp>
      <p:sp>
        <p:nvSpPr>
          <p:cNvPr id="3" name="Content Placeholder 2"/>
          <p:cNvSpPr>
            <a:spLocks noGrp="1"/>
          </p:cNvSpPr>
          <p:nvPr>
            <p:ph idx="1"/>
          </p:nvPr>
        </p:nvSpPr>
        <p:spPr>
          <a:xfrm>
            <a:off x="457200" y="1609416"/>
            <a:ext cx="7239000" cy="3495984"/>
          </a:xfrm>
        </p:spPr>
        <p:txBody>
          <a:bodyPr>
            <a:normAutofit/>
          </a:bodyPr>
          <a:lstStyle/>
          <a:p>
            <a:pPr marL="0" indent="0" algn="just" rtl="1">
              <a:buNone/>
            </a:pPr>
            <a:r>
              <a:rPr lang="ar-SA" dirty="0"/>
              <a:t>يتطلب إعداد الموازنة الرأسمالية تحديد وتقييم وتخطيط وتمويل المشروعات الرأسمالية كبيرة الحجم، ومنها قرارات التوسع في نشاط الإنتاج، أو قرارات شراء آلات جديدة أو ذات تقنية جديدة عالية، أو أي وسيلة أخرى تسعى إلى تحقيق أهداف المنشأة وتسعى لرفع كفاءة المنشأة بما ترفع من قيمتها السوقية في سوق الأعمال أو زيادة الطلب على منتجاتها وخدماتها، مما يزيد من نجاح المنشأة.</a:t>
            </a:r>
            <a:endParaRPr lang="en-US" dirty="0"/>
          </a:p>
          <a:p>
            <a:pPr marL="0" indent="0" algn="just" rtl="1">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81000" y="900500"/>
            <a:ext cx="7543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rtl="1" fontAlgn="base">
              <a:spcBef>
                <a:spcPct val="0"/>
              </a:spcBef>
              <a:spcAft>
                <a:spcPct val="0"/>
              </a:spcAft>
            </a:pPr>
            <a:r>
              <a:rPr lang="ar-SA" sz="2400" b="1" dirty="0"/>
              <a:t>خصائص النفقات الرأسمالية</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81000" y="1443841"/>
            <a:ext cx="7543800" cy="4154984"/>
          </a:xfrm>
          <a:prstGeom prst="rect">
            <a:avLst/>
          </a:prstGeom>
        </p:spPr>
        <p:txBody>
          <a:bodyPr wrap="square">
            <a:spAutoFit/>
          </a:bodyPr>
          <a:lstStyle/>
          <a:p>
            <a:pPr algn="just" rtl="1"/>
            <a:r>
              <a:rPr lang="ar-SA" sz="2400" b="1" dirty="0"/>
              <a:t>هنالك عزيزي الدارس ثلاثة خصائص للنفقات الرأسمالية تشتمل </a:t>
            </a:r>
            <a:r>
              <a:rPr lang="ar-SA" sz="2400" b="1" dirty="0" err="1"/>
              <a:t>الآتى</a:t>
            </a:r>
            <a:r>
              <a:rPr lang="ar-SA" sz="2400" b="1" dirty="0"/>
              <a:t>: </a:t>
            </a:r>
            <a:endParaRPr lang="en-US" sz="2400" dirty="0"/>
          </a:p>
          <a:p>
            <a:pPr marL="457200" lvl="0" indent="-457200" algn="just" rtl="1">
              <a:buFont typeface="+mj-lt"/>
              <a:buAutoNum type="arabicPeriod"/>
            </a:pPr>
            <a:r>
              <a:rPr lang="ar-SA" sz="2400" dirty="0"/>
              <a:t>كبر حجم الموارد المالية لإنفاقها كنفقات رأسمالية، أي في حالة وضعها كمصاريف في نفس العام يكلف المنشأة فقدان حجم كبير من إيراداتها أو يعرضها لتحقيق خسائر مالية لا يتحملها حساب الأرباح والخسائر لعام مالي واحد.</a:t>
            </a:r>
            <a:endParaRPr lang="en-US" sz="2400" dirty="0"/>
          </a:p>
          <a:p>
            <a:pPr marL="457200" lvl="0" indent="-457200" algn="just" rtl="1">
              <a:buFont typeface="+mj-lt"/>
              <a:buAutoNum type="arabicPeriod"/>
            </a:pPr>
            <a:r>
              <a:rPr lang="ar-SA" sz="2400" dirty="0"/>
              <a:t>نسبة الاستفادة من هذا الإنفاق المالي لفترات مالية تتعدى العام المالي الواحد، ولها عمر إنتاجي طويل.</a:t>
            </a:r>
            <a:endParaRPr lang="en-US" sz="2400" dirty="0"/>
          </a:p>
          <a:p>
            <a:pPr marL="457200" lvl="0" indent="-457200" algn="just" rtl="1">
              <a:buFont typeface="+mj-lt"/>
              <a:buAutoNum type="arabicPeriod"/>
            </a:pPr>
            <a:r>
              <a:rPr lang="ar-SA" sz="2400" dirty="0"/>
              <a:t>يتوقف حجم الإنفاق الرأسمالي بسياسة المنشأة الاجتماعية والنمو الرأسي والأفقي للمنشأة.</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457200" y="1495724"/>
            <a:ext cx="76200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4000" b="1" dirty="0" smtClean="0">
                <a:solidFill>
                  <a:srgbClr val="FF0000"/>
                </a:solidFill>
                <a:latin typeface="Simplified Arabic" pitchFamily="18" charset="-78"/>
                <a:ea typeface="Times New Roman" pitchFamily="18" charset="0"/>
                <a:cs typeface="Simplified Arabic" pitchFamily="18" charset="-78"/>
              </a:rPr>
              <a:t>خطوات </a:t>
            </a:r>
            <a:r>
              <a:rPr lang="ar-SA" sz="4000" b="1" dirty="0">
                <a:solidFill>
                  <a:srgbClr val="FF0000"/>
                </a:solidFill>
                <a:latin typeface="Simplified Arabic" pitchFamily="18" charset="-78"/>
                <a:ea typeface="Times New Roman" pitchFamily="18" charset="0"/>
                <a:cs typeface="Simplified Arabic" pitchFamily="18" charset="-78"/>
              </a:rPr>
              <a:t>إعداد الموازنة </a:t>
            </a:r>
            <a:r>
              <a:rPr lang="ar-SA" sz="4000" b="1" dirty="0" smtClean="0">
                <a:solidFill>
                  <a:srgbClr val="FF0000"/>
                </a:solidFill>
                <a:latin typeface="Simplified Arabic" pitchFamily="18" charset="-78"/>
                <a:ea typeface="Times New Roman" pitchFamily="18" charset="0"/>
                <a:cs typeface="Simplified Arabic" pitchFamily="18" charset="-78"/>
              </a:rPr>
              <a:t>الرأسمالية: </a:t>
            </a:r>
            <a:endParaRPr lang="en-US" sz="3600" b="1" dirty="0">
              <a:solidFill>
                <a:srgbClr val="FF0000"/>
              </a:solidFill>
              <a:latin typeface="Simplified Arabic" pitchFamily="18" charset="-78"/>
              <a:ea typeface="Times New Roman" pitchFamily="18" charset="0"/>
              <a:cs typeface="Simplified Arabic" pitchFamily="18" charset="-78"/>
            </a:endParaRPr>
          </a:p>
          <a:p>
            <a:pPr algn="just" rtl="1"/>
            <a:r>
              <a:rPr lang="ar-SA" sz="3200" b="1" dirty="0">
                <a:latin typeface="Simplified Arabic" pitchFamily="18" charset="-78"/>
                <a:ea typeface="Times New Roman" pitchFamily="18" charset="0"/>
                <a:cs typeface="Simplified Arabic" pitchFamily="18" charset="-78"/>
              </a:rPr>
              <a:t>وهى تتضمن أربع خطوات تتمثل في الآتي:</a:t>
            </a:r>
            <a:endParaRPr lang="en-US" sz="3200" b="1" dirty="0">
              <a:latin typeface="Simplified Arabic" pitchFamily="18" charset="-78"/>
              <a:ea typeface="Times New Roman" pitchFamily="18" charset="0"/>
              <a:cs typeface="Simplified Arabic" pitchFamily="18" charset="-78"/>
            </a:endParaRPr>
          </a:p>
          <a:p>
            <a:pPr marL="514350" lvl="0" indent="-514350" algn="just" rtl="1">
              <a:buFont typeface="+mj-lt"/>
              <a:buAutoNum type="arabicPeriod"/>
            </a:pPr>
            <a:r>
              <a:rPr lang="ar-SA" sz="3200" b="1" dirty="0">
                <a:latin typeface="Simplified Arabic" pitchFamily="18" charset="-78"/>
                <a:ea typeface="Times New Roman" pitchFamily="18" charset="0"/>
                <a:cs typeface="Simplified Arabic" pitchFamily="18" charset="-78"/>
              </a:rPr>
              <a:t>المفاضلة بين المشروعات التي يمكن تنفيذها.</a:t>
            </a:r>
            <a:endParaRPr lang="en-US" sz="3200" b="1" dirty="0">
              <a:latin typeface="Simplified Arabic" pitchFamily="18" charset="-78"/>
              <a:ea typeface="Times New Roman" pitchFamily="18" charset="0"/>
              <a:cs typeface="Simplified Arabic" pitchFamily="18" charset="-78"/>
            </a:endParaRPr>
          </a:p>
          <a:p>
            <a:pPr marL="514350" lvl="0" indent="-514350" algn="just" rtl="1">
              <a:buFont typeface="+mj-lt"/>
              <a:buAutoNum type="arabicPeriod"/>
            </a:pPr>
            <a:r>
              <a:rPr lang="ar-SA" sz="3200" b="1" dirty="0">
                <a:latin typeface="Simplified Arabic" pitchFamily="18" charset="-78"/>
                <a:ea typeface="Times New Roman" pitchFamily="18" charset="0"/>
                <a:cs typeface="Simplified Arabic" pitchFamily="18" charset="-78"/>
              </a:rPr>
              <a:t>تقدير تكاليف المشروع ومنافعه.</a:t>
            </a:r>
            <a:endParaRPr lang="en-US" sz="3200" b="1" dirty="0">
              <a:latin typeface="Simplified Arabic" pitchFamily="18" charset="-78"/>
              <a:ea typeface="Times New Roman" pitchFamily="18" charset="0"/>
              <a:cs typeface="Simplified Arabic" pitchFamily="18" charset="-78"/>
            </a:endParaRPr>
          </a:p>
          <a:p>
            <a:pPr marL="514350" lvl="0" indent="-514350" algn="just" rtl="1">
              <a:buFont typeface="+mj-lt"/>
              <a:buAutoNum type="arabicPeriod"/>
            </a:pPr>
            <a:r>
              <a:rPr lang="ar-SA" sz="3200" b="1" dirty="0">
                <a:latin typeface="Simplified Arabic" pitchFamily="18" charset="-78"/>
                <a:ea typeface="Times New Roman" pitchFamily="18" charset="0"/>
                <a:cs typeface="Simplified Arabic" pitchFamily="18" charset="-78"/>
              </a:rPr>
              <a:t>تقييم المشروع المقترح.</a:t>
            </a:r>
            <a:endParaRPr lang="en-US" sz="3200" b="1" dirty="0">
              <a:latin typeface="Simplified Arabic" pitchFamily="18" charset="-78"/>
              <a:ea typeface="Times New Roman" pitchFamily="18" charset="0"/>
              <a:cs typeface="Simplified Arabic" pitchFamily="18" charset="-78"/>
            </a:endParaRPr>
          </a:p>
          <a:p>
            <a:pPr marL="514350" lvl="0" indent="-514350" algn="just" rtl="1">
              <a:buFont typeface="+mj-lt"/>
              <a:buAutoNum type="arabicPeriod"/>
            </a:pPr>
            <a:r>
              <a:rPr lang="ar-SA" sz="3200" b="1" dirty="0">
                <a:latin typeface="Simplified Arabic" pitchFamily="18" charset="-78"/>
                <a:ea typeface="Times New Roman" pitchFamily="18" charset="0"/>
                <a:cs typeface="Simplified Arabic" pitchFamily="18" charset="-78"/>
              </a:rPr>
              <a:t>إعادة تقييم المشروعات العاملة.</a:t>
            </a:r>
            <a:endParaRPr lang="en-US" sz="3200" b="1" dirty="0">
              <a:latin typeface="Simplified Arabic" pitchFamily="18" charset="-78"/>
              <a:ea typeface="Times New Roman" pitchFamily="18" charset="0"/>
              <a:cs typeface="Simplified Arabic" pitchFamily="18" charset="-78"/>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81000" y="1143000"/>
            <a:ext cx="7543800" cy="353943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a:spAutoFit/>
          </a:bodyPr>
          <a:lstStyle/>
          <a:p>
            <a:pPr algn="just" rtl="1"/>
            <a:r>
              <a:rPr lang="ar-SA" sz="4400" b="1" u="sng" dirty="0" smtClean="0">
                <a:solidFill>
                  <a:srgbClr val="FF0000"/>
                </a:solidFill>
                <a:latin typeface="Simplified Arabic" pitchFamily="18" charset="-78"/>
                <a:cs typeface="Simplified Arabic" pitchFamily="18" charset="-78"/>
              </a:rPr>
              <a:t>طرق </a:t>
            </a:r>
            <a:r>
              <a:rPr lang="ar-SA" sz="4400" b="1" u="sng" dirty="0">
                <a:solidFill>
                  <a:srgbClr val="FF0000"/>
                </a:solidFill>
                <a:latin typeface="Simplified Arabic" pitchFamily="18" charset="-78"/>
                <a:cs typeface="Simplified Arabic" pitchFamily="18" charset="-78"/>
              </a:rPr>
              <a:t>اتخاذ القرار </a:t>
            </a:r>
            <a:r>
              <a:rPr lang="ar-SA" sz="4400" b="1" u="sng" dirty="0" smtClean="0">
                <a:solidFill>
                  <a:srgbClr val="FF0000"/>
                </a:solidFill>
                <a:latin typeface="Simplified Arabic" pitchFamily="18" charset="-78"/>
                <a:cs typeface="Simplified Arabic" pitchFamily="18" charset="-78"/>
              </a:rPr>
              <a:t>الاستثماري:</a:t>
            </a:r>
            <a:endParaRPr lang="en-US" sz="4400" b="1" u="sng" dirty="0">
              <a:solidFill>
                <a:srgbClr val="FF0000"/>
              </a:solidFill>
              <a:latin typeface="Simplified Arabic" pitchFamily="18" charset="-78"/>
              <a:cs typeface="Simplified Arabic" pitchFamily="18" charset="-78"/>
            </a:endParaRPr>
          </a:p>
          <a:p>
            <a:pPr algn="just" rtl="1"/>
            <a:r>
              <a:rPr lang="ar-SA" sz="3600" b="1" dirty="0">
                <a:latin typeface="Simplified Arabic" pitchFamily="18" charset="-78"/>
                <a:cs typeface="Simplified Arabic" pitchFamily="18" charset="-78"/>
              </a:rPr>
              <a:t>هنالك طريقتان لاتخاذ القرار الاستثماري هي:</a:t>
            </a:r>
            <a:endParaRPr lang="en-US" sz="3600" b="1" dirty="0">
              <a:latin typeface="Simplified Arabic" pitchFamily="18" charset="-78"/>
              <a:cs typeface="Simplified Arabic" pitchFamily="18" charset="-78"/>
            </a:endParaRPr>
          </a:p>
          <a:p>
            <a:pPr lvl="0" algn="just" rtl="1"/>
            <a:r>
              <a:rPr lang="ar-SA" sz="3600" b="1" dirty="0" smtClean="0">
                <a:latin typeface="Simplified Arabic" pitchFamily="18" charset="-78"/>
                <a:cs typeface="Simplified Arabic" pitchFamily="18" charset="-78"/>
              </a:rPr>
              <a:t>1- طريقة </a:t>
            </a:r>
            <a:r>
              <a:rPr lang="ar-SA" sz="3600" b="1" dirty="0">
                <a:latin typeface="Simplified Arabic" pitchFamily="18" charset="-78"/>
                <a:cs typeface="Simplified Arabic" pitchFamily="18" charset="-78"/>
              </a:rPr>
              <a:t>التدفقات المخصومة والتي منها معدل العائد الداخلي، وقد تكون التدفقات النقدية منتظمة أو قد تكون التدفقات النقدية غير منتظمة، وكذلك صافي القيمة الحالية</a:t>
            </a:r>
            <a:r>
              <a:rPr lang="ar-SA" sz="3600" b="1" dirty="0" smtClean="0">
                <a:latin typeface="Simplified Arabic" pitchFamily="18" charset="-78"/>
                <a:cs typeface="Simplified Arabic" pitchFamily="18" charset="-78"/>
              </a:rPr>
              <a:t>.</a:t>
            </a:r>
            <a:endParaRPr lang="en-US" sz="3600" b="1" dirty="0">
              <a:latin typeface="Simplified Arabic" pitchFamily="18" charset="-78"/>
              <a:cs typeface="Simplified Arabic" pitchFamily="18" charset="-78"/>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248400"/>
          </a:xfrm>
          <a:blipFill>
            <a:blip r:embed="rId2"/>
            <a:tile tx="0" ty="0" sx="100000" sy="100000" flip="none" algn="tl"/>
          </a:blipFill>
        </p:spPr>
        <p:txBody>
          <a:bodyPr>
            <a:noAutofit/>
          </a:bodyPr>
          <a:lstStyle/>
          <a:p>
            <a:pPr marL="174625" lvl="0" indent="-174625" algn="just" rtl="1"/>
            <a:r>
              <a:rPr lang="ar-SA" sz="2800" b="1" dirty="0" smtClean="0">
                <a:latin typeface="Simplified Arabic" pitchFamily="18" charset="-78"/>
                <a:cs typeface="Simplified Arabic" pitchFamily="18" charset="-78"/>
              </a:rPr>
              <a:t>2-  </a:t>
            </a:r>
            <a:r>
              <a:rPr lang="ar-SA" sz="2800" dirty="0"/>
              <a:t>طريقة مؤشر الربحية، وهناك طرق أخرى لاتخاذ  قرارات استثمارية، والتي منها طريقة فترة الاسترداد، وطريقة معكوس فترة الاسترداد، وطريقة معدل  العائد المحاسبي. بينما هناك الاستثمار في رأس المال العامل والذي يمثل الفرق بين الأصول المتداولة والخصوم المتداولة، وتنتج هذه الزيادة من زيادة المقبوضات، أو زيادة المخزون السلعي آخر العام المالي، ويتم التعرف على خصم التدفقات النقدية.	وتؤثر الضرائب على اتخاذ القرارات الاستثمارية، حيث تمثل مصروفاتها أثراً بالغاً الأهمية على نوع المصروفات، لذا لا بد من تقييم التدفقات الداخلة للمشروع، وحجم الضرائب المدفوعة للحكومة والتي ستترتب على حجم ونوع المشروع الاستثماري.</a:t>
            </a:r>
            <a:endParaRPr lang="en-US" sz="2800" dirty="0"/>
          </a:p>
          <a:p>
            <a:pPr marL="58738" indent="-58738" algn="just" rtl="1"/>
            <a:r>
              <a:rPr lang="ar-SA" sz="2800" dirty="0">
                <a:solidFill>
                  <a:srgbClr val="3302BE"/>
                </a:solidFill>
              </a:rPr>
              <a:t>يتم ترتيب المشروعات الاستثمارية حسب فترة تنفيذ المشروعات المقدمة للإنشاء على ضوء الربحية مما يتطلب تخصيص رشيد لرأس المال، وكذلك على ضوء صافي القيمة الموجبة التي تتحقق من صافي القيمة الحالية للمشروع.</a:t>
            </a:r>
            <a:endParaRPr lang="en-US" sz="2800" dirty="0">
              <a:solidFill>
                <a:srgbClr val="3302BE"/>
              </a:solidFill>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533400"/>
          </a:xfrm>
          <a:blipFill>
            <a:blip r:embed="rId2"/>
            <a:tile tx="0" ty="0" sx="100000" sy="100000" flip="none" algn="tl"/>
          </a:blipFill>
        </p:spPr>
        <p:txBody>
          <a:bodyPr>
            <a:noAutofit/>
          </a:bodyPr>
          <a:lstStyle/>
          <a:p>
            <a:pPr algn="ctr" rtl="1"/>
            <a:r>
              <a:rPr lang="ar-SA" sz="3200" dirty="0">
                <a:latin typeface="Monotype Koufi" pitchFamily="2" charset="-78"/>
                <a:ea typeface="Monotype Koufi" pitchFamily="2" charset="-78"/>
                <a:cs typeface="Monotype Koufi" pitchFamily="2" charset="-78"/>
              </a:rPr>
              <a:t>العوامل التي  تؤثر في اتخاذ </a:t>
            </a:r>
            <a:r>
              <a:rPr lang="ar-SA" sz="3200" dirty="0" smtClean="0">
                <a:latin typeface="Monotype Koufi" pitchFamily="2" charset="-78"/>
                <a:ea typeface="Monotype Koufi" pitchFamily="2" charset="-78"/>
                <a:cs typeface="Monotype Koufi" pitchFamily="2" charset="-78"/>
              </a:rPr>
              <a:t>القرارات الرأسمالية </a:t>
            </a:r>
            <a:endParaRPr lang="en-US" sz="3200" dirty="0">
              <a:ea typeface="Monotype Koufi" pitchFamily="2" charset="-78"/>
              <a:cs typeface="Monotype Koufi" pitchFamily="2" charset="-78"/>
            </a:endParaRPr>
          </a:p>
        </p:txBody>
      </p:sp>
      <p:sp>
        <p:nvSpPr>
          <p:cNvPr id="3" name="Content Placeholder 2"/>
          <p:cNvSpPr>
            <a:spLocks noGrp="1"/>
          </p:cNvSpPr>
          <p:nvPr>
            <p:ph idx="1"/>
          </p:nvPr>
        </p:nvSpPr>
        <p:spPr>
          <a:solidFill>
            <a:schemeClr val="bg1"/>
          </a:solidFill>
        </p:spPr>
        <p:txBody>
          <a:bodyPr>
            <a:normAutofit fontScale="92500" lnSpcReduction="10000"/>
          </a:bodyPr>
          <a:lstStyle/>
          <a:p>
            <a:pPr marL="0" lvl="0" indent="0" algn="just" rtl="1">
              <a:buNone/>
            </a:pPr>
            <a:r>
              <a:rPr lang="ar-SA" sz="3200" b="1" u="sng" dirty="0" smtClean="0">
                <a:cs typeface="HeshamNormal" pitchFamily="2" charset="-78"/>
              </a:rPr>
              <a:t>1- الأحوال </a:t>
            </a:r>
            <a:r>
              <a:rPr lang="ar-SA" sz="3200" b="1" u="sng" dirty="0">
                <a:cs typeface="HeshamNormal" pitchFamily="2" charset="-78"/>
              </a:rPr>
              <a:t>الاقتصادية</a:t>
            </a:r>
            <a:r>
              <a:rPr lang="ar-SA" sz="3200" u="sng" dirty="0">
                <a:cs typeface="HeshamNormal" pitchFamily="2" charset="-78"/>
              </a:rPr>
              <a:t>: </a:t>
            </a:r>
            <a:r>
              <a:rPr lang="ar-SA" sz="3200" dirty="0">
                <a:cs typeface="HeshamNormal" pitchFamily="2" charset="-78"/>
              </a:rPr>
              <a:t>حيث يتم دراسة الأحوال الاقتصادية وخاصة في فترات الركود الاقتصادي، حيث يتجنب </a:t>
            </a:r>
            <a:r>
              <a:rPr lang="ar-SA" sz="3200" dirty="0" smtClean="0">
                <a:cs typeface="HeshamNormal" pitchFamily="2" charset="-78"/>
              </a:rPr>
              <a:t>الاستثمار فيها</a:t>
            </a:r>
            <a:r>
              <a:rPr lang="ar-SA" sz="3200" dirty="0">
                <a:cs typeface="HeshamNormal" pitchFamily="2" charset="-78"/>
              </a:rPr>
              <a:t>، بغرض أن المنشأة تسعى إلى الاستثمار بغرض الاستهلاك الكفء، فعندما تتدهور الأنشطة الاقتصادية ويتقلص حجمها، وينخفض الطلب على السلع، وتنخفض كمية الوحدات المباعة، مما يؤدي إلى خفض الرفاهية، كما يؤدى إلى تخفيض حجم المبيعات، وتعطيل الطاقات وهدرها، مما يخفض حجم العوائد المالية، ودراسة الرواج الاقتصادي مما يفيد في زيادة الطلب على المنتجات، مما يزيد في حجم المبيعات وزيادة الطاقة الإنتاجية.</a:t>
            </a:r>
            <a:endParaRPr lang="en-US" sz="3200" dirty="0">
              <a:cs typeface="HeshamNormal" pitchFamily="2" charset="-78"/>
            </a:endParaRPr>
          </a:p>
          <a:p>
            <a:pPr marL="0" indent="0" algn="just">
              <a:buNone/>
            </a:pPr>
            <a:endParaRPr lang="en-US" sz="2800" b="1" dirty="0">
              <a:cs typeface="HeshamNormal"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1_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1095</TotalTime>
  <Words>2324</Words>
  <Application>Microsoft Office PowerPoint</Application>
  <PresentationFormat>On-screen Show (4:3)</PresentationFormat>
  <Paragraphs>245</Paragraphs>
  <Slides>38</Slides>
  <Notes>1</Notes>
  <HiddenSlides>0</HiddenSlides>
  <MMClips>0</MMClips>
  <ScaleCrop>false</ScaleCrop>
  <HeadingPairs>
    <vt:vector size="4" baseType="variant">
      <vt:variant>
        <vt:lpstr>Theme</vt:lpstr>
      </vt:variant>
      <vt:variant>
        <vt:i4>4</vt:i4>
      </vt:variant>
      <vt:variant>
        <vt:lpstr>Slide Titles</vt:lpstr>
      </vt:variant>
      <vt:variant>
        <vt:i4>38</vt:i4>
      </vt:variant>
    </vt:vector>
  </HeadingPairs>
  <TitlesOfParts>
    <vt:vector size="42" baseType="lpstr">
      <vt:lpstr>Opulent</vt:lpstr>
      <vt:lpstr>Angles</vt:lpstr>
      <vt:lpstr>Adjacency</vt:lpstr>
      <vt:lpstr>1_Angles</vt:lpstr>
      <vt:lpstr>بسم الله الرحمن الرحيم</vt:lpstr>
      <vt:lpstr> تعريف الموازنة الرأسمالية</vt:lpstr>
      <vt:lpstr>PowerPoint Presentation</vt:lpstr>
      <vt:lpstr>مفهوم النفقات الرأسمالية</vt:lpstr>
      <vt:lpstr>PowerPoint Presentation</vt:lpstr>
      <vt:lpstr>PowerPoint Presentation</vt:lpstr>
      <vt:lpstr>PowerPoint Presentation</vt:lpstr>
      <vt:lpstr>PowerPoint Presentation</vt:lpstr>
      <vt:lpstr>العوامل التي  تؤثر في اتخاذ القرارات الرأسمالية </vt:lpstr>
      <vt:lpstr>PowerPoint Presentation</vt:lpstr>
      <vt:lpstr>PowerPoint Presentation</vt:lpstr>
      <vt:lpstr>PowerPoint Presentation</vt:lpstr>
      <vt:lpstr>PowerPoint Presentation</vt:lpstr>
      <vt:lpstr>أهمية تحديد حجم الضريبة في إعداد الموازنة الرأسمالية:</vt:lpstr>
      <vt:lpstr>PowerPoint Presentation</vt:lpstr>
      <vt:lpstr>تخطيط الاستثمارات الرأسمالية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Insaf Ahmed</dc:creator>
  <cp:lastModifiedBy>ALI SAHIUNY</cp:lastModifiedBy>
  <cp:revision>546</cp:revision>
  <dcterms:created xsi:type="dcterms:W3CDTF">2019-08-28T08:07:56Z</dcterms:created>
  <dcterms:modified xsi:type="dcterms:W3CDTF">2021-05-24T21:56:30Z</dcterms:modified>
</cp:coreProperties>
</file>