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4" r:id="rId1"/>
    <p:sldMasterId id="2147483778" r:id="rId2"/>
    <p:sldMasterId id="2147483790" r:id="rId3"/>
    <p:sldMasterId id="2147483838" r:id="rId4"/>
    <p:sldMasterId id="2147483922" r:id="rId5"/>
  </p:sldMasterIdLst>
  <p:notesMasterIdLst>
    <p:notesMasterId r:id="rId31"/>
  </p:notesMasterIdLst>
  <p:sldIdLst>
    <p:sldId id="294" r:id="rId6"/>
    <p:sldId id="512" r:id="rId7"/>
    <p:sldId id="295" r:id="rId8"/>
    <p:sldId id="259" r:id="rId9"/>
    <p:sldId id="513" r:id="rId10"/>
    <p:sldId id="368" r:id="rId11"/>
    <p:sldId id="341" r:id="rId12"/>
    <p:sldId id="468" r:id="rId13"/>
    <p:sldId id="471" r:id="rId14"/>
    <p:sldId id="472" r:id="rId15"/>
    <p:sldId id="350" r:id="rId16"/>
    <p:sldId id="473" r:id="rId17"/>
    <p:sldId id="474" r:id="rId18"/>
    <p:sldId id="475" r:id="rId19"/>
    <p:sldId id="260" r:id="rId20"/>
    <p:sldId id="477" r:id="rId21"/>
    <p:sldId id="478" r:id="rId22"/>
    <p:sldId id="476" r:id="rId23"/>
    <p:sldId id="514" r:id="rId24"/>
    <p:sldId id="515" r:id="rId25"/>
    <p:sldId id="516" r:id="rId26"/>
    <p:sldId id="361" r:id="rId27"/>
    <p:sldId id="517" r:id="rId28"/>
    <p:sldId id="356" r:id="rId29"/>
    <p:sldId id="510" r:id="rId30"/>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A9C6FF"/>
    <a:srgbClr val="66FF33"/>
    <a:srgbClr val="FF66FF"/>
    <a:srgbClr val="3333FF"/>
    <a:srgbClr val="006600"/>
    <a:srgbClr val="DD9FAF"/>
    <a:srgbClr val="FF6600"/>
    <a:srgbClr val="CC9900"/>
    <a:srgbClr val="FFA7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157" autoAdjust="0"/>
    <p:restoredTop sz="94180" autoAdjust="0"/>
  </p:normalViewPr>
  <p:slideViewPr>
    <p:cSldViewPr>
      <p:cViewPr>
        <p:scale>
          <a:sx n="60" d="100"/>
          <a:sy n="60" d="100"/>
        </p:scale>
        <p:origin x="-1398" y="-204"/>
      </p:cViewPr>
      <p:guideLst>
        <p:guide orient="horz" pos="2160"/>
        <p:guide pos="2880"/>
      </p:guideLst>
    </p:cSldViewPr>
  </p:slideViewPr>
  <p:outlineViewPr>
    <p:cViewPr>
      <p:scale>
        <a:sx n="33" d="100"/>
        <a:sy n="33" d="100"/>
      </p:scale>
      <p:origin x="0" y="2766"/>
    </p:cViewPr>
  </p:outlineViewPr>
  <p:notesTextViewPr>
    <p:cViewPr>
      <p:scale>
        <a:sx n="100" d="100"/>
        <a:sy n="100" d="100"/>
      </p:scale>
      <p:origin x="0" y="0"/>
    </p:cViewPr>
  </p:notesTextViewPr>
  <p:sorterViewPr>
    <p:cViewPr>
      <p:scale>
        <a:sx n="48" d="100"/>
        <a:sy n="48" d="100"/>
      </p:scale>
      <p:origin x="-90" y="438"/>
    </p:cViewPr>
  </p:sorter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3017065268"/>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6FF8630E-D816-4AC1-8310-95C84FC2DE16}" type="slidenum">
              <a:rPr lang="en-US" smtClean="0"/>
              <a:pPr/>
              <a:t>3</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AC4B7C24-34CB-4EEA-BB3C-5E62D0C0CC1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A8BD7EC-95E6-41C9-BF49-B6356E06D5F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55B0495-06C9-4F1E-9296-E5CEA8F3F7B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2C20615-2EEB-4200-841C-3868CFEB8318}"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9F04618-FE45-4A7F-BC08-06DB9B228A8D}"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AFF20F4-3163-40D5-8669-28F0D655234D}"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523D27E-7DA3-448A-B1E9-6BB2FB7A786C}"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4D93F67A-1804-4D7F-8C02-038552F49CC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6B7E85B-AF1F-4265-98F8-6CCBF3DBE4E0}"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3917C20A-23E8-436A-9EAD-56B7A9E19741}"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F523D27E-7DA3-448A-B1E9-6BB2FB7A786C}"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849E8F-AEBF-4FF8-9286-91BDBD24210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271A5DC0-9856-4E0A-9AA5-CF6A1219DFFB}"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43E6651-7715-433B-8D0D-D46C9209BF73}"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B39AC9B6-7314-43FB-A4E6-5B721422B06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41E53B1E-0867-4DFA-9E12-9D88CEE817A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A5DAFAE2-13AF-47CB-A2CC-8457302C230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95401BBF-DA8F-41E4-80CE-980AA820937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052"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cs typeface="Arial" charset="0"/>
              </a:defRPr>
            </a:lvl1pPr>
          </a:lstStyle>
          <a:p>
            <a:pPr>
              <a:defRPr/>
            </a:pPr>
            <a:fld id="{90530CB8-2FB2-408E-8C00-FF68A18781D7}" type="slidenum">
              <a:rPr lang="en-US"/>
              <a:pPr>
                <a:defRPr/>
              </a:pPr>
              <a:t>‹#›</a:t>
            </a:fld>
            <a:endParaRPr lang="en-US"/>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grpSp>
    </p:spTree>
  </p:cSld>
  <p:clrMap bg1="lt1" tx1="dk1" bg2="lt2" tx2="dk2" accent1="accent1" accent2="accent2" accent3="accent3" accent4="accent4" accent5="accent5" accent6="accent6" hlink="hlink" folHlink="folHlink"/>
  <p:sldLayoutIdLst>
    <p:sldLayoutId id="2147483763" r:id="rId1"/>
    <p:sldLayoutId id="2147483755" r:id="rId2"/>
    <p:sldLayoutId id="2147483764" r:id="rId3"/>
    <p:sldLayoutId id="2147483756" r:id="rId4"/>
    <p:sldLayoutId id="2147483757" r:id="rId5"/>
    <p:sldLayoutId id="2147483758" r:id="rId6"/>
    <p:sldLayoutId id="2147483759" r:id="rId7"/>
    <p:sldLayoutId id="2147483760" r:id="rId8"/>
    <p:sldLayoutId id="2147483765" r:id="rId9"/>
    <p:sldLayoutId id="2147483761" r:id="rId10"/>
    <p:sldLayoutId id="2147483762"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cs typeface="Traditional Arabic" pitchFamily="2" charset="-78"/>
        </a:defRPr>
      </a:lvl2pPr>
      <a:lvl3pPr algn="l" rtl="0" eaLnBrk="0" fontAlgn="base" hangingPunct="0">
        <a:spcBef>
          <a:spcPct val="0"/>
        </a:spcBef>
        <a:spcAft>
          <a:spcPct val="0"/>
        </a:spcAft>
        <a:defRPr sz="5000">
          <a:solidFill>
            <a:schemeClr val="tx2"/>
          </a:solidFill>
          <a:latin typeface="Calibri" pitchFamily="34" charset="0"/>
          <a:cs typeface="Traditional Arabic" pitchFamily="2" charset="-78"/>
        </a:defRPr>
      </a:lvl3pPr>
      <a:lvl4pPr algn="l" rtl="0" eaLnBrk="0" fontAlgn="base" hangingPunct="0">
        <a:spcBef>
          <a:spcPct val="0"/>
        </a:spcBef>
        <a:spcAft>
          <a:spcPct val="0"/>
        </a:spcAft>
        <a:defRPr sz="5000">
          <a:solidFill>
            <a:schemeClr val="tx2"/>
          </a:solidFill>
          <a:latin typeface="Calibri" pitchFamily="34" charset="0"/>
          <a:cs typeface="Traditional Arabic" pitchFamily="2" charset="-78"/>
        </a:defRPr>
      </a:lvl4pPr>
      <a:lvl5pPr algn="l" rtl="0" eaLnBrk="0" fontAlgn="base" hangingPunct="0">
        <a:spcBef>
          <a:spcPct val="0"/>
        </a:spcBef>
        <a:spcAft>
          <a:spcPct val="0"/>
        </a:spcAft>
        <a:defRPr sz="5000">
          <a:solidFill>
            <a:schemeClr val="tx2"/>
          </a:solidFill>
          <a:latin typeface="Calibri" pitchFamily="34" charset="0"/>
          <a:cs typeface="Traditional Arabic" pitchFamily="2" charset="-78"/>
        </a:defRPr>
      </a:lvl5pPr>
      <a:lvl6pPr marL="457200" algn="l" rtl="0" fontAlgn="base">
        <a:spcBef>
          <a:spcPct val="0"/>
        </a:spcBef>
        <a:spcAft>
          <a:spcPct val="0"/>
        </a:spcAft>
        <a:defRPr sz="5000">
          <a:solidFill>
            <a:schemeClr val="tx2"/>
          </a:solidFill>
          <a:latin typeface="Calibri" pitchFamily="34" charset="0"/>
          <a:cs typeface="Traditional Arabic" pitchFamily="2" charset="-78"/>
        </a:defRPr>
      </a:lvl6pPr>
      <a:lvl7pPr marL="914400" algn="l" rtl="0" fontAlgn="base">
        <a:spcBef>
          <a:spcPct val="0"/>
        </a:spcBef>
        <a:spcAft>
          <a:spcPct val="0"/>
        </a:spcAft>
        <a:defRPr sz="5000">
          <a:solidFill>
            <a:schemeClr val="tx2"/>
          </a:solidFill>
          <a:latin typeface="Calibri" pitchFamily="34" charset="0"/>
          <a:cs typeface="Traditional Arabic" pitchFamily="2" charset="-78"/>
        </a:defRPr>
      </a:lvl7pPr>
      <a:lvl8pPr marL="1371600" algn="l" rtl="0" fontAlgn="base">
        <a:spcBef>
          <a:spcPct val="0"/>
        </a:spcBef>
        <a:spcAft>
          <a:spcPct val="0"/>
        </a:spcAft>
        <a:defRPr sz="5000">
          <a:solidFill>
            <a:schemeClr val="tx2"/>
          </a:solidFill>
          <a:latin typeface="Calibri" pitchFamily="34" charset="0"/>
          <a:cs typeface="Traditional Arabic" pitchFamily="2" charset="-78"/>
        </a:defRPr>
      </a:lvl8pPr>
      <a:lvl9pPr marL="1828800" algn="l" rtl="0" fontAlgn="base">
        <a:spcBef>
          <a:spcPct val="0"/>
        </a:spcBef>
        <a:spcAft>
          <a:spcPct val="0"/>
        </a:spcAft>
        <a:defRPr sz="5000">
          <a:solidFill>
            <a:schemeClr val="tx2"/>
          </a:solidFill>
          <a:latin typeface="Calibri" pitchFamily="34" charset="0"/>
          <a:cs typeface="Traditional Arabic" pitchFamily="2" charset="-78"/>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ajalla UI"/>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ajalla UI"/>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ajalla UI"/>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ajalla UI"/>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ajalla UI"/>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A783D139-2893-4FF6-9537-A159B523EFFD}"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A783D139-2893-4FF6-9537-A159B523EFFD}"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4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GLARE"/>
          <p:cNvPicPr>
            <a:picLocks noChangeAspect="1" noChangeArrowheads="1"/>
          </p:cNvPicPr>
          <p:nvPr/>
        </p:nvPicPr>
        <p:blipFill>
          <a:blip r:embed="rId3" cstate="print">
            <a:lum bright="6000"/>
          </a:blip>
          <a:srcRect/>
          <a:stretch>
            <a:fillRect/>
          </a:stretch>
        </p:blipFill>
        <p:spPr bwMode="auto">
          <a:xfrm>
            <a:off x="18300" y="13725"/>
            <a:ext cx="9125700" cy="6844275"/>
          </a:xfrm>
          <a:prstGeom prst="rect">
            <a:avLst/>
          </a:prstGeom>
          <a:noFill/>
          <a:ln w="9525">
            <a:noFill/>
            <a:miter lim="800000"/>
            <a:headEnd/>
            <a:tailEnd/>
          </a:ln>
        </p:spPr>
      </p:pic>
      <p:sp>
        <p:nvSpPr>
          <p:cNvPr id="58371" name="Oval 3"/>
          <p:cNvSpPr>
            <a:spLocks noChangeArrowheads="1"/>
          </p:cNvSpPr>
          <p:nvPr/>
        </p:nvSpPr>
        <p:spPr bwMode="auto">
          <a:xfrm>
            <a:off x="473670" y="1628775"/>
            <a:ext cx="8196660" cy="2562225"/>
          </a:xfrm>
          <a:prstGeom prst="ellipse">
            <a:avLst/>
          </a:prstGeom>
          <a:gradFill rotWithShape="1">
            <a:gsLst>
              <a:gs pos="0">
                <a:srgbClr val="FFCCFF">
                  <a:alpha val="60001"/>
                </a:srgbClr>
              </a:gs>
              <a:gs pos="100000">
                <a:srgbClr val="FFCCFF">
                  <a:gamma/>
                  <a:shade val="46275"/>
                  <a:invGamma/>
                  <a:alpha val="39999"/>
                </a:srgbClr>
              </a:gs>
            </a:gsLst>
            <a:path path="shape">
              <a:fillToRect l="50000" t="50000" r="50000" b="50000"/>
            </a:path>
          </a:gradFill>
          <a:ln w="76200" algn="ctr">
            <a:solidFill>
              <a:srgbClr val="FFCCFF"/>
            </a:solidFill>
            <a:round/>
            <a:headEnd/>
            <a:tailEnd/>
          </a:ln>
          <a:effectLst/>
        </p:spPr>
        <p:txBody>
          <a:bodyPr wrap="none" anchor="ctr"/>
          <a:lstStyle/>
          <a:p>
            <a:pPr marL="342900" indent="-342900" algn="ctr">
              <a:spcBef>
                <a:spcPct val="20000"/>
              </a:spcBef>
              <a:defRPr/>
            </a:pPr>
            <a:r>
              <a:rPr lang="ar-SA" sz="8000" b="1" dirty="0">
                <a:solidFill>
                  <a:srgbClr val="FFFF00"/>
                </a:solidFill>
                <a:effectLst>
                  <a:outerShdw blurRad="38100" dist="38100" dir="2700000" algn="tl">
                    <a:srgbClr val="000000"/>
                  </a:outerShdw>
                </a:effectLst>
                <a:latin typeface="Times New Roman" pitchFamily="18" charset="0"/>
                <a:cs typeface="Old Antic Decorative" pitchFamily="2" charset="-78"/>
              </a:rPr>
              <a:t>بسم الله الرحمن الرحيم</a:t>
            </a:r>
            <a:endParaRPr lang="en-US" sz="8000" b="1" dirty="0">
              <a:solidFill>
                <a:srgbClr val="FFFF00"/>
              </a:solidFill>
              <a:effectLst>
                <a:outerShdw blurRad="38100" dist="38100" dir="2700000" algn="tl">
                  <a:srgbClr val="000000"/>
                </a:outerShdw>
              </a:effectLst>
              <a:latin typeface="Times New Roman" pitchFamily="18" charset="0"/>
              <a:cs typeface="Old Antic Decorative"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544990"/>
            <a:ext cx="8001000" cy="5562600"/>
          </a:xfrm>
          <a:blipFill dpi="0" rotWithShape="1">
            <a:blip r:embed="rId2"/>
            <a:srcRect/>
            <a:tile tx="0" ty="0" sx="100000" sy="100000" flip="none" algn="tl"/>
          </a:blipFill>
        </p:spPr>
        <p:txBody>
          <a:bodyPr>
            <a:noAutofit/>
          </a:bodyPr>
          <a:lstStyle/>
          <a:p>
            <a:pPr algn="just" rtl="1"/>
            <a:r>
              <a:rPr lang="ar-SA" sz="4800" dirty="0">
                <a:effectLst/>
              </a:rPr>
              <a:t>خامساً: التدفق النقدي (</a:t>
            </a:r>
            <a:r>
              <a:rPr lang="en-US" sz="4800" dirty="0">
                <a:effectLst/>
              </a:rPr>
              <a:t>Cash Flow</a:t>
            </a:r>
            <a:r>
              <a:rPr lang="ar-SA" sz="4800" dirty="0">
                <a:effectLst/>
              </a:rPr>
              <a:t>): بعض المنشآت تقوم بتحديد أسعارها من أجل استعادة أكبر جزء ممكن من التكاليف التي </a:t>
            </a:r>
            <a:r>
              <a:rPr lang="ar-SA" sz="4800" dirty="0" err="1">
                <a:effectLst/>
              </a:rPr>
              <a:t>تكبدتها</a:t>
            </a:r>
            <a:r>
              <a:rPr lang="ar-SA" sz="4800" dirty="0">
                <a:effectLst/>
              </a:rPr>
              <a:t> في سبيل إنتاج وتطوير وتسويق السلع والخدمات وفي أسرع وقت ممكن.</a:t>
            </a:r>
            <a:endParaRPr lang="en-US" sz="4800" dirty="0">
              <a:effectLst/>
            </a:endParaRPr>
          </a:p>
        </p:txBody>
      </p:sp>
    </p:spTree>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01000" cy="5029200"/>
          </a:xfrm>
          <a:noFill/>
        </p:spPr>
        <p:txBody>
          <a:bodyPr>
            <a:normAutofit/>
          </a:bodyPr>
          <a:lstStyle/>
          <a:p>
            <a:pPr lvl="0" algn="ctr" rtl="1"/>
            <a:r>
              <a:rPr lang="ar-SA" sz="8800" b="1" dirty="0" smtClean="0">
                <a:latin typeface="Andalus" pitchFamily="18" charset="-78"/>
                <a:cs typeface="Andalus" pitchFamily="18" charset="-78"/>
              </a:rPr>
              <a:t> </a:t>
            </a:r>
            <a:r>
              <a:rPr lang="ar-SA" sz="8800" b="1" dirty="0">
                <a:latin typeface="Andalus" pitchFamily="18" charset="-78"/>
                <a:cs typeface="Andalus" pitchFamily="18" charset="-78"/>
              </a:rPr>
              <a:t>العوامل المؤثرة في قرارات التسعير</a:t>
            </a:r>
            <a:endParaRPr lang="en-US" sz="8800" b="1" dirty="0">
              <a:latin typeface="Andalus" pitchFamily="18" charset="-78"/>
              <a:cs typeface="Andalus" pitchFamily="18" charset="-78"/>
            </a:endParaRPr>
          </a:p>
        </p:txBody>
      </p:sp>
    </p:spTree>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0">
              <a:srgbClr val="FFEFD1"/>
            </a:gs>
            <a:gs pos="64999">
              <a:srgbClr val="F0EBD5"/>
            </a:gs>
            <a:gs pos="100000">
              <a:srgbClr val="D1C39F"/>
            </a:gs>
          </a:gsLst>
          <a:lin ang="16200000" scaled="1"/>
          <a:tileRect/>
        </a:gradFill>
        <a:effectLst/>
      </p:bgPr>
    </p:bg>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7200" y="381000"/>
            <a:ext cx="8382000" cy="6248400"/>
          </a:xfrm>
          <a:solidFill>
            <a:schemeClr val="accent3">
              <a:lumMod val="75000"/>
            </a:schemeClr>
          </a:solidFill>
        </p:spPr>
        <p:txBody>
          <a:bodyPr>
            <a:noAutofit/>
          </a:bodyPr>
          <a:lstStyle/>
          <a:p>
            <a:pPr marL="0" indent="0" algn="just" rtl="1">
              <a:buNone/>
            </a:pPr>
            <a:r>
              <a:rPr lang="ar-SA" sz="4800" dirty="0"/>
              <a:t>تعد قرارات تسعير المنتجات والخدمات التي تقدمها المنشأة من أكثر القرارات التي تواجه الإدارة من حيث الصعوبة والأهمية، وذلك لأن هذه القرارات تتأثر بعدد من </a:t>
            </a:r>
            <a:r>
              <a:rPr lang="ar-SA" sz="4800" b="1" dirty="0"/>
              <a:t>العوامل الخارجية التي لا تملك إدارة المنشأة السيطرة عليها، ومن أهم تلك العوامل ما يلي:</a:t>
            </a:r>
            <a:endParaRPr lang="en-US" sz="4800" dirty="0"/>
          </a:p>
          <a:p>
            <a:pPr marL="0" indent="0" algn="just">
              <a:lnSpc>
                <a:spcPct val="120000"/>
              </a:lnSpc>
              <a:buNone/>
              <a:tabLst>
                <a:tab pos="8056563" algn="l"/>
                <a:tab pos="8118475" algn="l"/>
                <a:tab pos="8166100" algn="l"/>
              </a:tabLst>
            </a:pPr>
            <a:r>
              <a:rPr lang="ar-SA" sz="4800" b="1" dirty="0" smtClean="0">
                <a:solidFill>
                  <a:schemeClr val="bg1"/>
                </a:solidFill>
              </a:rPr>
              <a:t>     </a:t>
            </a:r>
            <a:endParaRPr lang="ar-SA" sz="4800" b="1" dirty="0">
              <a:solidFill>
                <a:schemeClr val="bg1"/>
              </a:solidFill>
            </a:endParaRPr>
          </a:p>
          <a:p>
            <a:pPr marL="0" indent="0" algn="just">
              <a:lnSpc>
                <a:spcPct val="120000"/>
              </a:lnSpc>
              <a:buNone/>
            </a:pPr>
            <a:r>
              <a:rPr lang="ar-SA" sz="4800" b="1" dirty="0">
                <a:solidFill>
                  <a:schemeClr val="bg1"/>
                </a:solidFill>
              </a:rPr>
              <a:t>      </a:t>
            </a:r>
            <a:endParaRPr lang="en-US" sz="4800" b="1" dirty="0">
              <a:solidFill>
                <a:schemeClr val="bg1"/>
              </a:solidFill>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2291">
                                            <p:bg/>
                                          </p:spTgt>
                                        </p:tgtEl>
                                        <p:attrNameLst>
                                          <p:attrName>style.visibility</p:attrName>
                                        </p:attrNameLst>
                                      </p:cBhvr>
                                      <p:to>
                                        <p:strVal val="visible"/>
                                      </p:to>
                                    </p:set>
                                    <p:anim calcmode="lin" valueType="num">
                                      <p:cBhvr>
                                        <p:cTn id="7" dur="500" fill="hold"/>
                                        <p:tgtEl>
                                          <p:spTgt spid="12291">
                                            <p:bg/>
                                          </p:spTgt>
                                        </p:tgtEl>
                                        <p:attrNameLst>
                                          <p:attrName>ppt_w</p:attrName>
                                        </p:attrNameLst>
                                      </p:cBhvr>
                                      <p:tavLst>
                                        <p:tav tm="0">
                                          <p:val>
                                            <p:fltVal val="0"/>
                                          </p:val>
                                        </p:tav>
                                        <p:tav tm="100000">
                                          <p:val>
                                            <p:strVal val="#ppt_w"/>
                                          </p:val>
                                        </p:tav>
                                      </p:tavLst>
                                    </p:anim>
                                    <p:anim calcmode="lin" valueType="num">
                                      <p:cBhvr>
                                        <p:cTn id="8" dur="500" fill="hold"/>
                                        <p:tgtEl>
                                          <p:spTgt spid="12291">
                                            <p:bg/>
                                          </p:spTgt>
                                        </p:tgtEl>
                                        <p:attrNameLst>
                                          <p:attrName>ppt_h</p:attrName>
                                        </p:attrNameLst>
                                      </p:cBhvr>
                                      <p:tavLst>
                                        <p:tav tm="0">
                                          <p:val>
                                            <p:fltVal val="0"/>
                                          </p:val>
                                        </p:tav>
                                        <p:tav tm="100000">
                                          <p:val>
                                            <p:strVal val="#ppt_h"/>
                                          </p:val>
                                        </p:tav>
                                      </p:tavLst>
                                    </p:anim>
                                    <p:anim calcmode="lin" valueType="num">
                                      <p:cBhvr>
                                        <p:cTn id="9" dur="500" fill="hold"/>
                                        <p:tgtEl>
                                          <p:spTgt spid="12291">
                                            <p:bg/>
                                          </p:spTgt>
                                        </p:tgtEl>
                                        <p:attrNameLst>
                                          <p:attrName>style.rotation</p:attrName>
                                        </p:attrNameLst>
                                      </p:cBhvr>
                                      <p:tavLst>
                                        <p:tav tm="0">
                                          <p:val>
                                            <p:fltVal val="360"/>
                                          </p:val>
                                        </p:tav>
                                        <p:tav tm="100000">
                                          <p:val>
                                            <p:fltVal val="0"/>
                                          </p:val>
                                        </p:tav>
                                      </p:tavLst>
                                    </p:anim>
                                    <p:animEffect transition="in" filter="fade">
                                      <p:cBhvr>
                                        <p:cTn id="10" dur="500"/>
                                        <p:tgtEl>
                                          <p:spTgt spid="12291">
                                            <p:bg/>
                                          </p:spTgt>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 calcmode="lin" valueType="num">
                                      <p:cBhvr>
                                        <p:cTn id="14" dur="500" fill="hold"/>
                                        <p:tgtEl>
                                          <p:spTgt spid="12291">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2291">
                                            <p:txEl>
                                              <p:pRg st="0" end="0"/>
                                            </p:txEl>
                                          </p:spTgt>
                                        </p:tgtEl>
                                        <p:attrNameLst>
                                          <p:attrName>ppt_h</p:attrName>
                                        </p:attrNameLst>
                                      </p:cBhvr>
                                      <p:tavLst>
                                        <p:tav tm="0">
                                          <p:val>
                                            <p:fltVal val="0"/>
                                          </p:val>
                                        </p:tav>
                                        <p:tav tm="100000">
                                          <p:val>
                                            <p:strVal val="#ppt_h"/>
                                          </p:val>
                                        </p:tav>
                                      </p:tavLst>
                                    </p:anim>
                                    <p:anim calcmode="lin" valueType="num">
                                      <p:cBhvr>
                                        <p:cTn id="16" dur="500" fill="hold"/>
                                        <p:tgtEl>
                                          <p:spTgt spid="12291">
                                            <p:txEl>
                                              <p:pRg st="0" end="0"/>
                                            </p:txEl>
                                          </p:spTgt>
                                        </p:tgtEl>
                                        <p:attrNameLst>
                                          <p:attrName>style.rotation</p:attrName>
                                        </p:attrNameLst>
                                      </p:cBhvr>
                                      <p:tavLst>
                                        <p:tav tm="0">
                                          <p:val>
                                            <p:fltVal val="360"/>
                                          </p:val>
                                        </p:tav>
                                        <p:tav tm="100000">
                                          <p:val>
                                            <p:fltVal val="0"/>
                                          </p:val>
                                        </p:tav>
                                      </p:tavLst>
                                    </p:anim>
                                    <p:animEffect transition="in" filter="fade">
                                      <p:cBhvr>
                                        <p:cTn id="17" dur="500"/>
                                        <p:tgtEl>
                                          <p:spTgt spid="12291">
                                            <p:txEl>
                                              <p:pRg st="0" end="0"/>
                                            </p:txEl>
                                          </p:spTgt>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2291">
                                            <p:txEl>
                                              <p:pRg st="1" end="1"/>
                                            </p:txEl>
                                          </p:spTgt>
                                        </p:tgtEl>
                                        <p:attrNameLst>
                                          <p:attrName>style.visibility</p:attrName>
                                        </p:attrNameLst>
                                      </p:cBhvr>
                                      <p:to>
                                        <p:strVal val="visible"/>
                                      </p:to>
                                    </p:set>
                                    <p:anim calcmode="lin" valueType="num">
                                      <p:cBhvr>
                                        <p:cTn id="21" dur="500" fill="hold"/>
                                        <p:tgtEl>
                                          <p:spTgt spid="12291">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12291">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12291">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12291">
                                            <p:txEl>
                                              <p:pRg st="1" end="1"/>
                                            </p:txEl>
                                          </p:spTgt>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2291">
                                            <p:txEl>
                                              <p:pRg st="2" end="2"/>
                                            </p:txEl>
                                          </p:spTgt>
                                        </p:tgtEl>
                                        <p:attrNameLst>
                                          <p:attrName>style.visibility</p:attrName>
                                        </p:attrNameLst>
                                      </p:cBhvr>
                                      <p:to>
                                        <p:strVal val="visible"/>
                                      </p:to>
                                    </p:set>
                                    <p:anim calcmode="lin" valueType="num">
                                      <p:cBhvr>
                                        <p:cTn id="28" dur="500" fill="hold"/>
                                        <p:tgtEl>
                                          <p:spTgt spid="12291">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12291">
                                            <p:txEl>
                                              <p:pRg st="2" end="2"/>
                                            </p:txEl>
                                          </p:spTgt>
                                        </p:tgtEl>
                                        <p:attrNameLst>
                                          <p:attrName>ppt_h</p:attrName>
                                        </p:attrNameLst>
                                      </p:cBhvr>
                                      <p:tavLst>
                                        <p:tav tm="0">
                                          <p:val>
                                            <p:fltVal val="0"/>
                                          </p:val>
                                        </p:tav>
                                        <p:tav tm="100000">
                                          <p:val>
                                            <p:strVal val="#ppt_h"/>
                                          </p:val>
                                        </p:tav>
                                      </p:tavLst>
                                    </p:anim>
                                    <p:anim calcmode="lin" valueType="num">
                                      <p:cBhvr>
                                        <p:cTn id="30" dur="500" fill="hold"/>
                                        <p:tgtEl>
                                          <p:spTgt spid="12291">
                                            <p:txEl>
                                              <p:pRg st="2" end="2"/>
                                            </p:txEl>
                                          </p:spTgt>
                                        </p:tgtEl>
                                        <p:attrNameLst>
                                          <p:attrName>style.rotation</p:attrName>
                                        </p:attrNameLst>
                                      </p:cBhvr>
                                      <p:tavLst>
                                        <p:tav tm="0">
                                          <p:val>
                                            <p:fltVal val="360"/>
                                          </p:val>
                                        </p:tav>
                                        <p:tav tm="100000">
                                          <p:val>
                                            <p:fltVal val="0"/>
                                          </p:val>
                                        </p:tav>
                                      </p:tavLst>
                                    </p:anim>
                                    <p:animEffect transition="in" filter="fade">
                                      <p:cBhvr>
                                        <p:cTn id="31" dur="500"/>
                                        <p:tgtEl>
                                          <p:spTgt spid="12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00000"/>
            </a:gs>
            <a:gs pos="45000">
              <a:srgbClr val="FF7A00"/>
            </a:gs>
            <a:gs pos="70000">
              <a:srgbClr val="FF0300"/>
            </a:gs>
            <a:gs pos="100000">
              <a:srgbClr val="4D0808"/>
            </a:gs>
          </a:gsLst>
          <a:lin ang="18900000" scaled="1"/>
          <a:tileRect/>
        </a:gradFill>
        <a:effectLst/>
      </p:bgPr>
    </p:bg>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321880" y="165514"/>
            <a:ext cx="8500240" cy="6451075"/>
          </a:xfrm>
          <a:solidFill>
            <a:srgbClr val="FFFF00"/>
          </a:solidFill>
        </p:spPr>
        <p:txBody>
          <a:bodyPr>
            <a:noAutofit/>
          </a:bodyPr>
          <a:lstStyle/>
          <a:p>
            <a:pPr marL="742950" lvl="0" indent="-742950" algn="just" rtl="1">
              <a:buFont typeface="+mj-lt"/>
              <a:buAutoNum type="arabicPeriod"/>
            </a:pPr>
            <a:r>
              <a:rPr lang="ar-SA" sz="3600" b="1" dirty="0" smtClean="0"/>
              <a:t>الأهداف </a:t>
            </a:r>
            <a:r>
              <a:rPr lang="ar-SA" sz="3600" b="1" dirty="0"/>
              <a:t>العامة والتسويقية للمنشأة.</a:t>
            </a:r>
            <a:endParaRPr lang="en-US" sz="3600" dirty="0"/>
          </a:p>
          <a:p>
            <a:pPr marL="742950" lvl="0" indent="-742950" algn="just" rtl="1">
              <a:buFont typeface="+mj-lt"/>
              <a:buAutoNum type="arabicPeriod"/>
            </a:pPr>
            <a:r>
              <a:rPr lang="ar-SA" sz="3600" b="1" dirty="0"/>
              <a:t>القوانين والأنظمة السائدة</a:t>
            </a:r>
            <a:r>
              <a:rPr lang="ar-SA" sz="3600" dirty="0"/>
              <a:t> ومدى تدخل الحكومة في التأثير على مستوى أسعار بعض السلع أو الخدمات لمكافحة التضخم الاقتصادي أو الركود الاقتصادي.</a:t>
            </a:r>
            <a:endParaRPr lang="en-US" sz="3600" dirty="0"/>
          </a:p>
          <a:p>
            <a:pPr marL="742950" lvl="0" indent="-742950" algn="just" rtl="1">
              <a:buFont typeface="+mj-lt"/>
              <a:buAutoNum type="arabicPeriod"/>
            </a:pPr>
            <a:r>
              <a:rPr lang="ar-SA" sz="3600" b="1" dirty="0"/>
              <a:t>الهدف الأساسي للتسعير</a:t>
            </a:r>
            <a:r>
              <a:rPr lang="ar-SA" sz="3600" dirty="0"/>
              <a:t>: هل هو تحقيق نسبة معينة كعائد على حجم الاستثمار؟ أم يحقق زيادة الحصة السوقية للمنشأة؟.</a:t>
            </a:r>
            <a:endParaRPr lang="en-US" sz="3600" dirty="0"/>
          </a:p>
          <a:p>
            <a:pPr marL="742950" lvl="0" indent="-742950" algn="just" rtl="1">
              <a:buFont typeface="+mj-lt"/>
              <a:buAutoNum type="arabicPeriod"/>
            </a:pPr>
            <a:r>
              <a:rPr lang="ar-SA" sz="3600" b="1" dirty="0"/>
              <a:t>التكلفة (</a:t>
            </a:r>
            <a:r>
              <a:rPr lang="en-US" sz="3600" b="1" dirty="0"/>
              <a:t>Cost</a:t>
            </a:r>
            <a:r>
              <a:rPr lang="ar-SA" sz="3600" b="1" dirty="0"/>
              <a:t>):</a:t>
            </a:r>
            <a:r>
              <a:rPr lang="ar-SA" sz="3600" dirty="0"/>
              <a:t> وهنا يجب على المنشأة تحديد التكاليف وتجميعها وتحليلها، حتى تتمكن من وضع السعر المناسب لتغطية جميع التكاليف التي </a:t>
            </a:r>
            <a:r>
              <a:rPr lang="ar-SA" sz="3600" dirty="0" err="1"/>
              <a:t>تكبدتها</a:t>
            </a:r>
            <a:r>
              <a:rPr lang="ar-SA" sz="3600" dirty="0"/>
              <a:t> في إنتاج السلعة أو تقديم الخدمة.</a:t>
            </a:r>
            <a:endParaRPr lang="en-US" sz="36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2291">
                                            <p:bg/>
                                          </p:spTgt>
                                        </p:tgtEl>
                                        <p:attrNameLst>
                                          <p:attrName>style.visibility</p:attrName>
                                        </p:attrNameLst>
                                      </p:cBhvr>
                                      <p:to>
                                        <p:strVal val="visible"/>
                                      </p:to>
                                    </p:set>
                                    <p:animEffect transition="in" filter="circle(in)">
                                      <p:cBhvr>
                                        <p:cTn id="7" dur="2000"/>
                                        <p:tgtEl>
                                          <p:spTgt spid="1229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FFFF00"/>
            </a:gs>
            <a:gs pos="45000">
              <a:srgbClr val="FF7A00"/>
            </a:gs>
            <a:gs pos="70000">
              <a:srgbClr val="FF0300"/>
            </a:gs>
            <a:gs pos="100000">
              <a:srgbClr val="4D0808"/>
            </a:gs>
          </a:gsLst>
          <a:lin ang="13500000" scaled="1"/>
        </a:gradFill>
        <a:effectLst/>
      </p:bgPr>
    </p:bg>
    <p:spTree>
      <p:nvGrpSpPr>
        <p:cNvPr id="1" name=""/>
        <p:cNvGrpSpPr/>
        <p:nvPr/>
      </p:nvGrpSpPr>
      <p:grpSpPr>
        <a:xfrm>
          <a:off x="0" y="0"/>
          <a:ext cx="0" cy="0"/>
          <a:chOff x="0" y="0"/>
          <a:chExt cx="0" cy="0"/>
        </a:xfrm>
      </p:grpSpPr>
      <p:sp>
        <p:nvSpPr>
          <p:cNvPr id="10" name="Rectangle 5"/>
          <p:cNvSpPr>
            <a:spLocks noChangeArrowheads="1"/>
          </p:cNvSpPr>
          <p:nvPr/>
        </p:nvSpPr>
        <p:spPr bwMode="auto">
          <a:xfrm>
            <a:off x="457200" y="457200"/>
            <a:ext cx="8153400" cy="6007600"/>
          </a:xfrm>
          <a:prstGeom prst="rect">
            <a:avLst/>
          </a:prstGeom>
          <a:solidFill>
            <a:schemeClr val="accent6">
              <a:lumMod val="20000"/>
              <a:lumOff val="80000"/>
            </a:schemeClr>
          </a:solidFill>
          <a:ln w="57150">
            <a:solidFill>
              <a:srgbClr val="FF0000"/>
            </a:solidFill>
            <a:miter lim="800000"/>
            <a:headEnd/>
            <a:tailEnd/>
          </a:ln>
        </p:spPr>
        <p:txBody>
          <a:bodyPr anchor="ctr"/>
          <a:lstStyle/>
          <a:p>
            <a:pPr marL="742950" lvl="0" indent="-742950" algn="just">
              <a:buFont typeface="+mj-lt"/>
              <a:buAutoNum type="arabicPeriod" startAt="5"/>
            </a:pPr>
            <a:r>
              <a:rPr lang="ar-SA" sz="4000" b="1" dirty="0"/>
              <a:t>توقعات أعضاء قنوات التوزيع</a:t>
            </a:r>
            <a:r>
              <a:rPr lang="ar-SA" sz="4000" dirty="0"/>
              <a:t>: على إدارة المنشأة أن تأخذ في الاعتبار توقعات ورغبات تاجر الجملة (وكلاء التوزيع) – تاجر التجزئة عند اتخاذ قرارات التسعير.</a:t>
            </a:r>
            <a:endParaRPr lang="en-US" sz="4000" dirty="0"/>
          </a:p>
          <a:p>
            <a:pPr marL="742950" lvl="0" indent="-742950" algn="just">
              <a:buFont typeface="+mj-lt"/>
              <a:buAutoNum type="arabicPeriod" startAt="5"/>
            </a:pPr>
            <a:r>
              <a:rPr lang="ar-SA" sz="4000" b="1" dirty="0"/>
              <a:t>مدى أهمية السلعة بالنسبة للمشتري</a:t>
            </a:r>
            <a:r>
              <a:rPr lang="ar-SA" sz="4000" dirty="0"/>
              <a:t>: عادة ما نجد أن حساسية بعض المستهلكين لأسعار السلع الضرورية كالسلع الغذائية تكون أكبر منها بالنسبة للسلع الأخرى كالسيارات والأثاث الفاخر على سبيل المثال.</a:t>
            </a:r>
            <a:endParaRPr lang="en-US" sz="40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ppt_w/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 calcmode="lin" valueType="num">
                                      <p:cBhvr>
                                        <p:cTn id="9" dur="1000" fill="hold"/>
                                        <p:tgtEl>
                                          <p:spTgt spid="10"/>
                                        </p:tgtEl>
                                        <p:attrNameLst>
                                          <p:attrName>ppt_w</p:attrName>
                                        </p:attrNameLst>
                                      </p:cBhvr>
                                      <p:tavLst>
                                        <p:tav tm="0">
                                          <p:val>
                                            <p:fltVal val="0"/>
                                          </p:val>
                                        </p:tav>
                                        <p:tav tm="100000">
                                          <p:val>
                                            <p:strVal val="#ppt_w"/>
                                          </p:val>
                                        </p:tav>
                                      </p:tavLst>
                                    </p:anim>
                                    <p:anim calcmode="lin" valueType="num">
                                      <p:cBhvr>
                                        <p:cTn id="10" dur="1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gradFill flip="none" rotWithShape="1">
          <a:gsLst>
            <a:gs pos="0">
              <a:srgbClr val="FFFF00"/>
            </a:gs>
            <a:gs pos="45000">
              <a:srgbClr val="FF7A00"/>
            </a:gs>
            <a:gs pos="70000">
              <a:srgbClr val="FF0300"/>
            </a:gs>
            <a:gs pos="100000">
              <a:srgbClr val="4D0808"/>
            </a:gs>
          </a:gsLst>
          <a:lin ang="13500000" scaled="1"/>
          <a:tileRect/>
        </a:gradFill>
        <a:effectLst/>
      </p:bgPr>
    </p:bg>
    <p:spTree>
      <p:nvGrpSpPr>
        <p:cNvPr id="1" name=""/>
        <p:cNvGrpSpPr/>
        <p:nvPr/>
      </p:nvGrpSpPr>
      <p:grpSpPr>
        <a:xfrm>
          <a:off x="0" y="0"/>
          <a:ext cx="0" cy="0"/>
          <a:chOff x="0" y="0"/>
          <a:chExt cx="0" cy="0"/>
        </a:xfrm>
      </p:grpSpPr>
      <p:sp>
        <p:nvSpPr>
          <p:cNvPr id="10" name="Rectangle 5"/>
          <p:cNvSpPr>
            <a:spLocks noChangeArrowheads="1"/>
          </p:cNvSpPr>
          <p:nvPr/>
        </p:nvSpPr>
        <p:spPr bwMode="auto">
          <a:xfrm>
            <a:off x="381000" y="533400"/>
            <a:ext cx="8153400" cy="5931400"/>
          </a:xfrm>
          <a:prstGeom prst="rect">
            <a:avLst/>
          </a:prstGeom>
          <a:solidFill>
            <a:schemeClr val="accent6">
              <a:lumMod val="20000"/>
              <a:lumOff val="80000"/>
            </a:schemeClr>
          </a:solidFill>
          <a:ln w="57150">
            <a:solidFill>
              <a:srgbClr val="FF0000"/>
            </a:solidFill>
            <a:miter lim="800000"/>
            <a:headEnd/>
            <a:tailEnd/>
          </a:ln>
        </p:spPr>
        <p:txBody>
          <a:bodyPr anchor="ctr"/>
          <a:lstStyle/>
          <a:p>
            <a:pPr marL="514350" lvl="0" indent="-514350" algn="just">
              <a:buFont typeface="+mj-lt"/>
              <a:buAutoNum type="arabicPeriod" startAt="7"/>
            </a:pPr>
            <a:r>
              <a:rPr lang="ar-SA" sz="2800" b="1" dirty="0"/>
              <a:t>المنافسون (</a:t>
            </a:r>
            <a:r>
              <a:rPr lang="en-US" sz="2800" b="1" dirty="0">
                <a:latin typeface="Dutch801 XBdIt BT" pitchFamily="18" charset="0"/>
              </a:rPr>
              <a:t>Competitors</a:t>
            </a:r>
            <a:r>
              <a:rPr lang="en-US" sz="2800" b="1" dirty="0"/>
              <a:t> </a:t>
            </a:r>
            <a:r>
              <a:rPr lang="ar-SA" sz="2800" b="1" dirty="0"/>
              <a:t>):</a:t>
            </a:r>
            <a:r>
              <a:rPr lang="ar-SA" sz="2800" dirty="0"/>
              <a:t> من أجل اتخاذ قرار تسعير سليم تحتاج إدارة المنشأة إلى معلومات بشكل مستمر عما يقوم به المنافسون حتى تتمكن من مقارنة أسعارها بأسعار منافسيها، ومن ثم إجراء التعديلات حسب ما تستدعيه الظروف وكذلك يجب على إدارة المنشأة تقدير وتقييم ردود أفعال المنافسين تجاه التعديلات التي تقوم بإجرائها على سعر منتجها المعين.</a:t>
            </a:r>
            <a:endParaRPr lang="en-US" sz="2800" dirty="0"/>
          </a:p>
          <a:p>
            <a:pPr marL="514350" lvl="0" indent="-514350" algn="just">
              <a:buFont typeface="+mj-lt"/>
              <a:buAutoNum type="arabicPeriod" startAt="7"/>
            </a:pPr>
            <a:r>
              <a:rPr lang="ar-SA" sz="2800" b="1" dirty="0"/>
              <a:t>مدى مرونة الطلب على السلعة أو الخدمة</a:t>
            </a:r>
            <a:r>
              <a:rPr lang="ar-SA" sz="2800" dirty="0"/>
              <a:t>: تعرف مرونة الطلب (</a:t>
            </a:r>
            <a:r>
              <a:rPr lang="en-US" sz="2800" b="1" dirty="0">
                <a:latin typeface="Dutch801 XBdIt BT" pitchFamily="18" charset="0"/>
              </a:rPr>
              <a:t>Elasticity of Demand</a:t>
            </a:r>
            <a:r>
              <a:rPr lang="ar-SA" sz="2800" dirty="0"/>
              <a:t>) بأنها درجة استجابة الكميات المطلوبة للتغير في الأسعار، وتتصف العديد من السلع والخدمات بمرونة الطلب بمعنى أن وضع أسعار مرتفعة يؤدى إلى انخفاض مستوى الطلب على هذه الأسعار، والعكس صحيح، وعلى إدارة المنشأة أن تأخذ هذه النقطة في الاعتبار وأن توازن بين الطلب، التكلفة، والربح.</a:t>
            </a:r>
            <a:endParaRPr lang="en-US" sz="28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
                                          </p:val>
                                        </p:tav>
                                        <p:tav tm="100000">
                                          <p:val>
                                            <p:strVal val="#ppt_x"/>
                                          </p:val>
                                        </p:tav>
                                      </p:tavLst>
                                    </p:anim>
                                    <p:anim calcmode="lin" valueType="num">
                                      <p:cBhvr>
                                        <p:cTn id="8" dur="1000" fill="hold"/>
                                        <p:tgtEl>
                                          <p:spTgt spid="10"/>
                                        </p:tgtEl>
                                        <p:attrNameLst>
                                          <p:attrName>ppt_y</p:attrName>
                                        </p:attrNameLst>
                                      </p:cBhvr>
                                      <p:tavLst>
                                        <p:tav tm="0">
                                          <p:val>
                                            <p:strVal val="#ppt_y+#ppt_h/2"/>
                                          </p:val>
                                        </p:tav>
                                        <p:tav tm="100000">
                                          <p:val>
                                            <p:strVal val="#ppt_y"/>
                                          </p:val>
                                        </p:tav>
                                      </p:tavLst>
                                    </p:anim>
                                    <p:anim calcmode="lin" valueType="num">
                                      <p:cBhvr>
                                        <p:cTn id="9" dur="1000" fill="hold"/>
                                        <p:tgtEl>
                                          <p:spTgt spid="10"/>
                                        </p:tgtEl>
                                        <p:attrNameLst>
                                          <p:attrName>ppt_w</p:attrName>
                                        </p:attrNameLst>
                                      </p:cBhvr>
                                      <p:tavLst>
                                        <p:tav tm="0">
                                          <p:val>
                                            <p:strVal val="#ppt_w"/>
                                          </p:val>
                                        </p:tav>
                                        <p:tav tm="100000">
                                          <p:val>
                                            <p:strVal val="#ppt_w"/>
                                          </p:val>
                                        </p:tav>
                                      </p:tavLst>
                                    </p:anim>
                                    <p:anim calcmode="lin" valueType="num">
                                      <p:cBhvr>
                                        <p:cTn id="10" dur="10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
          <p:cNvSpPr>
            <a:spLocks noChangeArrowheads="1"/>
          </p:cNvSpPr>
          <p:nvPr/>
        </p:nvSpPr>
        <p:spPr bwMode="auto">
          <a:xfrm>
            <a:off x="304800" y="1680152"/>
            <a:ext cx="8534400" cy="3170099"/>
          </a:xfrm>
          <a:prstGeom prst="rect">
            <a:avLst/>
          </a:prstGeom>
          <a:solidFill>
            <a:srgbClr val="FFC000"/>
          </a:solidFill>
          <a:ln w="76200">
            <a:solidFill>
              <a:srgbClr val="7030A0"/>
            </a:solidFill>
            <a:miter lim="800000"/>
            <a:headEnd/>
            <a:tailEnd/>
          </a:ln>
          <a:effectLst>
            <a:prstShdw prst="shdw13" dist="53882" dir="13500000">
              <a:schemeClr val="bg2">
                <a:alpha val="50000"/>
              </a:schemeClr>
            </a:prstShdw>
          </a:effectLst>
        </p:spPr>
        <p:txBody>
          <a:bodyPr wrap="square" anchor="ctr">
            <a:spAutoFit/>
          </a:bodyPr>
          <a:lstStyle/>
          <a:p>
            <a:pPr lvl="0" algn="just"/>
            <a:r>
              <a:rPr lang="ar-SA" sz="4000" b="1" dirty="0" smtClean="0"/>
              <a:t>9- العناصر </a:t>
            </a:r>
            <a:r>
              <a:rPr lang="ar-SA" sz="4000" b="1" dirty="0"/>
              <a:t>الأخرى للمزيج التسويقي</a:t>
            </a:r>
            <a:r>
              <a:rPr lang="ar-SA" sz="4000" dirty="0"/>
              <a:t>: السعر أحد عناصر المزيج التسويقي وهي (السعر، المنتج، التوزيع، الترويج)، وبالتالي فإن القرارات المتعلقة بالأسعار تؤثر بدرجة كبيرة على العناصر الأخرى للمزيج التسويقي.</a:t>
            </a:r>
            <a:endParaRPr lang="en-US" sz="4000" dirty="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50"/>
                                        <p:tgtEl>
                                          <p:spTgt spid="16387"/>
                                        </p:tgtEl>
                                      </p:cBhvr>
                                    </p:animEffect>
                                    <p:anim calcmode="lin" valueType="num">
                                      <p:cBhvr>
                                        <p:cTn id="8" dur="200" fill="hold"/>
                                        <p:tgtEl>
                                          <p:spTgt spid="16387"/>
                                        </p:tgtEl>
                                        <p:attrNameLst>
                                          <p:attrName>ppt_x</p:attrName>
                                        </p:attrNameLst>
                                      </p:cBhvr>
                                      <p:tavLst>
                                        <p:tav tm="0">
                                          <p:val>
                                            <p:strVal val="#ppt_x"/>
                                          </p:val>
                                        </p:tav>
                                        <p:tav tm="100000">
                                          <p:val>
                                            <p:strVal val="#ppt_x"/>
                                          </p:val>
                                        </p:tav>
                                      </p:tavLst>
                                    </p:anim>
                                    <p:anim calcmode="lin" valueType="num">
                                      <p:cBhvr>
                                        <p:cTn id="9" dur="200" fill="hold"/>
                                        <p:tgtEl>
                                          <p:spTgt spid="16387"/>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1638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1638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304800" y="2353880"/>
            <a:ext cx="8305800" cy="923330"/>
          </a:xfrm>
          <a:prstGeom prst="rect">
            <a:avLst/>
          </a:prstGeom>
          <a:solidFill>
            <a:schemeClr val="bg2"/>
          </a:solidFill>
          <a:ln w="76200">
            <a:solidFill>
              <a:srgbClr val="7030A0"/>
            </a:solidFill>
            <a:miter lim="800000"/>
            <a:headEnd/>
            <a:tailEnd/>
          </a:ln>
          <a:effectLst>
            <a:prstShdw prst="shdw13" dist="53882" dir="13500000">
              <a:schemeClr val="bg2">
                <a:alpha val="50000"/>
              </a:schemeClr>
            </a:prstShdw>
          </a:effectLst>
        </p:spPr>
        <p:txBody>
          <a:bodyPr wrap="square" anchor="ctr">
            <a:spAutoFit/>
          </a:bodyPr>
          <a:lstStyle/>
          <a:p>
            <a:pPr lvl="0" algn="ctr"/>
            <a:r>
              <a:rPr lang="ar-SA" sz="5400" b="1" dirty="0"/>
              <a:t>مراحل تحديد السعر</a:t>
            </a:r>
            <a:endParaRPr lang="en-US" sz="5400" b="1" dirty="0" smtClean="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
                                        <p:tgtEl>
                                          <p:spTgt spid="5"/>
                                        </p:tgtEl>
                                      </p:cBhvr>
                                    </p:animEffect>
                                    <p:anim calcmode="lin" valueType="num">
                                      <p:cBhvr>
                                        <p:cTn id="8" dur="400" fill="hold"/>
                                        <p:tgtEl>
                                          <p:spTgt spid="5"/>
                                        </p:tgtEl>
                                        <p:attrNameLst>
                                          <p:attrName>ppt_x</p:attrName>
                                        </p:attrNameLst>
                                      </p:cBhvr>
                                      <p:tavLst>
                                        <p:tav tm="0">
                                          <p:val>
                                            <p:strVal val="#ppt_x"/>
                                          </p:val>
                                        </p:tav>
                                        <p:tav tm="100000">
                                          <p:val>
                                            <p:strVal val="#ppt_x"/>
                                          </p:val>
                                        </p:tav>
                                      </p:tavLst>
                                    </p:anim>
                                    <p:anim calcmode="lin" valueType="num">
                                      <p:cBhvr>
                                        <p:cTn id="9" dur="400" fill="hold"/>
                                        <p:tgtEl>
                                          <p:spTgt spid="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
          <p:cNvSpPr>
            <a:spLocks noChangeArrowheads="1"/>
          </p:cNvSpPr>
          <p:nvPr/>
        </p:nvSpPr>
        <p:spPr bwMode="auto">
          <a:xfrm>
            <a:off x="457200" y="230927"/>
            <a:ext cx="8305800" cy="6494085"/>
          </a:xfrm>
          <a:prstGeom prst="rect">
            <a:avLst/>
          </a:prstGeom>
          <a:solidFill>
            <a:schemeClr val="bg2"/>
          </a:solidFill>
          <a:ln w="76200">
            <a:solidFill>
              <a:srgbClr val="7030A0"/>
            </a:solidFill>
            <a:miter lim="800000"/>
            <a:headEnd/>
            <a:tailEnd/>
          </a:ln>
          <a:effectLst>
            <a:prstShdw prst="shdw13" dist="53882" dir="13500000">
              <a:schemeClr val="bg2">
                <a:alpha val="50000"/>
              </a:schemeClr>
            </a:prstShdw>
          </a:effectLst>
        </p:spPr>
        <p:txBody>
          <a:bodyPr anchor="ctr">
            <a:spAutoFit/>
          </a:bodyPr>
          <a:lstStyle/>
          <a:p>
            <a:r>
              <a:rPr lang="ar-SA" sz="3200" dirty="0">
                <a:latin typeface="Dutch801 XBd BT" pitchFamily="18" charset="0"/>
              </a:rPr>
              <a:t>تمر عملية تحديد الأسعار للسلع والخدمات بعدة مراحل تتمثل في الآتي:</a:t>
            </a:r>
            <a:endParaRPr lang="en-US" sz="3200" dirty="0">
              <a:latin typeface="Dutch801 XBd BT" pitchFamily="18" charset="0"/>
            </a:endParaRPr>
          </a:p>
          <a:p>
            <a:r>
              <a:rPr lang="ar-SA" sz="3200" b="1" dirty="0">
                <a:latin typeface="Dutch801 XBd BT" pitchFamily="18" charset="0"/>
              </a:rPr>
              <a:t>المرحلة الأولى: تحديد أهداف التسعير:(</a:t>
            </a:r>
            <a:r>
              <a:rPr lang="en-US" sz="3200" b="1" dirty="0">
                <a:latin typeface="Dutch801 XBd BT" pitchFamily="18" charset="0"/>
              </a:rPr>
              <a:t>Determining The Pricing Objectives</a:t>
            </a:r>
            <a:r>
              <a:rPr lang="ar-SA" sz="3200" b="1" dirty="0">
                <a:latin typeface="Dutch801 XBd BT" pitchFamily="18" charset="0"/>
              </a:rPr>
              <a:t>).</a:t>
            </a:r>
            <a:endParaRPr lang="en-US" sz="3200" dirty="0">
              <a:latin typeface="Dutch801 XBd BT" pitchFamily="18" charset="0"/>
            </a:endParaRPr>
          </a:p>
          <a:p>
            <a:r>
              <a:rPr lang="ar-SA" sz="3200" dirty="0">
                <a:latin typeface="Dutch801 XBd BT" pitchFamily="18" charset="0"/>
              </a:rPr>
              <a:t>يجب على إدارة المنشأة قبل تحديد أسعارها أن تقوم بتحديد الأهداف التي تسعى إلى تحقيقها من وراء تلك الأسعار، فأهداف التسعير ستؤثر بطريقة أو بأخرى على معظم الأهداف والوظائف الخاصة بالإدارات والأقسام الأخرى داخل المنشأة</a:t>
            </a:r>
            <a:endParaRPr lang="en-US" sz="3200" dirty="0">
              <a:latin typeface="Dutch801 XBd BT" pitchFamily="18" charset="0"/>
            </a:endParaRPr>
          </a:p>
          <a:p>
            <a:r>
              <a:rPr lang="ar-SA" sz="3200" b="1" dirty="0">
                <a:latin typeface="Dutch801 XBd BT" pitchFamily="18" charset="0"/>
              </a:rPr>
              <a:t>ويمكن تعريف أهداف التسعير بأنها تلك الأهداف التي تسعى معظم المنشآت إلى تحقيقها والتي تنسجم بدورها مع الهدف العام لوجود المنشأة</a:t>
            </a:r>
            <a:r>
              <a:rPr lang="ar-SA" sz="3200" dirty="0">
                <a:latin typeface="Dutch801 XBd BT" pitchFamily="18" charset="0"/>
              </a:rPr>
              <a:t>، </a:t>
            </a:r>
            <a:r>
              <a:rPr lang="ar-SA" sz="3200" b="1" dirty="0">
                <a:latin typeface="Dutch801 XBd BT" pitchFamily="18" charset="0"/>
              </a:rPr>
              <a:t>وأهم هذه الأهداف</a:t>
            </a:r>
            <a:r>
              <a:rPr lang="ar-SA" sz="3200" dirty="0">
                <a:latin typeface="Dutch801 XBd BT" pitchFamily="18" charset="0"/>
              </a:rPr>
              <a:t>: </a:t>
            </a:r>
            <a:endParaRPr lang="en-US" sz="3200" dirty="0">
              <a:latin typeface="Dutch801 XBd BT" pitchFamily="18" charset="0"/>
            </a:endParaRPr>
          </a:p>
          <a:p>
            <a:r>
              <a:rPr lang="ar-SA" sz="3200" dirty="0">
                <a:latin typeface="Dutch801 XBd BT" pitchFamily="18" charset="0"/>
              </a:rPr>
              <a:t>أ/ البقاء والاستمرارية، ب/ تحقيق الربح، تحقيق معدل عائد مناسب على الاستثمار ج/ زيادة الحصة السوقية للمنشأة.</a:t>
            </a:r>
            <a:endParaRPr lang="en-US" sz="3200" dirty="0">
              <a:latin typeface="Dutch801 XBd BT" pitchFamily="18" charset="0"/>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50"/>
                                        <p:tgtEl>
                                          <p:spTgt spid="16387"/>
                                        </p:tgtEl>
                                      </p:cBhvr>
                                    </p:animEffect>
                                    <p:anim calcmode="lin" valueType="num">
                                      <p:cBhvr>
                                        <p:cTn id="8" dur="200" fill="hold"/>
                                        <p:tgtEl>
                                          <p:spTgt spid="16387"/>
                                        </p:tgtEl>
                                        <p:attrNameLst>
                                          <p:attrName>ppt_x</p:attrName>
                                        </p:attrNameLst>
                                      </p:cBhvr>
                                      <p:tavLst>
                                        <p:tav tm="0">
                                          <p:val>
                                            <p:strVal val="#ppt_x"/>
                                          </p:val>
                                        </p:tav>
                                        <p:tav tm="100000">
                                          <p:val>
                                            <p:strVal val="#ppt_x"/>
                                          </p:val>
                                        </p:tav>
                                      </p:tavLst>
                                    </p:anim>
                                    <p:anim calcmode="lin" valueType="num">
                                      <p:cBhvr>
                                        <p:cTn id="9" dur="200" fill="hold"/>
                                        <p:tgtEl>
                                          <p:spTgt spid="16387"/>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1638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1638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
          <p:cNvSpPr>
            <a:spLocks noChangeArrowheads="1"/>
          </p:cNvSpPr>
          <p:nvPr/>
        </p:nvSpPr>
        <p:spPr bwMode="auto">
          <a:xfrm>
            <a:off x="457200" y="938814"/>
            <a:ext cx="8305800" cy="5078313"/>
          </a:xfrm>
          <a:prstGeom prst="rect">
            <a:avLst/>
          </a:prstGeom>
          <a:solidFill>
            <a:srgbClr val="FFFF00"/>
          </a:solidFill>
          <a:ln w="76200">
            <a:solidFill>
              <a:srgbClr val="7030A0"/>
            </a:solidFill>
            <a:miter lim="800000"/>
            <a:headEnd/>
            <a:tailEnd/>
          </a:ln>
          <a:effectLst>
            <a:prstShdw prst="shdw13" dist="53882" dir="13500000">
              <a:schemeClr val="bg2">
                <a:alpha val="50000"/>
              </a:schemeClr>
            </a:prstShdw>
          </a:effectLst>
        </p:spPr>
        <p:txBody>
          <a:bodyPr anchor="ctr">
            <a:spAutoFit/>
          </a:bodyPr>
          <a:lstStyle/>
          <a:p>
            <a:pPr algn="just"/>
            <a:r>
              <a:rPr lang="en-US" sz="3600" dirty="0">
                <a:latin typeface="Dutch801 XBd BT" pitchFamily="18" charset="0"/>
              </a:rPr>
              <a:t> </a:t>
            </a:r>
            <a:r>
              <a:rPr lang="ar-SA" sz="3600" b="1" dirty="0">
                <a:latin typeface="Dutch801 XBd BT" pitchFamily="18" charset="0"/>
              </a:rPr>
              <a:t>المرحلة الثانية: تحديد خصائص الأسواق المستهدفة (</a:t>
            </a:r>
            <a:r>
              <a:rPr lang="en-US" sz="3600" b="1" dirty="0">
                <a:latin typeface="Dutch801 XBd BT" pitchFamily="18" charset="0"/>
              </a:rPr>
              <a:t>Determining The Target Markets</a:t>
            </a:r>
            <a:r>
              <a:rPr lang="ar-SA" sz="3600" b="1" dirty="0">
                <a:latin typeface="Dutch801 XBd BT" pitchFamily="18" charset="0"/>
              </a:rPr>
              <a:t>) </a:t>
            </a:r>
            <a:endParaRPr lang="en-US" sz="3600" dirty="0">
              <a:latin typeface="Dutch801 XBd BT" pitchFamily="18" charset="0"/>
            </a:endParaRPr>
          </a:p>
          <a:p>
            <a:pPr algn="just"/>
            <a:r>
              <a:rPr lang="ar-SA" sz="3600" dirty="0">
                <a:latin typeface="Dutch801 XBd BT" pitchFamily="18" charset="0"/>
              </a:rPr>
              <a:t>	في هذه المرحلة يتم معرفة ردود أفعال المستهلكين ومواقفهم تجاه المزيج التسويقي وتحديد مدى قبولهم للسلعة أو الخدمة، لذلك فإن معرفة خصائص المستهلكين المحتملين ومدى قدرتهم الشرائية ومعرفة توقعاتهم لمستويات الأسعار المقبولة ومعرفة رغباتهم وتنوع أذواقهم تعد من الموضوعات الهامة التي ينبغي على إدارة المنشأة وضعها في الاعتبار عند تحديد السعر.</a:t>
            </a:r>
            <a:endParaRPr lang="en-US" sz="3600" dirty="0">
              <a:latin typeface="Dutch801 XBd BT" pitchFamily="18" charset="0"/>
            </a:endParaRPr>
          </a:p>
        </p:txBody>
      </p:sp>
    </p:spTree>
    <p:extLst>
      <p:ext uri="{BB962C8B-B14F-4D97-AF65-F5344CB8AC3E}">
        <p14:creationId xmlns:p14="http://schemas.microsoft.com/office/powerpoint/2010/main" val="2228025080"/>
      </p:ext>
    </p:extLst>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50"/>
                                        <p:tgtEl>
                                          <p:spTgt spid="16387"/>
                                        </p:tgtEl>
                                      </p:cBhvr>
                                    </p:animEffect>
                                    <p:anim calcmode="lin" valueType="num">
                                      <p:cBhvr>
                                        <p:cTn id="8" dur="200" fill="hold"/>
                                        <p:tgtEl>
                                          <p:spTgt spid="16387"/>
                                        </p:tgtEl>
                                        <p:attrNameLst>
                                          <p:attrName>ppt_x</p:attrName>
                                        </p:attrNameLst>
                                      </p:cBhvr>
                                      <p:tavLst>
                                        <p:tav tm="0">
                                          <p:val>
                                            <p:strVal val="#ppt_x"/>
                                          </p:val>
                                        </p:tav>
                                        <p:tav tm="100000">
                                          <p:val>
                                            <p:strVal val="#ppt_x"/>
                                          </p:val>
                                        </p:tav>
                                      </p:tavLst>
                                    </p:anim>
                                    <p:anim calcmode="lin" valueType="num">
                                      <p:cBhvr>
                                        <p:cTn id="9" dur="200" fill="hold"/>
                                        <p:tgtEl>
                                          <p:spTgt spid="16387"/>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1638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1638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5486400" y="6172200"/>
            <a:ext cx="2895600" cy="476250"/>
          </a:xfrm>
        </p:spPr>
        <p:txBody>
          <a:bodyPr/>
          <a:lstStyle/>
          <a:p>
            <a:pPr algn="ctr"/>
            <a:r>
              <a:rPr lang="ar-SA" sz="1600" b="1" dirty="0" smtClean="0">
                <a:solidFill>
                  <a:schemeClr val="accent6">
                    <a:lumMod val="75000"/>
                  </a:schemeClr>
                </a:solidFill>
              </a:rPr>
              <a:t>كلية النبلاء للعلوم والتكنولوجيا</a:t>
            </a:r>
            <a:endParaRPr lang="en-US" sz="1600" b="1" dirty="0">
              <a:solidFill>
                <a:schemeClr val="accent6">
                  <a:lumMod val="75000"/>
                </a:schemeClr>
              </a:solidFill>
            </a:endParaRPr>
          </a:p>
        </p:txBody>
      </p:sp>
      <p:sp>
        <p:nvSpPr>
          <p:cNvPr id="4" name="Title 1"/>
          <p:cNvSpPr>
            <a:spLocks noGrp="1"/>
          </p:cNvSpPr>
          <p:nvPr/>
        </p:nvSpPr>
        <p:spPr>
          <a:xfrm>
            <a:off x="1295400" y="1981200"/>
            <a:ext cx="7406640" cy="4038600"/>
          </a:xfrm>
          <a:prstGeom prst="rect">
            <a:avLst/>
          </a:prstGeom>
        </p:spPr>
        <p:txBody>
          <a:bodyPr anchor="b">
            <a:no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algn="ctr"/>
            <a:endParaRPr lang="en-US" sz="3600" b="1" dirty="0">
              <a:latin typeface="Arial" pitchFamily="34" charset="0"/>
              <a:cs typeface="Arial" pitchFamily="34" charset="0"/>
            </a:endParaRPr>
          </a:p>
        </p:txBody>
      </p:sp>
      <p:pic>
        <p:nvPicPr>
          <p:cNvPr id="5" name="Picture 4"/>
          <p:cNvPicPr/>
          <p:nvPr/>
        </p:nvPicPr>
        <p:blipFill>
          <a:blip r:embed="rId2" cstate="print"/>
          <a:srcRect/>
          <a:stretch>
            <a:fillRect/>
          </a:stretch>
        </p:blipFill>
        <p:spPr bwMode="auto">
          <a:xfrm>
            <a:off x="3657600" y="533400"/>
            <a:ext cx="1905000" cy="1295400"/>
          </a:xfrm>
          <a:prstGeom prst="rect">
            <a:avLst/>
          </a:prstGeom>
          <a:noFill/>
          <a:ln w="9525">
            <a:noFill/>
            <a:miter lim="800000"/>
            <a:headEnd/>
            <a:tailEnd/>
          </a:ln>
        </p:spPr>
      </p:pic>
      <p:sp>
        <p:nvSpPr>
          <p:cNvPr id="2" name="Rectangle 1"/>
          <p:cNvSpPr/>
          <p:nvPr/>
        </p:nvSpPr>
        <p:spPr>
          <a:xfrm>
            <a:off x="2209800" y="1983893"/>
            <a:ext cx="5638800" cy="3416320"/>
          </a:xfrm>
          <a:prstGeom prst="rect">
            <a:avLst/>
          </a:prstGeom>
        </p:spPr>
        <p:txBody>
          <a:bodyPr wrap="square">
            <a:spAutoFit/>
          </a:bodyPr>
          <a:lstStyle/>
          <a:p>
            <a:pPr algn="r" rtl="1"/>
            <a:r>
              <a:rPr lang="ar-SA" sz="2400" dirty="0"/>
              <a:t>البرنامج</a:t>
            </a:r>
            <a:r>
              <a:rPr lang="ar-SA" sz="2400" dirty="0" smtClean="0"/>
              <a:t>: العلوم الإدارية</a:t>
            </a:r>
            <a:endParaRPr lang="en-US" sz="2400" dirty="0"/>
          </a:p>
          <a:p>
            <a:pPr algn="r" rtl="1"/>
            <a:r>
              <a:rPr lang="ar-SA" sz="2400" dirty="0"/>
              <a:t>المستوي</a:t>
            </a:r>
            <a:r>
              <a:rPr lang="ar-SA" sz="2400" dirty="0" smtClean="0"/>
              <a:t>: </a:t>
            </a:r>
            <a:r>
              <a:rPr lang="ar-SA" sz="2400" dirty="0" smtClean="0"/>
              <a:t>الرابع</a:t>
            </a:r>
            <a:endParaRPr lang="en-US" sz="2400" dirty="0"/>
          </a:p>
          <a:p>
            <a:pPr algn="r" rtl="1"/>
            <a:r>
              <a:rPr lang="ar-SA" sz="2400" dirty="0"/>
              <a:t>اسم المقرر</a:t>
            </a:r>
            <a:r>
              <a:rPr lang="ar-SA" sz="2400" dirty="0" smtClean="0"/>
              <a:t>: </a:t>
            </a:r>
            <a:r>
              <a:rPr lang="ar-SA" sz="2400" dirty="0" smtClean="0"/>
              <a:t>المحاسبة الإدارية 2</a:t>
            </a:r>
            <a:endParaRPr lang="en-US" sz="2400" dirty="0"/>
          </a:p>
          <a:p>
            <a:pPr algn="r" rtl="1"/>
            <a:r>
              <a:rPr lang="ar-SA" sz="2400" dirty="0"/>
              <a:t>رمز المقرر:</a:t>
            </a:r>
            <a:endParaRPr lang="en-US" sz="2400" dirty="0"/>
          </a:p>
          <a:p>
            <a:pPr algn="r" rtl="1"/>
            <a:r>
              <a:rPr lang="ar-SA" sz="2400" dirty="0" smtClean="0"/>
              <a:t> عدد </a:t>
            </a:r>
            <a:r>
              <a:rPr lang="ar-SA" sz="2400" dirty="0"/>
              <a:t>الساعات </a:t>
            </a:r>
            <a:r>
              <a:rPr lang="ar-SA" sz="2400" dirty="0" smtClean="0"/>
              <a:t>المعتمدة: 3</a:t>
            </a:r>
            <a:endParaRPr lang="en-US" sz="2400" dirty="0"/>
          </a:p>
          <a:p>
            <a:pPr algn="r" rtl="1"/>
            <a:r>
              <a:rPr lang="ar-SA" sz="2400" dirty="0" smtClean="0"/>
              <a:t>اسم </a:t>
            </a:r>
            <a:r>
              <a:rPr lang="ar-SA" sz="2400" dirty="0"/>
              <a:t>الاستاذ</a:t>
            </a:r>
            <a:r>
              <a:rPr lang="ar-SA" sz="2400" dirty="0" smtClean="0"/>
              <a:t>: </a:t>
            </a:r>
            <a:r>
              <a:rPr lang="ar-SA" sz="2400" dirty="0" err="1" smtClean="0"/>
              <a:t>د.ياسر</a:t>
            </a:r>
            <a:r>
              <a:rPr lang="ar-SA" sz="2400" dirty="0" smtClean="0"/>
              <a:t> تاج السر محمد سند</a:t>
            </a:r>
            <a:endParaRPr lang="en-US" sz="2400" dirty="0"/>
          </a:p>
          <a:p>
            <a:pPr algn="r" rtl="1"/>
            <a:r>
              <a:rPr lang="ar-SA" sz="2400" dirty="0"/>
              <a:t>تلفون الاستاذ</a:t>
            </a:r>
            <a:r>
              <a:rPr lang="ar-SA" sz="2400" dirty="0" smtClean="0"/>
              <a:t>: 0127455000</a:t>
            </a:r>
            <a:endParaRPr lang="en-US" sz="2400" dirty="0"/>
          </a:p>
          <a:p>
            <a:pPr algn="r" rtl="1"/>
            <a:r>
              <a:rPr lang="ar-SA" sz="2400" dirty="0"/>
              <a:t>عدد المحاضرات: (12</a:t>
            </a:r>
            <a:r>
              <a:rPr lang="ar-SA" sz="2400" dirty="0" smtClean="0"/>
              <a:t>)</a:t>
            </a:r>
            <a:endParaRPr lang="en-US" sz="2400" dirty="0" smtClean="0"/>
          </a:p>
          <a:p>
            <a:pPr algn="r" rtl="1"/>
            <a:endParaRPr lang="en-US" sz="2400" dirty="0"/>
          </a:p>
        </p:txBody>
      </p:sp>
    </p:spTree>
    <p:extLst>
      <p:ext uri="{BB962C8B-B14F-4D97-AF65-F5344CB8AC3E}">
        <p14:creationId xmlns:p14="http://schemas.microsoft.com/office/powerpoint/2010/main" val="25604820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
          <p:cNvSpPr>
            <a:spLocks noChangeArrowheads="1"/>
          </p:cNvSpPr>
          <p:nvPr/>
        </p:nvSpPr>
        <p:spPr bwMode="auto">
          <a:xfrm>
            <a:off x="457200" y="415592"/>
            <a:ext cx="8305800" cy="6124754"/>
          </a:xfrm>
          <a:prstGeom prst="rect">
            <a:avLst/>
          </a:prstGeom>
          <a:solidFill>
            <a:schemeClr val="accent6">
              <a:lumMod val="20000"/>
              <a:lumOff val="80000"/>
            </a:schemeClr>
          </a:solidFill>
          <a:ln w="76200">
            <a:solidFill>
              <a:srgbClr val="7030A0"/>
            </a:solidFill>
            <a:miter lim="800000"/>
            <a:headEnd/>
            <a:tailEnd/>
          </a:ln>
          <a:effectLst>
            <a:prstShdw prst="shdw13" dist="53882" dir="13500000">
              <a:schemeClr val="bg2">
                <a:alpha val="50000"/>
              </a:schemeClr>
            </a:prstShdw>
          </a:effectLst>
        </p:spPr>
        <p:txBody>
          <a:bodyPr anchor="ctr">
            <a:spAutoFit/>
          </a:bodyPr>
          <a:lstStyle/>
          <a:p>
            <a:pPr algn="just"/>
            <a:r>
              <a:rPr lang="en-US" sz="2800" dirty="0">
                <a:latin typeface="Dutch801 XBd BT" pitchFamily="18" charset="0"/>
              </a:rPr>
              <a:t> </a:t>
            </a:r>
            <a:r>
              <a:rPr lang="ar-SA" sz="2800" b="1" dirty="0">
                <a:latin typeface="Dutch801 XBd BT" pitchFamily="18" charset="0"/>
              </a:rPr>
              <a:t>المرحلة الثالثة : تحديد الطلب وتقديره: (</a:t>
            </a:r>
            <a:r>
              <a:rPr lang="en-US" sz="2800" b="1" dirty="0">
                <a:latin typeface="Dutch801 XBd BT" pitchFamily="18" charset="0"/>
              </a:rPr>
              <a:t>Determining Demand</a:t>
            </a:r>
            <a:r>
              <a:rPr lang="ar-SA" sz="2800" b="1" dirty="0">
                <a:latin typeface="Dutch801 XBd BT" pitchFamily="18" charset="0"/>
              </a:rPr>
              <a:t>) </a:t>
            </a:r>
            <a:endParaRPr lang="en-US" sz="2800" dirty="0">
              <a:latin typeface="Dutch801 XBd BT" pitchFamily="18" charset="0"/>
            </a:endParaRPr>
          </a:p>
          <a:p>
            <a:pPr algn="just"/>
            <a:r>
              <a:rPr lang="ar-SA" sz="2800" dirty="0">
                <a:latin typeface="Dutch801 XBd BT" pitchFamily="18" charset="0"/>
              </a:rPr>
              <a:t>إن تحديد الطلب أو حجم المبيعات المحتمل على السلعة أو الخدمة يعد من العوامل المساعدة والمهمة لفهم وتقدير العلاقة بين سعر السلعة والكمية المطلوبة منها، وكما عرفنا عزيزي الدارس عند دراستنا لمقرر مبادئ الاقتصاد أن العلاقة بين السعر ومستوى الطلب في الظروف العادية هي علاقة عكسية بمعنى أن زيادة السعر يقابلها انخفاض في الكمية المطلوبة، وانخفاض السعر يقابله زيادة في الكمية المطلوبة ولكن لا بد من أن نذكر هنا عزيزي الدارس أن العلاقة العكسية بين السعر والطلب المشار إليها أعلاه لا تنطبق على كافة أنواع السلع والخدمات، فمثلاً في حالة السلع الكمالية (سلع التفاخر) باهظة الثمن كالسيارات والمجوهرات نجد أن العلاقة بين السعر والكمية المطلوبة هي علاقة طردية حيث يزداد الطلب بزيادة السعر والعكس صحيح. كما أن هنالك سلع ضرورية لا تتأثر الكمية المطلوبة منها بزيادة الأسعار كالخبز مثلاً.</a:t>
            </a:r>
            <a:endParaRPr lang="en-US" sz="2800" dirty="0">
              <a:latin typeface="Dutch801 XBd BT" pitchFamily="18" charset="0"/>
            </a:endParaRPr>
          </a:p>
        </p:txBody>
      </p:sp>
    </p:spTree>
    <p:extLst>
      <p:ext uri="{BB962C8B-B14F-4D97-AF65-F5344CB8AC3E}">
        <p14:creationId xmlns:p14="http://schemas.microsoft.com/office/powerpoint/2010/main" val="2338395647"/>
      </p:ext>
    </p:extLst>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50"/>
                                        <p:tgtEl>
                                          <p:spTgt spid="16387"/>
                                        </p:tgtEl>
                                      </p:cBhvr>
                                    </p:animEffect>
                                    <p:anim calcmode="lin" valueType="num">
                                      <p:cBhvr>
                                        <p:cTn id="8" dur="200" fill="hold"/>
                                        <p:tgtEl>
                                          <p:spTgt spid="16387"/>
                                        </p:tgtEl>
                                        <p:attrNameLst>
                                          <p:attrName>ppt_x</p:attrName>
                                        </p:attrNameLst>
                                      </p:cBhvr>
                                      <p:tavLst>
                                        <p:tav tm="0">
                                          <p:val>
                                            <p:strVal val="#ppt_x"/>
                                          </p:val>
                                        </p:tav>
                                        <p:tav tm="100000">
                                          <p:val>
                                            <p:strVal val="#ppt_x"/>
                                          </p:val>
                                        </p:tav>
                                      </p:tavLst>
                                    </p:anim>
                                    <p:anim calcmode="lin" valueType="num">
                                      <p:cBhvr>
                                        <p:cTn id="9" dur="200" fill="hold"/>
                                        <p:tgtEl>
                                          <p:spTgt spid="16387"/>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1638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1638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94195" y="1653773"/>
            <a:ext cx="8305800" cy="2215991"/>
          </a:xfrm>
          <a:prstGeom prst="rect">
            <a:avLst/>
          </a:prstGeom>
          <a:solidFill>
            <a:srgbClr val="FFC000"/>
          </a:solidFill>
          <a:ln w="76200">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anchor="ctr">
            <a:spAutoFit/>
          </a:bodyPr>
          <a:lstStyle/>
          <a:p>
            <a:pPr lvl="0" algn="ctr"/>
            <a:r>
              <a:rPr lang="ar-SA" sz="13800" b="1" dirty="0"/>
              <a:t>نماذج التسعير</a:t>
            </a:r>
            <a:endParaRPr lang="en-US" sz="13800" b="1" dirty="0" smtClean="0"/>
          </a:p>
        </p:txBody>
      </p:sp>
    </p:spTree>
    <p:extLst>
      <p:ext uri="{BB962C8B-B14F-4D97-AF65-F5344CB8AC3E}">
        <p14:creationId xmlns:p14="http://schemas.microsoft.com/office/powerpoint/2010/main" val="862137565"/>
      </p:ext>
    </p:extLst>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
                                        <p:tgtEl>
                                          <p:spTgt spid="5"/>
                                        </p:tgtEl>
                                      </p:cBhvr>
                                    </p:animEffect>
                                    <p:anim calcmode="lin" valueType="num">
                                      <p:cBhvr>
                                        <p:cTn id="8" dur="400" fill="hold"/>
                                        <p:tgtEl>
                                          <p:spTgt spid="5"/>
                                        </p:tgtEl>
                                        <p:attrNameLst>
                                          <p:attrName>ppt_x</p:attrName>
                                        </p:attrNameLst>
                                      </p:cBhvr>
                                      <p:tavLst>
                                        <p:tav tm="0">
                                          <p:val>
                                            <p:strVal val="#ppt_x"/>
                                          </p:val>
                                        </p:tav>
                                        <p:tav tm="100000">
                                          <p:val>
                                            <p:strVal val="#ppt_x"/>
                                          </p:val>
                                        </p:tav>
                                      </p:tavLst>
                                    </p:anim>
                                    <p:anim calcmode="lin" valueType="num">
                                      <p:cBhvr>
                                        <p:cTn id="9" dur="400" fill="hold"/>
                                        <p:tgtEl>
                                          <p:spTgt spid="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399830"/>
          </a:xfrm>
        </p:spPr>
        <p:txBody>
          <a:bodyPr>
            <a:noAutofit/>
          </a:bodyPr>
          <a:lstStyle/>
          <a:p>
            <a:pPr marL="0" indent="0" algn="just" rtl="1">
              <a:buNone/>
            </a:pPr>
            <a:r>
              <a:rPr lang="ar-SA" sz="3600" b="1" dirty="0" smtClean="0"/>
              <a:t>1- النموذج </a:t>
            </a:r>
            <a:r>
              <a:rPr lang="ar-SA" sz="3600" b="1" dirty="0"/>
              <a:t>الاقتصادي للتسعير (</a:t>
            </a:r>
            <a:r>
              <a:rPr lang="en-US" sz="3600" b="1" dirty="0"/>
              <a:t>The Economic Model for Pricing</a:t>
            </a:r>
            <a:r>
              <a:rPr lang="ar-SA" sz="3600" b="1" dirty="0"/>
              <a:t>) </a:t>
            </a:r>
            <a:endParaRPr lang="en-US" sz="3600" dirty="0"/>
          </a:p>
          <a:p>
            <a:pPr marL="0" indent="0" algn="just" rtl="1">
              <a:buNone/>
            </a:pPr>
            <a:r>
              <a:rPr lang="ar-SA" sz="3600" dirty="0" smtClean="0"/>
              <a:t>يُبنى </a:t>
            </a:r>
            <a:r>
              <a:rPr lang="ar-SA" sz="3600" dirty="0"/>
              <a:t>هذا النموذج على </a:t>
            </a:r>
            <a:r>
              <a:rPr lang="ar-SA" sz="3600" dirty="0" smtClean="0"/>
              <a:t>أسلوب </a:t>
            </a:r>
            <a:r>
              <a:rPr lang="ar-SA" sz="3600" dirty="0"/>
              <a:t>التحليل الحدي (</a:t>
            </a:r>
            <a:r>
              <a:rPr lang="en-US" sz="3600" dirty="0"/>
              <a:t>Marginal Analysis</a:t>
            </a:r>
            <a:r>
              <a:rPr lang="ar-SA" sz="3600" dirty="0"/>
              <a:t>) وهو أحد الأساليب التي تستخدم لفهم وتقييم العلاقة بين الطلب والتكلفة والربح، ووفقاً للنظرية </a:t>
            </a:r>
            <a:r>
              <a:rPr lang="ar-SA" sz="3600" dirty="0" smtClean="0"/>
              <a:t>الاقتصادية </a:t>
            </a:r>
            <a:r>
              <a:rPr lang="ar-SA" sz="3600" dirty="0"/>
              <a:t>للتسعير فإن أفضل سعر للمنتج هو السعر الذي يؤدى إلى تحقيق أقصى ربح يمكن للمنشأة، حيث يقاس ربح المنشأة بالفرق بين إجمالي الإيرادات وإجمالي التكاليف</a:t>
            </a:r>
            <a:endParaRPr lang="en-US" sz="3600" dirty="0"/>
          </a:p>
          <a:p>
            <a:pPr marL="0" indent="0" algn="just" rtl="1" eaLnBrk="1" fontAlgn="auto" hangingPunct="1">
              <a:spcAft>
                <a:spcPts val="0"/>
              </a:spcAft>
              <a:buClr>
                <a:schemeClr val="accent3"/>
              </a:buClr>
              <a:buNone/>
              <a:defRPr/>
            </a:pPr>
            <a:endParaRPr lang="en-US" sz="3600" b="1" dirty="0">
              <a:solidFill>
                <a:srgbClr val="3333FF"/>
              </a:solidFill>
              <a:ea typeface="+mn-ea"/>
              <a:cs typeface="AF_Jeddah" pitchFamily="2" charset="-78"/>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afterEffect">
                                  <p:stCondLst>
                                    <p:cond delay="0"/>
                                  </p:stCondLst>
                                  <p:iterate type="lt">
                                    <p:tmPct val="10000"/>
                                  </p:iterate>
                                  <p:childTnLst>
                                    <p:animScale>
                                      <p:cBhvr>
                                        <p:cTn id="6" dur="250" autoRev="1" fill="hold">
                                          <p:stCondLst>
                                            <p:cond delay="0"/>
                                          </p:stCondLst>
                                        </p:cTn>
                                        <p:tgtEl>
                                          <p:spTgt spid="3">
                                            <p:txEl>
                                              <p:pRg st="0" end="0"/>
                                            </p:txEl>
                                          </p:spTgt>
                                        </p:tgtEl>
                                      </p:cBhvr>
                                      <p:to x="80000" y="100000"/>
                                    </p:animScale>
                                    <p:anim by="(#ppt_w*0.10)" calcmode="lin" valueType="num">
                                      <p:cBhvr>
                                        <p:cTn id="7" dur="250" autoRev="1" fill="hold">
                                          <p:stCondLst>
                                            <p:cond delay="0"/>
                                          </p:stCondLst>
                                        </p:cTn>
                                        <p:tgtEl>
                                          <p:spTgt spid="3">
                                            <p:txEl>
                                              <p:pRg st="0" end="0"/>
                                            </p:txEl>
                                          </p:spTgt>
                                        </p:tgtEl>
                                        <p:attrNameLst>
                                          <p:attrName>ppt_x</p:attrName>
                                        </p:attrNameLst>
                                      </p:cBhvr>
                                    </p:anim>
                                    <p:anim by="(-#ppt_w*0.10)" calcmode="lin" valueType="num">
                                      <p:cBhvr>
                                        <p:cTn id="8" dur="250" autoRev="1" fill="hold">
                                          <p:stCondLst>
                                            <p:cond delay="0"/>
                                          </p:stCondLst>
                                        </p:cTn>
                                        <p:tgtEl>
                                          <p:spTgt spid="3">
                                            <p:txEl>
                                              <p:pRg st="0" end="0"/>
                                            </p:txEl>
                                          </p:spTgt>
                                        </p:tgtEl>
                                        <p:attrNameLst>
                                          <p:attrName>ppt_y</p:attrName>
                                        </p:attrNameLst>
                                      </p:cBhvr>
                                    </p:anim>
                                    <p:animRot by="-480000">
                                      <p:cBhvr>
                                        <p:cTn id="9" dur="250" autoRev="1" fill="hold">
                                          <p:stCondLst>
                                            <p:cond delay="0"/>
                                          </p:stCondLst>
                                        </p:cTn>
                                        <p:tgtEl>
                                          <p:spTgt spid="3">
                                            <p:txEl>
                                              <p:pRg st="0" end="0"/>
                                            </p:txEl>
                                          </p:spTgt>
                                        </p:tgtEl>
                                        <p:attrNameLst>
                                          <p:attrName>r</p:attrName>
                                        </p:attrNameLst>
                                      </p:cBhvr>
                                    </p:animRot>
                                  </p:childTnLst>
                                </p:cTn>
                              </p:par>
                            </p:childTnLst>
                          </p:cTn>
                        </p:par>
                        <p:par>
                          <p:cTn id="10" fill="hold">
                            <p:stCondLst>
                              <p:cond delay="3100"/>
                            </p:stCondLst>
                            <p:childTnLst>
                              <p:par>
                                <p:cTn id="11" presetID="36" presetClass="emph" presetSubtype="0" fill="hold" grpId="0" nodeType="afterEffect">
                                  <p:stCondLst>
                                    <p:cond delay="0"/>
                                  </p:stCondLst>
                                  <p:iterate type="lt">
                                    <p:tmPct val="10000"/>
                                  </p:iterate>
                                  <p:childTnLst>
                                    <p:animScale>
                                      <p:cBhvr>
                                        <p:cTn id="12" dur="250" autoRev="1" fill="hold">
                                          <p:stCondLst>
                                            <p:cond delay="0"/>
                                          </p:stCondLst>
                                        </p:cTn>
                                        <p:tgtEl>
                                          <p:spTgt spid="3">
                                            <p:txEl>
                                              <p:pRg st="1" end="1"/>
                                            </p:txEl>
                                          </p:spTgt>
                                        </p:tgtEl>
                                      </p:cBhvr>
                                      <p:to x="80000" y="100000"/>
                                    </p:animScale>
                                    <p:anim by="(#ppt_w*0.10)" calcmode="lin" valueType="num">
                                      <p:cBhvr>
                                        <p:cTn id="13" dur="250" autoRev="1" fill="hold">
                                          <p:stCondLst>
                                            <p:cond delay="0"/>
                                          </p:stCondLst>
                                        </p:cTn>
                                        <p:tgtEl>
                                          <p:spTgt spid="3">
                                            <p:txEl>
                                              <p:pRg st="1" end="1"/>
                                            </p:txEl>
                                          </p:spTgt>
                                        </p:tgtEl>
                                        <p:attrNameLst>
                                          <p:attrName>ppt_x</p:attrName>
                                        </p:attrNameLst>
                                      </p:cBhvr>
                                    </p:anim>
                                    <p:anim by="(-#ppt_w*0.10)" calcmode="lin" valueType="num">
                                      <p:cBhvr>
                                        <p:cTn id="14" dur="250" autoRev="1" fill="hold">
                                          <p:stCondLst>
                                            <p:cond delay="0"/>
                                          </p:stCondLst>
                                        </p:cTn>
                                        <p:tgtEl>
                                          <p:spTgt spid="3">
                                            <p:txEl>
                                              <p:pRg st="1" end="1"/>
                                            </p:txEl>
                                          </p:spTgt>
                                        </p:tgtEl>
                                        <p:attrNameLst>
                                          <p:attrName>ppt_y</p:attrName>
                                        </p:attrNameLst>
                                      </p:cBhvr>
                                    </p:anim>
                                    <p:animRot by="-480000">
                                      <p:cBhvr>
                                        <p:cTn id="15" dur="250" autoRev="1" fill="hold">
                                          <p:stCondLst>
                                            <p:cond delay="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599"/>
            <a:ext cx="8364920" cy="5779305"/>
          </a:xfrm>
        </p:spPr>
        <p:txBody>
          <a:bodyPr>
            <a:noAutofit/>
          </a:bodyPr>
          <a:lstStyle/>
          <a:p>
            <a:pPr marL="0" indent="0" algn="just" rtl="1">
              <a:buNone/>
            </a:pPr>
            <a:r>
              <a:rPr lang="ar-SA" sz="3200" b="1" dirty="0" smtClean="0"/>
              <a:t>2- النموذج </a:t>
            </a:r>
            <a:r>
              <a:rPr lang="ar-SA" sz="3200" b="1" dirty="0"/>
              <a:t>المحاسبي للتسعير:</a:t>
            </a:r>
            <a:endParaRPr lang="en-US" sz="3200" dirty="0"/>
          </a:p>
          <a:p>
            <a:pPr marL="0" indent="0" algn="just">
              <a:buNone/>
            </a:pPr>
            <a:r>
              <a:rPr lang="en-US" sz="3200" b="1" dirty="0"/>
              <a:t>(The Accounting Model For Pricing)</a:t>
            </a:r>
            <a:endParaRPr lang="en-US" sz="3200" dirty="0"/>
          </a:p>
          <a:p>
            <a:pPr marL="0" indent="0" algn="just" rtl="1">
              <a:buNone/>
            </a:pPr>
            <a:r>
              <a:rPr lang="ar-SA" sz="3200" dirty="0"/>
              <a:t>تمثل بيانات التكاليف التي يعدها المحاسب الإداري الأداة، والتي  تعتمد عليها إدارة المنشأة في اتخاذ قرارات التسعير لمنتجاتها وخدماتها، ويعتمد النموذج المحاسبي للتسعير التكلفة كأساس للتسعير، ولكن نجد أن مفهوم التكلفة التي يحسب السعر على أساسها  يشكل نقطة خلاف من منشأة إلى أخرى، وقد يحسب السعر على أساس التكلفة الكلية وقد يحسب على أساس التكلفة المتغيرة.</a:t>
            </a:r>
            <a:endParaRPr lang="en-US" sz="3200" dirty="0"/>
          </a:p>
          <a:p>
            <a:pPr marL="0" indent="0" algn="just" rtl="1">
              <a:buNone/>
            </a:pPr>
            <a:r>
              <a:rPr lang="ar-SA" sz="3200" dirty="0"/>
              <a:t>	هناك عدة طرق للتسعير سنتناول </a:t>
            </a:r>
            <a:r>
              <a:rPr lang="ar-SA" sz="3200" b="1" dirty="0"/>
              <a:t>نماذج للتسعير تندرج ضمن النوعين التاليين:</a:t>
            </a:r>
            <a:endParaRPr lang="en-US" sz="3200" dirty="0"/>
          </a:p>
          <a:p>
            <a:pPr marL="0" indent="0" algn="just" rtl="1" eaLnBrk="1" fontAlgn="auto" hangingPunct="1">
              <a:spcAft>
                <a:spcPts val="0"/>
              </a:spcAft>
              <a:buClr>
                <a:schemeClr val="accent3"/>
              </a:buClr>
              <a:buNone/>
              <a:defRPr/>
            </a:pPr>
            <a:endParaRPr lang="en-US" sz="3200" b="1" dirty="0">
              <a:solidFill>
                <a:srgbClr val="3333FF"/>
              </a:solidFill>
              <a:ea typeface="+mn-ea"/>
              <a:cs typeface="AF_Jeddah" pitchFamily="2" charset="-78"/>
            </a:endParaRPr>
          </a:p>
        </p:txBody>
      </p:sp>
    </p:spTree>
    <p:extLst>
      <p:ext uri="{BB962C8B-B14F-4D97-AF65-F5344CB8AC3E}">
        <p14:creationId xmlns:p14="http://schemas.microsoft.com/office/powerpoint/2010/main" val="4181857376"/>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afterEffect">
                                  <p:stCondLst>
                                    <p:cond delay="0"/>
                                  </p:stCondLst>
                                  <p:iterate type="lt">
                                    <p:tmPct val="10000"/>
                                  </p:iterate>
                                  <p:childTnLst>
                                    <p:animScale>
                                      <p:cBhvr>
                                        <p:cTn id="6" dur="250" autoRev="1" fill="hold">
                                          <p:stCondLst>
                                            <p:cond delay="0"/>
                                          </p:stCondLst>
                                        </p:cTn>
                                        <p:tgtEl>
                                          <p:spTgt spid="3">
                                            <p:txEl>
                                              <p:pRg st="0" end="0"/>
                                            </p:txEl>
                                          </p:spTgt>
                                        </p:tgtEl>
                                      </p:cBhvr>
                                      <p:to x="80000" y="100000"/>
                                    </p:animScale>
                                    <p:anim by="(#ppt_w*0.10)" calcmode="lin" valueType="num">
                                      <p:cBhvr>
                                        <p:cTn id="7" dur="250" autoRev="1" fill="hold">
                                          <p:stCondLst>
                                            <p:cond delay="0"/>
                                          </p:stCondLst>
                                        </p:cTn>
                                        <p:tgtEl>
                                          <p:spTgt spid="3">
                                            <p:txEl>
                                              <p:pRg st="0" end="0"/>
                                            </p:txEl>
                                          </p:spTgt>
                                        </p:tgtEl>
                                        <p:attrNameLst>
                                          <p:attrName>ppt_x</p:attrName>
                                        </p:attrNameLst>
                                      </p:cBhvr>
                                    </p:anim>
                                    <p:anim by="(-#ppt_w*0.10)" calcmode="lin" valueType="num">
                                      <p:cBhvr>
                                        <p:cTn id="8" dur="250" autoRev="1" fill="hold">
                                          <p:stCondLst>
                                            <p:cond delay="0"/>
                                          </p:stCondLst>
                                        </p:cTn>
                                        <p:tgtEl>
                                          <p:spTgt spid="3">
                                            <p:txEl>
                                              <p:pRg st="0" end="0"/>
                                            </p:txEl>
                                          </p:spTgt>
                                        </p:tgtEl>
                                        <p:attrNameLst>
                                          <p:attrName>ppt_y</p:attrName>
                                        </p:attrNameLst>
                                      </p:cBhvr>
                                    </p:anim>
                                    <p:animRot by="-480000">
                                      <p:cBhvr>
                                        <p:cTn id="9" dur="250" autoRev="1" fill="hold">
                                          <p:stCondLst>
                                            <p:cond delay="0"/>
                                          </p:stCondLst>
                                        </p:cTn>
                                        <p:tgtEl>
                                          <p:spTgt spid="3">
                                            <p:txEl>
                                              <p:pRg st="0" end="0"/>
                                            </p:txEl>
                                          </p:spTgt>
                                        </p:tgtEl>
                                        <p:attrNameLst>
                                          <p:attrName>r</p:attrName>
                                        </p:attrNameLst>
                                      </p:cBhvr>
                                    </p:animRot>
                                  </p:childTnLst>
                                </p:cTn>
                              </p:par>
                            </p:childTnLst>
                          </p:cTn>
                        </p:par>
                        <p:par>
                          <p:cTn id="10" fill="hold">
                            <p:stCondLst>
                              <p:cond delay="1700"/>
                            </p:stCondLst>
                            <p:childTnLst>
                              <p:par>
                                <p:cTn id="11" presetID="36" presetClass="emph" presetSubtype="0" fill="hold" grpId="0" nodeType="afterEffect">
                                  <p:stCondLst>
                                    <p:cond delay="0"/>
                                  </p:stCondLst>
                                  <p:iterate type="lt">
                                    <p:tmPct val="10000"/>
                                  </p:iterate>
                                  <p:childTnLst>
                                    <p:animScale>
                                      <p:cBhvr>
                                        <p:cTn id="12" dur="250" autoRev="1" fill="hold">
                                          <p:stCondLst>
                                            <p:cond delay="0"/>
                                          </p:stCondLst>
                                        </p:cTn>
                                        <p:tgtEl>
                                          <p:spTgt spid="3">
                                            <p:txEl>
                                              <p:pRg st="1" end="1"/>
                                            </p:txEl>
                                          </p:spTgt>
                                        </p:tgtEl>
                                      </p:cBhvr>
                                      <p:to x="80000" y="100000"/>
                                    </p:animScale>
                                    <p:anim by="(#ppt_w*0.10)" calcmode="lin" valueType="num">
                                      <p:cBhvr>
                                        <p:cTn id="13" dur="250" autoRev="1" fill="hold">
                                          <p:stCondLst>
                                            <p:cond delay="0"/>
                                          </p:stCondLst>
                                        </p:cTn>
                                        <p:tgtEl>
                                          <p:spTgt spid="3">
                                            <p:txEl>
                                              <p:pRg st="1" end="1"/>
                                            </p:txEl>
                                          </p:spTgt>
                                        </p:tgtEl>
                                        <p:attrNameLst>
                                          <p:attrName>ppt_x</p:attrName>
                                        </p:attrNameLst>
                                      </p:cBhvr>
                                    </p:anim>
                                    <p:anim by="(-#ppt_w*0.10)" calcmode="lin" valueType="num">
                                      <p:cBhvr>
                                        <p:cTn id="14" dur="250" autoRev="1" fill="hold">
                                          <p:stCondLst>
                                            <p:cond delay="0"/>
                                          </p:stCondLst>
                                        </p:cTn>
                                        <p:tgtEl>
                                          <p:spTgt spid="3">
                                            <p:txEl>
                                              <p:pRg st="1" end="1"/>
                                            </p:txEl>
                                          </p:spTgt>
                                        </p:tgtEl>
                                        <p:attrNameLst>
                                          <p:attrName>ppt_y</p:attrName>
                                        </p:attrNameLst>
                                      </p:cBhvr>
                                    </p:anim>
                                    <p:animRot by="-480000">
                                      <p:cBhvr>
                                        <p:cTn id="15" dur="250" autoRev="1" fill="hold">
                                          <p:stCondLst>
                                            <p:cond delay="0"/>
                                          </p:stCondLst>
                                        </p:cTn>
                                        <p:tgtEl>
                                          <p:spTgt spid="3">
                                            <p:txEl>
                                              <p:pRg st="1" end="1"/>
                                            </p:txEl>
                                          </p:spTgt>
                                        </p:tgtEl>
                                        <p:attrNameLst>
                                          <p:attrName>r</p:attrName>
                                        </p:attrNameLst>
                                      </p:cBhvr>
                                    </p:animRot>
                                  </p:childTnLst>
                                </p:cTn>
                              </p:par>
                            </p:childTnLst>
                          </p:cTn>
                        </p:par>
                        <p:par>
                          <p:cTn id="16" fill="hold">
                            <p:stCondLst>
                              <p:cond delay="3650"/>
                            </p:stCondLst>
                            <p:childTnLst>
                              <p:par>
                                <p:cTn id="17" presetID="36" presetClass="emph" presetSubtype="0" fill="hold" grpId="0" nodeType="afterEffect">
                                  <p:stCondLst>
                                    <p:cond delay="0"/>
                                  </p:stCondLst>
                                  <p:iterate type="lt">
                                    <p:tmPct val="10000"/>
                                  </p:iterate>
                                  <p:childTnLst>
                                    <p:animScale>
                                      <p:cBhvr>
                                        <p:cTn id="18" dur="250" autoRev="1" fill="hold">
                                          <p:stCondLst>
                                            <p:cond delay="0"/>
                                          </p:stCondLst>
                                        </p:cTn>
                                        <p:tgtEl>
                                          <p:spTgt spid="3">
                                            <p:txEl>
                                              <p:pRg st="2" end="2"/>
                                            </p:txEl>
                                          </p:spTgt>
                                        </p:tgtEl>
                                      </p:cBhvr>
                                      <p:to x="80000" y="100000"/>
                                    </p:animScale>
                                    <p:anim by="(#ppt_w*0.10)" calcmode="lin" valueType="num">
                                      <p:cBhvr>
                                        <p:cTn id="19" dur="250" autoRev="1" fill="hold">
                                          <p:stCondLst>
                                            <p:cond delay="0"/>
                                          </p:stCondLst>
                                        </p:cTn>
                                        <p:tgtEl>
                                          <p:spTgt spid="3">
                                            <p:txEl>
                                              <p:pRg st="2" end="2"/>
                                            </p:txEl>
                                          </p:spTgt>
                                        </p:tgtEl>
                                        <p:attrNameLst>
                                          <p:attrName>ppt_x</p:attrName>
                                        </p:attrNameLst>
                                      </p:cBhvr>
                                    </p:anim>
                                    <p:anim by="(-#ppt_w*0.10)" calcmode="lin" valueType="num">
                                      <p:cBhvr>
                                        <p:cTn id="20" dur="250" autoRev="1" fill="hold">
                                          <p:stCondLst>
                                            <p:cond delay="0"/>
                                          </p:stCondLst>
                                        </p:cTn>
                                        <p:tgtEl>
                                          <p:spTgt spid="3">
                                            <p:txEl>
                                              <p:pRg st="2" end="2"/>
                                            </p:txEl>
                                          </p:spTgt>
                                        </p:tgtEl>
                                        <p:attrNameLst>
                                          <p:attrName>ppt_y</p:attrName>
                                        </p:attrNameLst>
                                      </p:cBhvr>
                                    </p:anim>
                                    <p:animRot by="-480000">
                                      <p:cBhvr>
                                        <p:cTn id="21" dur="250" autoRev="1" fill="hold">
                                          <p:stCondLst>
                                            <p:cond delay="0"/>
                                          </p:stCondLst>
                                        </p:cTn>
                                        <p:tgtEl>
                                          <p:spTgt spid="3">
                                            <p:txEl>
                                              <p:pRg st="2" end="2"/>
                                            </p:txEl>
                                          </p:spTgt>
                                        </p:tgtEl>
                                        <p:attrNameLst>
                                          <p:attrName>r</p:attrName>
                                        </p:attrNameLst>
                                      </p:cBhvr>
                                    </p:animRot>
                                  </p:childTnLst>
                                </p:cTn>
                              </p:par>
                            </p:childTnLst>
                          </p:cTn>
                        </p:par>
                        <p:par>
                          <p:cTn id="22" fill="hold">
                            <p:stCondLst>
                              <p:cond delay="18750"/>
                            </p:stCondLst>
                            <p:childTnLst>
                              <p:par>
                                <p:cTn id="23" presetID="36" presetClass="emph" presetSubtype="0" fill="hold" grpId="0" nodeType="afterEffect">
                                  <p:stCondLst>
                                    <p:cond delay="0"/>
                                  </p:stCondLst>
                                  <p:iterate type="lt">
                                    <p:tmPct val="10000"/>
                                  </p:iterate>
                                  <p:childTnLst>
                                    <p:animScale>
                                      <p:cBhvr>
                                        <p:cTn id="24" dur="250" autoRev="1" fill="hold">
                                          <p:stCondLst>
                                            <p:cond delay="0"/>
                                          </p:stCondLst>
                                        </p:cTn>
                                        <p:tgtEl>
                                          <p:spTgt spid="3">
                                            <p:txEl>
                                              <p:pRg st="3" end="3"/>
                                            </p:txEl>
                                          </p:spTgt>
                                        </p:tgtEl>
                                      </p:cBhvr>
                                      <p:to x="80000" y="100000"/>
                                    </p:animScale>
                                    <p:anim by="(#ppt_w*0.10)" calcmode="lin" valueType="num">
                                      <p:cBhvr>
                                        <p:cTn id="25" dur="250" autoRev="1" fill="hold">
                                          <p:stCondLst>
                                            <p:cond delay="0"/>
                                          </p:stCondLst>
                                        </p:cTn>
                                        <p:tgtEl>
                                          <p:spTgt spid="3">
                                            <p:txEl>
                                              <p:pRg st="3" end="3"/>
                                            </p:txEl>
                                          </p:spTgt>
                                        </p:tgtEl>
                                        <p:attrNameLst>
                                          <p:attrName>ppt_x</p:attrName>
                                        </p:attrNameLst>
                                      </p:cBhvr>
                                    </p:anim>
                                    <p:anim by="(-#ppt_w*0.10)" calcmode="lin" valueType="num">
                                      <p:cBhvr>
                                        <p:cTn id="26" dur="250" autoRev="1" fill="hold">
                                          <p:stCondLst>
                                            <p:cond delay="0"/>
                                          </p:stCondLst>
                                        </p:cTn>
                                        <p:tgtEl>
                                          <p:spTgt spid="3">
                                            <p:txEl>
                                              <p:pRg st="3" end="3"/>
                                            </p:txEl>
                                          </p:spTgt>
                                        </p:tgtEl>
                                        <p:attrNameLst>
                                          <p:attrName>ppt_y</p:attrName>
                                        </p:attrNameLst>
                                      </p:cBhvr>
                                    </p:anim>
                                    <p:animRot by="-480000">
                                      <p:cBhvr>
                                        <p:cTn id="27" dur="250" autoRev="1"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37" name="Rectangle 2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838" name="Rectangle 22"/>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r>
            <a:br>
              <a:rPr kumimoji="0" lang="en-US" sz="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4840" name="Rectangle 2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285750" algn="r"/>
              </a:tabLst>
            </a:pP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5750"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Text Box 2"/>
          <p:cNvSpPr txBox="1">
            <a:spLocks noChangeArrowheads="1"/>
          </p:cNvSpPr>
          <p:nvPr/>
        </p:nvSpPr>
        <p:spPr bwMode="auto">
          <a:xfrm>
            <a:off x="170090" y="1455731"/>
            <a:ext cx="8424345" cy="2125060"/>
          </a:xfrm>
          <a:prstGeom prst="rect">
            <a:avLst/>
          </a:prstGeom>
          <a:gradFill rotWithShape="1">
            <a:gsLst>
              <a:gs pos="0">
                <a:srgbClr val="C0C0C0"/>
              </a:gs>
              <a:gs pos="50000">
                <a:srgbClr val="FFFFFF"/>
              </a:gs>
              <a:gs pos="100000">
                <a:srgbClr val="C0C0C0"/>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71438"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32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قرارات التسعير في الأجل الطويل (</a:t>
            </a:r>
            <a:r>
              <a:rPr kumimoji="0" lang="en-US" sz="3200" b="0" i="0" u="none" strike="noStrike" cap="none" normalizeH="0" baseline="0" smtClean="0">
                <a:ln>
                  <a:noFill/>
                </a:ln>
                <a:solidFill>
                  <a:schemeClr val="tx1"/>
                </a:solidFill>
                <a:effectLst/>
                <a:latin typeface="Calibri" pitchFamily="34" charset="0"/>
                <a:ea typeface="Arial" pitchFamily="34" charset="0"/>
                <a:cs typeface="Simplified Arabic" pitchFamily="18" charset="-78"/>
              </a:rPr>
              <a:t>Long Term Pricing Decisions</a:t>
            </a:r>
            <a:r>
              <a:rPr kumimoji="0" lang="en-US" sz="32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a:t>
            </a:r>
          </a:p>
          <a:p>
            <a:pPr marL="0" marR="71438"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32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قرارات التسعير في الأجل القصير(</a:t>
            </a:r>
            <a:r>
              <a:rPr kumimoji="0" lang="en-US" sz="3200" b="0" i="0" u="none" strike="noStrike" cap="none" normalizeH="0" baseline="0" smtClean="0">
                <a:ln>
                  <a:noFill/>
                </a:ln>
                <a:solidFill>
                  <a:schemeClr val="tx1"/>
                </a:solidFill>
                <a:effectLst/>
                <a:latin typeface="Calibri" pitchFamily="34" charset="0"/>
                <a:ea typeface="Arial" pitchFamily="34" charset="0"/>
                <a:cs typeface="Simplified Arabic" pitchFamily="18" charset="-78"/>
              </a:rPr>
              <a:t>Short Term Pricing Decisions</a:t>
            </a:r>
            <a:r>
              <a:rPr kumimoji="0" lang="en-US" sz="32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a:t>
            </a:r>
            <a:endParaRPr kumimoji="0" lang="en-US" sz="44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42" name="Picture 2" descr="C:\Documents and Settings\Yasir Taj Elssir\My Documents\التّنزيلات\وردة 7.jpe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pic>
        <p:nvPicPr>
          <p:cNvPr id="24"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28" name="Picture 9" descr="C:\Documents and Settings\Yasir Taj Elssir\My Documents\التّنزيلات\وردة1.jpeg"/>
          <p:cNvPicPr>
            <a:picLocks noChangeAspect="1" noChangeArrowheads="1"/>
          </p:cNvPicPr>
          <p:nvPr/>
        </p:nvPicPr>
        <p:blipFill>
          <a:blip r:embed="rId4" cstate="print"/>
          <a:srcRect/>
          <a:stretch>
            <a:fillRect/>
          </a:stretch>
        </p:blipFill>
        <p:spPr bwMode="auto">
          <a:xfrm>
            <a:off x="1" y="-152400"/>
            <a:ext cx="9144000" cy="7162800"/>
          </a:xfrm>
          <a:prstGeom prst="rect">
            <a:avLst/>
          </a:prstGeom>
          <a:noFill/>
        </p:spPr>
      </p:pic>
      <p:pic>
        <p:nvPicPr>
          <p:cNvPr id="29" name="Picture 8" descr="C:\Documents and Settings\Yasir Taj Elssir\My Documents\التّنزيلات\وردة 10.jpeg"/>
          <p:cNvPicPr>
            <a:picLocks noChangeAspect="1" noChangeArrowheads="1"/>
          </p:cNvPicPr>
          <p:nvPr/>
        </p:nvPicPr>
        <p:blipFill>
          <a:blip r:embed="rId5" cstate="print"/>
          <a:srcRect/>
          <a:stretch>
            <a:fillRect/>
          </a:stretch>
        </p:blipFill>
        <p:spPr bwMode="auto">
          <a:xfrm>
            <a:off x="0" y="0"/>
            <a:ext cx="9144000" cy="6858000"/>
          </a:xfrm>
          <a:prstGeom prst="rect">
            <a:avLst/>
          </a:prstGeom>
          <a:noFill/>
        </p:spPr>
      </p:pic>
      <p:pic>
        <p:nvPicPr>
          <p:cNvPr id="30" name="Picture 7" descr="C:\Documents and Settings\Yasir Taj Elssir\My Documents\التّنزيلات\وردة 9.jpeg"/>
          <p:cNvPicPr>
            <a:picLocks noChangeAspect="1" noChangeArrowheads="1"/>
          </p:cNvPicPr>
          <p:nvPr/>
        </p:nvPicPr>
        <p:blipFill>
          <a:blip r:embed="rId6" cstate="print"/>
          <a:srcRect/>
          <a:stretch>
            <a:fillRect/>
          </a:stretch>
        </p:blipFill>
        <p:spPr bwMode="auto">
          <a:xfrm>
            <a:off x="3" y="0"/>
            <a:ext cx="9143999" cy="6858000"/>
          </a:xfrm>
          <a:prstGeom prst="rect">
            <a:avLst/>
          </a:prstGeom>
          <a:noFill/>
        </p:spPr>
      </p:pic>
      <p:pic>
        <p:nvPicPr>
          <p:cNvPr id="31" name="Picture 6" descr="C:\Documents and Settings\Yasir Taj Elssir\My Documents\التّنزيلات\وردة 8.jpeg"/>
          <p:cNvPicPr>
            <a:picLocks noChangeAspect="1" noChangeArrowheads="1"/>
          </p:cNvPicPr>
          <p:nvPr/>
        </p:nvPicPr>
        <p:blipFill>
          <a:blip r:embed="rId7" cstate="print"/>
          <a:srcRect/>
          <a:stretch>
            <a:fillRect/>
          </a:stretch>
        </p:blipFill>
        <p:spPr bwMode="auto">
          <a:xfrm>
            <a:off x="3" y="3"/>
            <a:ext cx="9143999" cy="6857999"/>
          </a:xfrm>
          <a:prstGeom prst="rect">
            <a:avLst/>
          </a:prstGeom>
          <a:noFill/>
        </p:spPr>
      </p:pic>
      <p:pic>
        <p:nvPicPr>
          <p:cNvPr id="32"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33" name="Picture 2" descr="C:\Documents and Settings\Yasir Taj Elssir\My Documents\التّنزيلات\وردة 7.jpe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880651" name="Picture 11" descr="C:\Documents and Settings\Yasir Taj Elssir\My Documents\التّنزيلات\وردة 4.jpg"/>
          <p:cNvPicPr>
            <a:picLocks noChangeAspect="1" noChangeArrowheads="1"/>
          </p:cNvPicPr>
          <p:nvPr/>
        </p:nvPicPr>
        <p:blipFill>
          <a:blip r:embed="rId8" cstate="print"/>
          <a:srcRect/>
          <a:stretch>
            <a:fillRect/>
          </a:stretch>
        </p:blipFill>
        <p:spPr bwMode="auto">
          <a:xfrm>
            <a:off x="0" y="-76200"/>
            <a:ext cx="9144000" cy="5257800"/>
          </a:xfrm>
          <a:prstGeom prst="rect">
            <a:avLst/>
          </a:prstGeom>
          <a:noFill/>
        </p:spPr>
      </p:pic>
      <p:sp>
        <p:nvSpPr>
          <p:cNvPr id="35" name="مستطيل 34"/>
          <p:cNvSpPr/>
          <p:nvPr/>
        </p:nvSpPr>
        <p:spPr>
          <a:xfrm>
            <a:off x="0" y="5212140"/>
            <a:ext cx="9144000" cy="1569660"/>
          </a:xfrm>
          <a:prstGeom prst="rect">
            <a:avLst/>
          </a:prstGeom>
          <a:solidFill>
            <a:srgbClr val="FFFF00"/>
          </a:solidFill>
        </p:spPr>
        <p:txBody>
          <a:bodyPr wrap="square">
            <a:spAutoFit/>
          </a:bodyPr>
          <a:lstStyle/>
          <a:p>
            <a:pPr algn="ctr"/>
            <a:r>
              <a:rPr lang="ar-SA" sz="4800" b="1" dirty="0" smtClean="0">
                <a:solidFill>
                  <a:srgbClr val="FF0000"/>
                </a:solidFill>
                <a:latin typeface="Monotype Koufi" pitchFamily="2" charset="-78"/>
                <a:ea typeface="Monotype Koufi" pitchFamily="2" charset="-78"/>
                <a:cs typeface="Monotype Koufi" pitchFamily="2" charset="-78"/>
              </a:rPr>
              <a:t>نشكر لكم حسن انصاتكم</a:t>
            </a:r>
            <a:r>
              <a:rPr lang="en-US" sz="4800" b="1" dirty="0" smtClean="0">
                <a:solidFill>
                  <a:srgbClr val="FF0000"/>
                </a:solidFill>
                <a:ea typeface="Monotype Koufi" pitchFamily="2" charset="-78"/>
                <a:cs typeface="Monotype Koufi" pitchFamily="2" charset="-78"/>
              </a:rPr>
              <a:t> </a:t>
            </a:r>
            <a:r>
              <a:rPr lang="ar-SA" sz="4800" b="1" dirty="0" smtClean="0">
                <a:solidFill>
                  <a:srgbClr val="FF0000"/>
                </a:solidFill>
                <a:latin typeface="Monotype Koufi" pitchFamily="2" charset="-78"/>
                <a:ea typeface="Monotype Koufi" pitchFamily="2" charset="-78"/>
                <a:cs typeface="Monotype Koufi" pitchFamily="2" charset="-78"/>
              </a:rPr>
              <a:t>وصبركم ونسأل الله لكم التوفيق </a:t>
            </a:r>
            <a:r>
              <a:rPr lang="ar-SY" sz="4800" b="1" dirty="0" smtClean="0">
                <a:solidFill>
                  <a:srgbClr val="FF0000"/>
                </a:solidFill>
                <a:latin typeface="Monotype Koufi" pitchFamily="2" charset="-78"/>
                <a:ea typeface="Monotype Koufi" pitchFamily="2" charset="-78"/>
                <a:cs typeface="Monotype Koufi" pitchFamily="2" charset="-78"/>
              </a:rPr>
              <a:t>و</a:t>
            </a:r>
            <a:r>
              <a:rPr lang="ar-SA" sz="4800" b="1" dirty="0" smtClean="0">
                <a:solidFill>
                  <a:srgbClr val="FF0000"/>
                </a:solidFill>
                <a:latin typeface="Monotype Koufi" pitchFamily="2" charset="-78"/>
                <a:ea typeface="Monotype Koufi" pitchFamily="2" charset="-78"/>
                <a:cs typeface="Monotype Koufi" pitchFamily="2" charset="-78"/>
              </a:rPr>
              <a:t>السداد</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2000"/>
                                  </p:stCondLst>
                                  <p:iterate type="wd">
                                    <p:tmPct val="10000"/>
                                  </p:iterate>
                                  <p:childTnLst>
                                    <p:set>
                                      <p:cBhvr>
                                        <p:cTn id="6" dur="1" fill="hold">
                                          <p:stCondLst>
                                            <p:cond delay="0"/>
                                          </p:stCondLst>
                                        </p:cTn>
                                        <p:tgtEl>
                                          <p:spTgt spid="880642"/>
                                        </p:tgtEl>
                                        <p:attrNameLst>
                                          <p:attrName>style.visibility</p:attrName>
                                        </p:attrNameLst>
                                      </p:cBhvr>
                                      <p:to>
                                        <p:strVal val="visible"/>
                                      </p:to>
                                    </p:set>
                                    <p:anim calcmode="lin" valueType="num">
                                      <p:cBhvr>
                                        <p:cTn id="7" dur="1000" decel="50000" fill="hold">
                                          <p:stCondLst>
                                            <p:cond delay="0"/>
                                          </p:stCondLst>
                                        </p:cTn>
                                        <p:tgtEl>
                                          <p:spTgt spid="880642"/>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880642"/>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880642"/>
                                        </p:tgtEl>
                                        <p:attrNameLst>
                                          <p:attrName>ppt_w</p:attrName>
                                        </p:attrNameLst>
                                      </p:cBhvr>
                                      <p:tavLst>
                                        <p:tav tm="0">
                                          <p:val>
                                            <p:strVal val="#ppt_w*.05"/>
                                          </p:val>
                                        </p:tav>
                                        <p:tav tm="100000">
                                          <p:val>
                                            <p:strVal val="#ppt_w"/>
                                          </p:val>
                                        </p:tav>
                                      </p:tavLst>
                                    </p:anim>
                                    <p:anim calcmode="lin" valueType="num">
                                      <p:cBhvr>
                                        <p:cTn id="10" dur="2000" fill="hold"/>
                                        <p:tgtEl>
                                          <p:spTgt spid="880642"/>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880642"/>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880642"/>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880642"/>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880642"/>
                                        </p:tgtEl>
                                      </p:cBhvr>
                                    </p:animEffect>
                                  </p:childTnLst>
                                </p:cTn>
                              </p:par>
                            </p:childTnLst>
                          </p:cTn>
                        </p:par>
                        <p:par>
                          <p:cTn id="15" fill="hold">
                            <p:stCondLst>
                              <p:cond delay="4000"/>
                            </p:stCondLst>
                            <p:childTnLst>
                              <p:par>
                                <p:cTn id="16" presetID="7" presetClass="entr" presetSubtype="4" fill="hold" nodeType="afterEffect">
                                  <p:stCondLst>
                                    <p:cond delay="150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1+#ppt_h/2"/>
                                          </p:val>
                                        </p:tav>
                                        <p:tav tm="100000">
                                          <p:val>
                                            <p:strVal val="#ppt_y"/>
                                          </p:val>
                                        </p:tav>
                                      </p:tavLst>
                                    </p:anim>
                                  </p:childTnLst>
                                </p:cTn>
                              </p:par>
                            </p:childTnLst>
                          </p:cTn>
                        </p:par>
                        <p:par>
                          <p:cTn id="20" fill="hold">
                            <p:stCondLst>
                              <p:cond delay="6500"/>
                            </p:stCondLst>
                            <p:childTnLst>
                              <p:par>
                                <p:cTn id="21" presetID="48" presetClass="entr" presetSubtype="0" accel="5000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28"/>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28"/>
                                        </p:tgtEl>
                                        <p:attrNameLst>
                                          <p:attrName>ppt_y</p:attrName>
                                        </p:attrNameLst>
                                      </p:cBhvr>
                                      <p:tavLst>
                                        <p:tav tm="0">
                                          <p:val>
                                            <p:strVal val="#ppt_y"/>
                                          </p:val>
                                        </p:tav>
                                        <p:tav tm="100000">
                                          <p:val>
                                            <p:strVal val="#ppt_y"/>
                                          </p:val>
                                        </p:tav>
                                      </p:tavLst>
                                    </p:anim>
                                    <p:animEffect transition="in" filter="fade">
                                      <p:cBhvr>
                                        <p:cTn id="26" dur="1000"/>
                                        <p:tgtEl>
                                          <p:spTgt spid="28"/>
                                        </p:tgtEl>
                                      </p:cBhvr>
                                    </p:animEffect>
                                  </p:childTnLst>
                                </p:cTn>
                              </p:par>
                            </p:childTnLst>
                          </p:cTn>
                        </p:par>
                        <p:par>
                          <p:cTn id="27" fill="hold">
                            <p:stCondLst>
                              <p:cond delay="7500"/>
                            </p:stCondLst>
                            <p:childTnLst>
                              <p:par>
                                <p:cTn id="28" presetID="48" presetClass="entr" presetSubtype="0" accel="50000" fill="hold" nodeType="afterEffect">
                                  <p:stCondLst>
                                    <p:cond delay="20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1" dur="1000" fill="hold"/>
                                        <p:tgtEl>
                                          <p:spTgt spid="29"/>
                                        </p:tgtEl>
                                        <p:attrNameLst>
                                          <p:attrName>ppt_x</p:attrName>
                                        </p:attrNameLst>
                                      </p:cBhvr>
                                      <p:tavLst>
                                        <p:tav tm="0">
                                          <p:val>
                                            <p:fltVal val="-1"/>
                                          </p:val>
                                        </p:tav>
                                        <p:tav tm="50000">
                                          <p:val>
                                            <p:fltVal val="0.95"/>
                                          </p:val>
                                        </p:tav>
                                        <p:tav tm="100000">
                                          <p:val>
                                            <p:strVal val="#ppt_x"/>
                                          </p:val>
                                        </p:tav>
                                      </p:tavLst>
                                    </p:anim>
                                    <p:anim calcmode="lin" valueType="num">
                                      <p:cBhvr>
                                        <p:cTn id="32" dur="1000" fill="hold"/>
                                        <p:tgtEl>
                                          <p:spTgt spid="29"/>
                                        </p:tgtEl>
                                        <p:attrNameLst>
                                          <p:attrName>ppt_y</p:attrName>
                                        </p:attrNameLst>
                                      </p:cBhvr>
                                      <p:tavLst>
                                        <p:tav tm="0">
                                          <p:val>
                                            <p:strVal val="#ppt_y"/>
                                          </p:val>
                                        </p:tav>
                                        <p:tav tm="100000">
                                          <p:val>
                                            <p:strVal val="#ppt_y"/>
                                          </p:val>
                                        </p:tav>
                                      </p:tavLst>
                                    </p:anim>
                                    <p:animEffect transition="in" filter="fade">
                                      <p:cBhvr>
                                        <p:cTn id="33" dur="1000"/>
                                        <p:tgtEl>
                                          <p:spTgt spid="29"/>
                                        </p:tgtEl>
                                      </p:cBhvr>
                                    </p:animEffect>
                                  </p:childTnLst>
                                </p:cTn>
                              </p:par>
                            </p:childTnLst>
                          </p:cTn>
                        </p:par>
                        <p:par>
                          <p:cTn id="34" fill="hold">
                            <p:stCondLst>
                              <p:cond delay="10500"/>
                            </p:stCondLst>
                            <p:childTnLst>
                              <p:par>
                                <p:cTn id="35" presetID="15"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1500"/>
                            </p:stCondLst>
                            <p:childTnLst>
                              <p:par>
                                <p:cTn id="42" presetID="43" presetClass="entr" presetSubtype="0" fill="hold" nodeType="afterEffect">
                                  <p:stCondLst>
                                    <p:cond delay="150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100"/>
                                        <p:tgtEl>
                                          <p:spTgt spid="31"/>
                                        </p:tgtEl>
                                      </p:cBhvr>
                                    </p:animEffect>
                                    <p:anim calcmode="lin" valueType="num">
                                      <p:cBhvr>
                                        <p:cTn id="45" dur="400" fill="hold"/>
                                        <p:tgtEl>
                                          <p:spTgt spid="31"/>
                                        </p:tgtEl>
                                        <p:attrNameLst>
                                          <p:attrName>ppt_x</p:attrName>
                                        </p:attrNameLst>
                                      </p:cBhvr>
                                      <p:tavLst>
                                        <p:tav tm="0">
                                          <p:val>
                                            <p:strVal val="#ppt_x"/>
                                          </p:val>
                                        </p:tav>
                                        <p:tav tm="100000">
                                          <p:val>
                                            <p:strVal val="#ppt_x"/>
                                          </p:val>
                                        </p:tav>
                                      </p:tavLst>
                                    </p:anim>
                                    <p:anim calcmode="lin" valueType="num">
                                      <p:cBhvr>
                                        <p:cTn id="46" dur="400" fill="hold"/>
                                        <p:tgtEl>
                                          <p:spTgt spid="31"/>
                                        </p:tgtEl>
                                        <p:attrNameLst>
                                          <p:attrName>ppt_y</p:attrName>
                                        </p:attrNameLst>
                                      </p:cBhvr>
                                      <p:tavLst>
                                        <p:tav tm="0">
                                          <p:val>
                                            <p:strVal val="#ppt_y+0.31"/>
                                          </p:val>
                                        </p:tav>
                                        <p:tav tm="100000">
                                          <p:val>
                                            <p:strVal val="#ppt_y+0.31"/>
                                          </p:val>
                                        </p:tav>
                                      </p:tavLst>
                                    </p:anim>
                                    <p:anim calcmode="lin" valueType="num">
                                      <p:cBhvr>
                                        <p:cTn id="47" dur="600" decel="50000" fill="hold">
                                          <p:stCondLst>
                                            <p:cond delay="400"/>
                                          </p:stCondLst>
                                        </p:cTn>
                                        <p:tgtEl>
                                          <p:spTgt spid="3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8" dur="600" decel="50000" fill="hold">
                                          <p:stCondLst>
                                            <p:cond delay="400"/>
                                          </p:stCondLst>
                                        </p:cTn>
                                        <p:tgtEl>
                                          <p:spTgt spid="3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49" fill="hold">
                            <p:stCondLst>
                              <p:cond delay="14000"/>
                            </p:stCondLst>
                            <p:childTnLst>
                              <p:par>
                                <p:cTn id="50" presetID="7" presetClass="entr" presetSubtype="4" fill="hold" nodeType="afterEffect">
                                  <p:stCondLst>
                                    <p:cond delay="15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0" fill="hold"/>
                                        <p:tgtEl>
                                          <p:spTgt spid="32"/>
                                        </p:tgtEl>
                                        <p:attrNameLst>
                                          <p:attrName>ppt_x</p:attrName>
                                        </p:attrNameLst>
                                      </p:cBhvr>
                                      <p:tavLst>
                                        <p:tav tm="0">
                                          <p:val>
                                            <p:strVal val="#ppt_x"/>
                                          </p:val>
                                        </p:tav>
                                        <p:tav tm="100000">
                                          <p:val>
                                            <p:strVal val="#ppt_x"/>
                                          </p:val>
                                        </p:tav>
                                      </p:tavLst>
                                    </p:anim>
                                    <p:anim calcmode="lin" valueType="num">
                                      <p:cBhvr additive="base">
                                        <p:cTn id="53" dur="5000" fill="hold"/>
                                        <p:tgtEl>
                                          <p:spTgt spid="32"/>
                                        </p:tgtEl>
                                        <p:attrNameLst>
                                          <p:attrName>ppt_y</p:attrName>
                                        </p:attrNameLst>
                                      </p:cBhvr>
                                      <p:tavLst>
                                        <p:tav tm="0">
                                          <p:val>
                                            <p:strVal val="1+#ppt_h/2"/>
                                          </p:val>
                                        </p:tav>
                                        <p:tav tm="100000">
                                          <p:val>
                                            <p:strVal val="#ppt_y"/>
                                          </p:val>
                                        </p:tav>
                                      </p:tavLst>
                                    </p:anim>
                                  </p:childTnLst>
                                </p:cTn>
                              </p:par>
                            </p:childTnLst>
                          </p:cTn>
                        </p:par>
                        <p:par>
                          <p:cTn id="54" fill="hold">
                            <p:stCondLst>
                              <p:cond delay="20500"/>
                            </p:stCondLst>
                            <p:childTnLst>
                              <p:par>
                                <p:cTn id="55" presetID="25" presetClass="entr" presetSubtype="0" fill="hold" nodeType="afterEffect">
                                  <p:stCondLst>
                                    <p:cond delay="500"/>
                                  </p:stCondLst>
                                  <p:iterate type="wd">
                                    <p:tmPct val="10000"/>
                                  </p:iterate>
                                  <p:childTnLst>
                                    <p:set>
                                      <p:cBhvr>
                                        <p:cTn id="56" dur="1" fill="hold">
                                          <p:stCondLst>
                                            <p:cond delay="0"/>
                                          </p:stCondLst>
                                        </p:cTn>
                                        <p:tgtEl>
                                          <p:spTgt spid="33"/>
                                        </p:tgtEl>
                                        <p:attrNameLst>
                                          <p:attrName>style.visibility</p:attrName>
                                        </p:attrNameLst>
                                      </p:cBhvr>
                                      <p:to>
                                        <p:strVal val="visible"/>
                                      </p:to>
                                    </p:set>
                                    <p:anim calcmode="lin" valueType="num">
                                      <p:cBhvr>
                                        <p:cTn id="57" dur="10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58" dur="10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59" dur="1000" accel="50000" fill="hold">
                                          <p:stCondLst>
                                            <p:cond delay="1000"/>
                                          </p:stCondLst>
                                        </p:cTn>
                                        <p:tgtEl>
                                          <p:spTgt spid="33"/>
                                        </p:tgtEl>
                                        <p:attrNameLst>
                                          <p:attrName>ppt_w</p:attrName>
                                        </p:attrNameLst>
                                      </p:cBhvr>
                                      <p:tavLst>
                                        <p:tav tm="0">
                                          <p:val>
                                            <p:strVal val="#ppt_w*.05"/>
                                          </p:val>
                                        </p:tav>
                                        <p:tav tm="100000">
                                          <p:val>
                                            <p:strVal val="#ppt_w"/>
                                          </p:val>
                                        </p:tav>
                                      </p:tavLst>
                                    </p:anim>
                                    <p:anim calcmode="lin" valueType="num">
                                      <p:cBhvr>
                                        <p:cTn id="60" dur="2000" fill="hold"/>
                                        <p:tgtEl>
                                          <p:spTgt spid="33"/>
                                        </p:tgtEl>
                                        <p:attrNameLst>
                                          <p:attrName>ppt_h</p:attrName>
                                        </p:attrNameLst>
                                      </p:cBhvr>
                                      <p:tavLst>
                                        <p:tav tm="0">
                                          <p:val>
                                            <p:strVal val="#ppt_h"/>
                                          </p:val>
                                        </p:tav>
                                        <p:tav tm="100000">
                                          <p:val>
                                            <p:strVal val="#ppt_h"/>
                                          </p:val>
                                        </p:tav>
                                      </p:tavLst>
                                    </p:anim>
                                    <p:anim calcmode="lin" valueType="num">
                                      <p:cBhvr>
                                        <p:cTn id="61" dur="10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62" dur="10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63" dur="1000" accel="50000" fill="hold">
                                          <p:stCondLst>
                                            <p:cond delay="1000"/>
                                          </p:stCondLst>
                                        </p:cTn>
                                        <p:tgtEl>
                                          <p:spTgt spid="33"/>
                                        </p:tgtEl>
                                        <p:attrNameLst>
                                          <p:attrName>ppt_y</p:attrName>
                                        </p:attrNameLst>
                                      </p:cBhvr>
                                      <p:tavLst>
                                        <p:tav tm="0">
                                          <p:val>
                                            <p:strVal val="#ppt_y+.1"/>
                                          </p:val>
                                        </p:tav>
                                        <p:tav tm="100000">
                                          <p:val>
                                            <p:strVal val="#ppt_y"/>
                                          </p:val>
                                        </p:tav>
                                      </p:tavLst>
                                    </p:anim>
                                    <p:animEffect transition="in" filter="fade">
                                      <p:cBhvr>
                                        <p:cTn id="64" dur="2000" decel="50000">
                                          <p:stCondLst>
                                            <p:cond delay="0"/>
                                          </p:stCondLst>
                                        </p:cTn>
                                        <p:tgtEl>
                                          <p:spTgt spid="33"/>
                                        </p:tgtEl>
                                      </p:cBhvr>
                                    </p:animEffect>
                                  </p:childTnLst>
                                </p:cTn>
                              </p:par>
                            </p:childTnLst>
                          </p:cTn>
                        </p:par>
                        <p:par>
                          <p:cTn id="65" fill="hold">
                            <p:stCondLst>
                              <p:cond delay="23000"/>
                            </p:stCondLst>
                            <p:childTnLst>
                              <p:par>
                                <p:cTn id="66" presetID="35" presetClass="entr" presetSubtype="0" fill="hold" nodeType="afterEffect">
                                  <p:stCondLst>
                                    <p:cond delay="0"/>
                                  </p:stCondLst>
                                  <p:childTnLst>
                                    <p:set>
                                      <p:cBhvr>
                                        <p:cTn id="67" dur="1" fill="hold">
                                          <p:stCondLst>
                                            <p:cond delay="0"/>
                                          </p:stCondLst>
                                        </p:cTn>
                                        <p:tgtEl>
                                          <p:spTgt spid="880651"/>
                                        </p:tgtEl>
                                        <p:attrNameLst>
                                          <p:attrName>style.visibility</p:attrName>
                                        </p:attrNameLst>
                                      </p:cBhvr>
                                      <p:to>
                                        <p:strVal val="visible"/>
                                      </p:to>
                                    </p:set>
                                    <p:animEffect transition="in" filter="fade">
                                      <p:cBhvr>
                                        <p:cTn id="68" dur="2000"/>
                                        <p:tgtEl>
                                          <p:spTgt spid="880651"/>
                                        </p:tgtEl>
                                      </p:cBhvr>
                                    </p:animEffect>
                                    <p:anim calcmode="lin" valueType="num">
                                      <p:cBhvr>
                                        <p:cTn id="69" dur="2000" fill="hold"/>
                                        <p:tgtEl>
                                          <p:spTgt spid="880651"/>
                                        </p:tgtEl>
                                        <p:attrNameLst>
                                          <p:attrName>style.rotation</p:attrName>
                                        </p:attrNameLst>
                                      </p:cBhvr>
                                      <p:tavLst>
                                        <p:tav tm="0">
                                          <p:val>
                                            <p:fltVal val="720"/>
                                          </p:val>
                                        </p:tav>
                                        <p:tav tm="100000">
                                          <p:val>
                                            <p:fltVal val="0"/>
                                          </p:val>
                                        </p:tav>
                                      </p:tavLst>
                                    </p:anim>
                                    <p:anim calcmode="lin" valueType="num">
                                      <p:cBhvr>
                                        <p:cTn id="70" dur="2000" fill="hold"/>
                                        <p:tgtEl>
                                          <p:spTgt spid="880651"/>
                                        </p:tgtEl>
                                        <p:attrNameLst>
                                          <p:attrName>ppt_h</p:attrName>
                                        </p:attrNameLst>
                                      </p:cBhvr>
                                      <p:tavLst>
                                        <p:tav tm="0">
                                          <p:val>
                                            <p:fltVal val="0"/>
                                          </p:val>
                                        </p:tav>
                                        <p:tav tm="100000">
                                          <p:val>
                                            <p:strVal val="#ppt_h"/>
                                          </p:val>
                                        </p:tav>
                                      </p:tavLst>
                                    </p:anim>
                                    <p:anim calcmode="lin" valueType="num">
                                      <p:cBhvr>
                                        <p:cTn id="71" dur="2000" fill="hold"/>
                                        <p:tgtEl>
                                          <p:spTgt spid="880651"/>
                                        </p:tgtEl>
                                        <p:attrNameLst>
                                          <p:attrName>ppt_w</p:attrName>
                                        </p:attrNameLst>
                                      </p:cBhvr>
                                      <p:tavLst>
                                        <p:tav tm="0">
                                          <p:val>
                                            <p:fltVal val="0"/>
                                          </p:val>
                                        </p:tav>
                                        <p:tav tm="100000">
                                          <p:val>
                                            <p:strVal val="#ppt_w"/>
                                          </p:val>
                                        </p:tav>
                                      </p:tavLst>
                                    </p:anim>
                                  </p:childTnLst>
                                </p:cTn>
                              </p:par>
                            </p:childTnLst>
                          </p:cTn>
                        </p:par>
                        <p:par>
                          <p:cTn id="72" fill="hold">
                            <p:stCondLst>
                              <p:cond delay="25000"/>
                            </p:stCondLst>
                            <p:childTnLst>
                              <p:par>
                                <p:cTn id="73" presetID="16" presetClass="emph" presetSubtype="0" repeatCount="10000" fill="hold" nodeType="afterEffect">
                                  <p:stCondLst>
                                    <p:cond delay="1000"/>
                                  </p:stCondLst>
                                  <p:iterate type="lt">
                                    <p:tmPct val="4000"/>
                                  </p:iterate>
                                  <p:childTnLst>
                                    <p:set>
                                      <p:cBhvr override="childStyle">
                                        <p:cTn id="74" dur="500" fill="hold"/>
                                        <p:tgtEl>
                                          <p:spTgt spid="35">
                                            <p:txEl>
                                              <p:pRg st="0" end="0"/>
                                            </p:txEl>
                                          </p:spTgt>
                                        </p:tgtEl>
                                        <p:attrNameLst>
                                          <p:attrName>style.color</p:attrName>
                                        </p:attrNameLst>
                                      </p:cBhvr>
                                      <p:to>
                                        <p:clrVal>
                                          <a:srgbClr val="32DE5B"/>
                                        </p:clrVal>
                                      </p:to>
                                    </p:set>
                                    <p:set>
                                      <p:cBhvr>
                                        <p:cTn id="75" dur="500" fill="hold"/>
                                        <p:tgtEl>
                                          <p:spTgt spid="35">
                                            <p:txEl>
                                              <p:pRg st="0" end="0"/>
                                            </p:txEl>
                                          </p:spTgt>
                                        </p:tgtEl>
                                        <p:attrNameLst>
                                          <p:attrName>fillcolor</p:attrName>
                                        </p:attrNameLst>
                                      </p:cBhvr>
                                      <p:to>
                                        <p:clrVal>
                                          <a:srgbClr val="32DE5B"/>
                                        </p:clrVal>
                                      </p:to>
                                    </p:set>
                                    <p:set>
                                      <p:cBhvr>
                                        <p:cTn id="76" dur="500" fill="hold"/>
                                        <p:tgtEl>
                                          <p:spTgt spid="3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100013"/>
            <a:ext cx="9144000" cy="6958013"/>
          </a:xfrm>
          <a:prstGeom prst="rect">
            <a:avLst/>
          </a:prstGeom>
          <a:solidFill>
            <a:schemeClr val="tx1"/>
          </a:solidFill>
          <a:ln w="9525">
            <a:solidFill>
              <a:schemeClr val="tx1"/>
            </a:solidFill>
            <a:miter lim="800000"/>
            <a:headEnd/>
            <a:tailEnd/>
          </a:ln>
        </p:spPr>
        <p:txBody>
          <a:bodyPr wrap="none" anchor="ctr"/>
          <a:lstStyle/>
          <a:p>
            <a:endParaRPr lang="ar-SA"/>
          </a:p>
        </p:txBody>
      </p:sp>
      <p:pic>
        <p:nvPicPr>
          <p:cNvPr id="7171" name="Picture 3" descr="Science-01-june"/>
          <p:cNvPicPr>
            <a:picLocks noChangeAspect="1" noChangeArrowheads="1" noCrop="1"/>
          </p:cNvPicPr>
          <p:nvPr/>
        </p:nvPicPr>
        <p:blipFill>
          <a:blip r:embed="rId3" cstate="print"/>
          <a:srcRect/>
          <a:stretch>
            <a:fillRect/>
          </a:stretch>
        </p:blipFill>
        <p:spPr bwMode="auto">
          <a:xfrm>
            <a:off x="6588125" y="404813"/>
            <a:ext cx="2592388" cy="1944687"/>
          </a:xfrm>
          <a:prstGeom prst="rect">
            <a:avLst/>
          </a:prstGeom>
          <a:noFill/>
          <a:ln w="9525">
            <a:noFill/>
            <a:miter lim="800000"/>
            <a:headEnd/>
            <a:tailEnd/>
          </a:ln>
        </p:spPr>
      </p:pic>
      <p:pic>
        <p:nvPicPr>
          <p:cNvPr id="7172" name="Picture 4" descr="Science-01-june"/>
          <p:cNvPicPr>
            <a:picLocks noChangeAspect="1" noChangeArrowheads="1" noCrop="1"/>
          </p:cNvPicPr>
          <p:nvPr/>
        </p:nvPicPr>
        <p:blipFill>
          <a:blip r:embed="rId3" cstate="print"/>
          <a:srcRect/>
          <a:stretch>
            <a:fillRect/>
          </a:stretch>
        </p:blipFill>
        <p:spPr bwMode="auto">
          <a:xfrm>
            <a:off x="34925" y="5013325"/>
            <a:ext cx="2592388" cy="1944688"/>
          </a:xfrm>
          <a:prstGeom prst="rect">
            <a:avLst/>
          </a:prstGeom>
          <a:noFill/>
          <a:ln w="9525">
            <a:noFill/>
            <a:miter lim="800000"/>
            <a:headEnd/>
            <a:tailEnd/>
          </a:ln>
        </p:spPr>
      </p:pic>
      <p:sp>
        <p:nvSpPr>
          <p:cNvPr id="7173" name="Rectangle 5"/>
          <p:cNvSpPr>
            <a:spLocks noChangeArrowheads="1"/>
          </p:cNvSpPr>
          <p:nvPr/>
        </p:nvSpPr>
        <p:spPr bwMode="auto">
          <a:xfrm>
            <a:off x="1189038" y="2565400"/>
            <a:ext cx="7270750" cy="892175"/>
          </a:xfrm>
          <a:prstGeom prst="rect">
            <a:avLst/>
          </a:prstGeom>
          <a:noFill/>
          <a:ln w="9525">
            <a:noFill/>
            <a:miter lim="800000"/>
            <a:headEnd/>
            <a:tailEnd/>
          </a:ln>
        </p:spPr>
        <p:txBody>
          <a:bodyPr anchor="ctr"/>
          <a:lstStyle/>
          <a:p>
            <a:pPr algn="ctr"/>
            <a:endParaRPr lang="en-US" sz="2800" b="1">
              <a:solidFill>
                <a:schemeClr val="bg1"/>
              </a:solidFill>
              <a:latin typeface="Myriad Web" pitchFamily="34" charset="0"/>
            </a:endParaRPr>
          </a:p>
        </p:txBody>
      </p:sp>
      <p:sp>
        <p:nvSpPr>
          <p:cNvPr id="61446" name="Rectangle 6"/>
          <p:cNvSpPr>
            <a:spLocks noChangeArrowheads="1"/>
          </p:cNvSpPr>
          <p:nvPr/>
        </p:nvSpPr>
        <p:spPr bwMode="auto">
          <a:xfrm>
            <a:off x="777251" y="2821839"/>
            <a:ext cx="7833350" cy="2959905"/>
          </a:xfrm>
          <a:prstGeom prst="rect">
            <a:avLst/>
          </a:prstGeom>
          <a:noFill/>
          <a:ln w="9525">
            <a:noFill/>
            <a:miter lim="800000"/>
            <a:headEnd/>
            <a:tailEnd/>
          </a:ln>
          <a:effectLst/>
        </p:spPr>
        <p:txBody>
          <a:bodyPr/>
          <a:lstStyle/>
          <a:p>
            <a:pPr algn="ctr">
              <a:lnSpc>
                <a:spcPct val="80000"/>
              </a:lnSpc>
              <a:spcBef>
                <a:spcPct val="20000"/>
              </a:spcBef>
              <a:defRPr/>
            </a:pPr>
            <a:r>
              <a:rPr lang="ar-SA" sz="4800" b="1" i="1" dirty="0" smtClean="0">
                <a:solidFill>
                  <a:srgbClr val="FFFF00"/>
                </a:solidFill>
                <a:effectLst>
                  <a:outerShdw blurRad="38100" dist="38100" dir="2700000" algn="tl">
                    <a:srgbClr val="C0C0C0"/>
                  </a:outerShdw>
                </a:effectLst>
                <a:latin typeface="Franklin Gothic Medium" pitchFamily="34" charset="0"/>
                <a:cs typeface="Hesham Kashkool" pitchFamily="2" charset="-78"/>
              </a:rPr>
              <a:t>إعداد:</a:t>
            </a:r>
            <a:endParaRPr lang="ar-SA" sz="4800" b="1" i="1" dirty="0">
              <a:solidFill>
                <a:srgbClr val="FFFF00"/>
              </a:solidFill>
              <a:effectLst>
                <a:outerShdw blurRad="38100" dist="38100" dir="2700000" algn="tl">
                  <a:srgbClr val="C0C0C0"/>
                </a:outerShdw>
              </a:effectLst>
              <a:latin typeface="Franklin Gothic Medium" pitchFamily="34" charset="0"/>
              <a:cs typeface="Hesham Kashkool" pitchFamily="2" charset="-78"/>
            </a:endParaRPr>
          </a:p>
          <a:p>
            <a:pPr algn="ctr">
              <a:lnSpc>
                <a:spcPct val="80000"/>
              </a:lnSpc>
              <a:spcBef>
                <a:spcPct val="20000"/>
              </a:spcBef>
              <a:defRPr/>
            </a:pPr>
            <a:r>
              <a:rPr lang="ar-SA" sz="4800" b="1" i="1" dirty="0">
                <a:solidFill>
                  <a:srgbClr val="FFFF00"/>
                </a:solidFill>
                <a:effectLst>
                  <a:outerShdw blurRad="38100" dist="38100" dir="2700000" algn="tl">
                    <a:srgbClr val="C0C0C0"/>
                  </a:outerShdw>
                </a:effectLst>
                <a:latin typeface="Franklin Gothic Medium" pitchFamily="34" charset="0"/>
                <a:cs typeface="Hesham Kashkool" pitchFamily="2" charset="-78"/>
              </a:rPr>
              <a:t>الدكتور: ياسر تاج السر محمد </a:t>
            </a:r>
            <a:r>
              <a:rPr lang="ar-SA" sz="4800" b="1" i="1" dirty="0" smtClean="0">
                <a:solidFill>
                  <a:srgbClr val="FFFF00"/>
                </a:solidFill>
                <a:effectLst>
                  <a:outerShdw blurRad="38100" dist="38100" dir="2700000" algn="tl">
                    <a:srgbClr val="C0C0C0"/>
                  </a:outerShdw>
                </a:effectLst>
                <a:latin typeface="Franklin Gothic Medium" pitchFamily="34" charset="0"/>
                <a:cs typeface="Hesham Kashkool" pitchFamily="2" charset="-78"/>
              </a:rPr>
              <a:t>سند</a:t>
            </a:r>
          </a:p>
          <a:p>
            <a:pPr algn="ctr">
              <a:lnSpc>
                <a:spcPct val="80000"/>
              </a:lnSpc>
              <a:spcBef>
                <a:spcPct val="20000"/>
              </a:spcBef>
              <a:defRPr/>
            </a:pPr>
            <a:r>
              <a:rPr lang="ar-SA" sz="4800" b="1" i="1" dirty="0" smtClean="0">
                <a:solidFill>
                  <a:srgbClr val="FFFF00"/>
                </a:solidFill>
                <a:effectLst>
                  <a:outerShdw blurRad="38100" dist="38100" dir="2700000" algn="tl">
                    <a:srgbClr val="C0C0C0"/>
                  </a:outerShdw>
                </a:effectLst>
                <a:latin typeface="Franklin Gothic Medium" pitchFamily="34" charset="0"/>
                <a:cs typeface="Hesham Kashkool" pitchFamily="2" charset="-78"/>
              </a:rPr>
              <a:t>أستاذ المحاسبة المشارك</a:t>
            </a:r>
            <a:endParaRPr lang="en-US" sz="4800" b="1" i="1" dirty="0" smtClean="0">
              <a:solidFill>
                <a:srgbClr val="FFFF00"/>
              </a:solidFill>
              <a:effectLst>
                <a:outerShdw blurRad="38100" dist="38100" dir="2700000" algn="tl">
                  <a:srgbClr val="C0C0C0"/>
                </a:outerShdw>
              </a:effectLst>
              <a:latin typeface="Franklin Gothic Medium" pitchFamily="34" charset="0"/>
              <a:cs typeface="Hesham Kashkool" pitchFamily="2" charset="-78"/>
            </a:endParaRPr>
          </a:p>
          <a:p>
            <a:pPr algn="ctr">
              <a:lnSpc>
                <a:spcPct val="80000"/>
              </a:lnSpc>
              <a:spcBef>
                <a:spcPct val="20000"/>
              </a:spcBef>
              <a:defRPr/>
            </a:pPr>
            <a:r>
              <a:rPr lang="ar-SA" sz="4800" b="1" i="1" dirty="0" smtClean="0">
                <a:solidFill>
                  <a:srgbClr val="FFFF00"/>
                </a:solidFill>
                <a:effectLst>
                  <a:outerShdw blurRad="38100" dist="38100" dir="2700000" algn="tl">
                    <a:srgbClr val="C0C0C0"/>
                  </a:outerShdw>
                </a:effectLst>
                <a:latin typeface="Franklin Gothic Medium" pitchFamily="34" charset="0"/>
                <a:cs typeface="Hesham Kashkool" pitchFamily="2" charset="-78"/>
              </a:rPr>
              <a:t>كلية النبلاء للعلوم والتكنولوجيا</a:t>
            </a:r>
            <a:endParaRPr lang="ar-SA" sz="4800" b="1" i="1" dirty="0">
              <a:solidFill>
                <a:srgbClr val="FFFF00"/>
              </a:solidFill>
              <a:effectLst>
                <a:outerShdw blurRad="38100" dist="38100" dir="2700000" algn="tl">
                  <a:srgbClr val="C0C0C0"/>
                </a:outerShdw>
              </a:effectLst>
              <a:latin typeface="Franklin Gothic Medium" pitchFamily="34" charset="0"/>
              <a:cs typeface="Hesham Kashkool" pitchFamily="2" charset="-78"/>
            </a:endParaRPr>
          </a:p>
        </p:txBody>
      </p:sp>
      <p:sp>
        <p:nvSpPr>
          <p:cNvPr id="61447" name="Rectangle 7"/>
          <p:cNvSpPr>
            <a:spLocks noChangeArrowheads="1"/>
          </p:cNvSpPr>
          <p:nvPr/>
        </p:nvSpPr>
        <p:spPr bwMode="auto">
          <a:xfrm>
            <a:off x="381000" y="533400"/>
            <a:ext cx="7775575" cy="2133600"/>
          </a:xfrm>
          <a:prstGeom prst="rect">
            <a:avLst/>
          </a:prstGeom>
          <a:noFill/>
          <a:ln w="9525">
            <a:noFill/>
            <a:miter lim="800000"/>
            <a:headEnd/>
            <a:tailEnd/>
          </a:ln>
          <a:effectLst/>
        </p:spPr>
        <p:txBody>
          <a:bodyPr anchor="ctr"/>
          <a:lstStyle/>
          <a:p>
            <a:pPr algn="ctr">
              <a:defRPr/>
            </a:pPr>
            <a:r>
              <a:rPr lang="ar-SA"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rPr>
              <a:t>برنامج البكالوريوس </a:t>
            </a:r>
          </a:p>
          <a:p>
            <a:pPr algn="ctr">
              <a:defRPr/>
            </a:pPr>
            <a:r>
              <a:rPr lang="ar-SA"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rPr>
              <a:t>محاضرات في</a:t>
            </a:r>
            <a:r>
              <a:rPr lang="en-US"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rPr>
              <a:t> </a:t>
            </a:r>
            <a:r>
              <a:rPr lang="ar-SA"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rPr>
              <a:t> </a:t>
            </a:r>
            <a:r>
              <a:rPr lang="ar-SA"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rPr>
              <a:t>المحاسبة الإدارية 2</a:t>
            </a:r>
            <a:endParaRPr lang="en-US"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1447"/>
                                        </p:tgtEl>
                                        <p:attrNameLst>
                                          <p:attrName>style.visibility</p:attrName>
                                        </p:attrNameLst>
                                      </p:cBhvr>
                                      <p:to>
                                        <p:strVal val="visible"/>
                                      </p:to>
                                    </p:set>
                                    <p:anim calcmode="lin" valueType="num">
                                      <p:cBhvr additive="base">
                                        <p:cTn id="7" dur="2000" fill="hold"/>
                                        <p:tgtEl>
                                          <p:spTgt spid="61447"/>
                                        </p:tgtEl>
                                        <p:attrNameLst>
                                          <p:attrName>ppt_x</p:attrName>
                                        </p:attrNameLst>
                                      </p:cBhvr>
                                      <p:tavLst>
                                        <p:tav tm="0">
                                          <p:val>
                                            <p:strVal val="1+#ppt_w/2"/>
                                          </p:val>
                                        </p:tav>
                                        <p:tav tm="100000">
                                          <p:val>
                                            <p:strVal val="#ppt_x"/>
                                          </p:val>
                                        </p:tav>
                                      </p:tavLst>
                                    </p:anim>
                                    <p:anim calcmode="lin" valueType="num">
                                      <p:cBhvr additive="base">
                                        <p:cTn id="8" dur="2000" fill="hold"/>
                                        <p:tgtEl>
                                          <p:spTgt spid="61447"/>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 presetClass="entr" presetSubtype="6" fill="hold" grpId="0" nodeType="afterEffect">
                                  <p:stCondLst>
                                    <p:cond delay="0"/>
                                  </p:stCondLst>
                                  <p:childTnLst>
                                    <p:set>
                                      <p:cBhvr>
                                        <p:cTn id="11" dur="1" fill="hold">
                                          <p:stCondLst>
                                            <p:cond delay="0"/>
                                          </p:stCondLst>
                                        </p:cTn>
                                        <p:tgtEl>
                                          <p:spTgt spid="61446"/>
                                        </p:tgtEl>
                                        <p:attrNameLst>
                                          <p:attrName>style.visibility</p:attrName>
                                        </p:attrNameLst>
                                      </p:cBhvr>
                                      <p:to>
                                        <p:strVal val="visible"/>
                                      </p:to>
                                    </p:set>
                                    <p:anim calcmode="lin" valueType="num">
                                      <p:cBhvr additive="base">
                                        <p:cTn id="12" dur="2000" fill="hold"/>
                                        <p:tgtEl>
                                          <p:spTgt spid="61446"/>
                                        </p:tgtEl>
                                        <p:attrNameLst>
                                          <p:attrName>ppt_x</p:attrName>
                                        </p:attrNameLst>
                                      </p:cBhvr>
                                      <p:tavLst>
                                        <p:tav tm="0">
                                          <p:val>
                                            <p:strVal val="1+#ppt_w/2"/>
                                          </p:val>
                                        </p:tav>
                                        <p:tav tm="100000">
                                          <p:val>
                                            <p:strVal val="#ppt_x"/>
                                          </p:val>
                                        </p:tav>
                                      </p:tavLst>
                                    </p:anim>
                                    <p:anim calcmode="lin" valueType="num">
                                      <p:cBhvr additive="base">
                                        <p:cTn id="13" dur="2000" fill="hold"/>
                                        <p:tgtEl>
                                          <p:spTgt spid="614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6" grpId="0" autoUpdateAnimBg="0"/>
      <p:bldP spid="6144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8100000" scaled="1"/>
          <a:tileRect/>
        </a:gradFill>
        <a:effectLst/>
      </p:bgPr>
    </p:bg>
    <p:spTree>
      <p:nvGrpSpPr>
        <p:cNvPr id="1" name=""/>
        <p:cNvGrpSpPr/>
        <p:nvPr/>
      </p:nvGrpSpPr>
      <p:grpSpPr>
        <a:xfrm>
          <a:off x="0" y="0"/>
          <a:ext cx="0" cy="0"/>
          <a:chOff x="0" y="0"/>
          <a:chExt cx="0" cy="0"/>
        </a:xfrm>
      </p:grpSpPr>
      <p:pic>
        <p:nvPicPr>
          <p:cNvPr id="6146" name="Picture 7" descr="Balls"/>
          <p:cNvPicPr>
            <a:picLocks noChangeAspect="1" noChangeArrowheads="1"/>
          </p:cNvPicPr>
          <p:nvPr/>
        </p:nvPicPr>
        <p:blipFill>
          <a:blip r:embed="rId2" cstate="print"/>
          <a:stretch>
            <a:fillRect/>
          </a:stretch>
        </p:blipFill>
        <p:spPr bwMode="auto">
          <a:xfrm>
            <a:off x="0" y="57912"/>
            <a:ext cx="9144000" cy="674217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9224" name="Rectangle 8"/>
          <p:cNvSpPr>
            <a:spLocks noChangeArrowheads="1"/>
          </p:cNvSpPr>
          <p:nvPr/>
        </p:nvSpPr>
        <p:spPr bwMode="auto">
          <a:xfrm>
            <a:off x="1219200" y="1752600"/>
            <a:ext cx="7086600" cy="3429000"/>
          </a:xfrm>
          <a:prstGeom prst="rect">
            <a:avLst/>
          </a:prstGeom>
          <a:noFill/>
          <a:ln w="9525">
            <a:noFill/>
            <a:miter lim="800000"/>
            <a:headEnd/>
            <a:tailEnd/>
          </a:ln>
        </p:spPr>
        <p:txBody>
          <a:bodyPr wrap="none" anchor="ctr"/>
          <a:lstStyle/>
          <a:p>
            <a:pPr algn="ctr"/>
            <a:endParaRPr lang="en-US" sz="4400" b="1">
              <a:solidFill>
                <a:srgbClr val="9900FF"/>
              </a:solidFill>
              <a:cs typeface="ACS  Zomorrod Bold" pitchFamily="2" charset="-78"/>
            </a:endParaRPr>
          </a:p>
        </p:txBody>
      </p:sp>
      <p:sp>
        <p:nvSpPr>
          <p:cNvPr id="12292" name="Rectangle 3"/>
          <p:cNvSpPr>
            <a:spLocks noChangeArrowheads="1"/>
          </p:cNvSpPr>
          <p:nvPr/>
        </p:nvSpPr>
        <p:spPr bwMode="auto">
          <a:xfrm>
            <a:off x="245985" y="1181535"/>
            <a:ext cx="8727925" cy="4524315"/>
          </a:xfrm>
          <a:prstGeom prst="rect">
            <a:avLst/>
          </a:prstGeom>
          <a:solidFill>
            <a:schemeClr val="accent2"/>
          </a:solidFill>
          <a:ln w="9525">
            <a:noFill/>
            <a:miter lim="800000"/>
            <a:headEnd/>
            <a:tailEnd/>
          </a:ln>
        </p:spPr>
        <p:txBody>
          <a:bodyPr wrap="square">
            <a:spAutoFit/>
          </a:bodyPr>
          <a:lstStyle/>
          <a:p>
            <a:r>
              <a:rPr lang="ar-SA" sz="3200" b="1" dirty="0" smtClean="0"/>
              <a:t>المقرر:</a:t>
            </a:r>
          </a:p>
          <a:p>
            <a:r>
              <a:rPr lang="ar-SA" sz="3200" b="1" dirty="0" smtClean="0">
                <a:solidFill>
                  <a:schemeClr val="bg1"/>
                </a:solidFill>
              </a:rPr>
              <a:t>1- قرارات التسعير.</a:t>
            </a:r>
          </a:p>
          <a:p>
            <a:r>
              <a:rPr lang="ar-SA" sz="3200" b="1" dirty="0" smtClean="0">
                <a:solidFill>
                  <a:schemeClr val="bg1"/>
                </a:solidFill>
              </a:rPr>
              <a:t>2- إعداد الموازنة الرأسمالية.</a:t>
            </a:r>
          </a:p>
          <a:p>
            <a:r>
              <a:rPr lang="ar-SA" sz="3200" b="1" dirty="0" smtClean="0">
                <a:solidFill>
                  <a:schemeClr val="bg1"/>
                </a:solidFill>
              </a:rPr>
              <a:t>3- الموازنة النقدية.</a:t>
            </a:r>
          </a:p>
          <a:p>
            <a:r>
              <a:rPr lang="ar-SA" sz="3200" b="1" dirty="0" smtClean="0">
                <a:solidFill>
                  <a:schemeClr val="bg1"/>
                </a:solidFill>
              </a:rPr>
              <a:t>4- استخدام أسلوب التفاضل في القرارات الإدارية والمالية.</a:t>
            </a:r>
          </a:p>
          <a:p>
            <a:r>
              <a:rPr lang="ar-SA" sz="3200" b="1" dirty="0" smtClean="0">
                <a:solidFill>
                  <a:schemeClr val="bg1"/>
                </a:solidFill>
              </a:rPr>
              <a:t>5- القوائم المالية الموحدة للشركات القابضة والتابعة.</a:t>
            </a:r>
          </a:p>
          <a:p>
            <a:r>
              <a:rPr lang="ar-SA" sz="3200" b="1" dirty="0" smtClean="0">
                <a:solidFill>
                  <a:schemeClr val="bg1"/>
                </a:solidFill>
              </a:rPr>
              <a:t>6- محاسبة المسؤولية واللامركزية</a:t>
            </a:r>
          </a:p>
          <a:p>
            <a:r>
              <a:rPr lang="ar-SA" sz="3200" b="1" dirty="0" smtClean="0">
                <a:solidFill>
                  <a:schemeClr val="bg1"/>
                </a:solidFill>
              </a:rPr>
              <a:t>7- إعداد وعرض قائمة الدفقات النقدية وفقاً لمعايير المحاسبة الدولية.</a:t>
            </a:r>
            <a:endParaRPr lang="en-US" sz="3200" b="1" dirty="0">
              <a:solidFill>
                <a:schemeClr val="bg1"/>
              </a:solidFill>
            </a:endParaRPr>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2292"/>
                                        </p:tgtEl>
                                        <p:attrNameLst>
                                          <p:attrName>style.visibility</p:attrName>
                                        </p:attrNameLst>
                                      </p:cBhvr>
                                      <p:to>
                                        <p:strVal val="visible"/>
                                      </p:to>
                                    </p:set>
                                    <p:anim calcmode="discrete" valueType="clr">
                                      <p:cBhvr override="childStyle">
                                        <p:cTn id="7" dur="80"/>
                                        <p:tgtEl>
                                          <p:spTgt spid="1229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292"/>
                                        </p:tgtEl>
                                        <p:attrNameLst>
                                          <p:attrName>fillcolor</p:attrName>
                                        </p:attrNameLst>
                                      </p:cBhvr>
                                      <p:tavLst>
                                        <p:tav tm="0">
                                          <p:val>
                                            <p:clrVal>
                                              <a:schemeClr val="accent2"/>
                                            </p:clrVal>
                                          </p:val>
                                        </p:tav>
                                        <p:tav tm="50000">
                                          <p:val>
                                            <p:clrVal>
                                              <a:schemeClr val="hlink"/>
                                            </p:clrVal>
                                          </p:val>
                                        </p:tav>
                                      </p:tavLst>
                                    </p:anim>
                                    <p:set>
                                      <p:cBhvr>
                                        <p:cTn id="9" dur="80"/>
                                        <p:tgtEl>
                                          <p:spTgt spid="1229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8100000" scaled="1"/>
          <a:tileRect/>
        </a:gradFill>
        <a:effectLst/>
      </p:bgPr>
    </p:bg>
    <p:spTree>
      <p:nvGrpSpPr>
        <p:cNvPr id="1" name=""/>
        <p:cNvGrpSpPr/>
        <p:nvPr/>
      </p:nvGrpSpPr>
      <p:grpSpPr>
        <a:xfrm>
          <a:off x="0" y="0"/>
          <a:ext cx="0" cy="0"/>
          <a:chOff x="0" y="0"/>
          <a:chExt cx="0" cy="0"/>
        </a:xfrm>
      </p:grpSpPr>
      <p:pic>
        <p:nvPicPr>
          <p:cNvPr id="6146" name="Picture 7" descr="Balls"/>
          <p:cNvPicPr>
            <a:picLocks noChangeAspect="1" noChangeArrowheads="1"/>
          </p:cNvPicPr>
          <p:nvPr/>
        </p:nvPicPr>
        <p:blipFill>
          <a:blip r:embed="rId2" cstate="print"/>
          <a:stretch>
            <a:fillRect/>
          </a:stretch>
        </p:blipFill>
        <p:spPr bwMode="auto">
          <a:xfrm>
            <a:off x="0" y="57912"/>
            <a:ext cx="9144000" cy="674217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9224" name="Rectangle 8"/>
          <p:cNvSpPr>
            <a:spLocks noChangeArrowheads="1"/>
          </p:cNvSpPr>
          <p:nvPr/>
        </p:nvSpPr>
        <p:spPr bwMode="auto">
          <a:xfrm>
            <a:off x="1219200" y="1752600"/>
            <a:ext cx="7086600" cy="3429000"/>
          </a:xfrm>
          <a:prstGeom prst="rect">
            <a:avLst/>
          </a:prstGeom>
          <a:noFill/>
          <a:ln w="9525">
            <a:noFill/>
            <a:miter lim="800000"/>
            <a:headEnd/>
            <a:tailEnd/>
          </a:ln>
        </p:spPr>
        <p:txBody>
          <a:bodyPr wrap="none" anchor="ctr"/>
          <a:lstStyle/>
          <a:p>
            <a:pPr algn="ctr"/>
            <a:endParaRPr lang="en-US" sz="4400" b="1">
              <a:solidFill>
                <a:srgbClr val="9900FF"/>
              </a:solidFill>
              <a:cs typeface="ACS  Zomorrod Bold" pitchFamily="2" charset="-78"/>
            </a:endParaRPr>
          </a:p>
        </p:txBody>
      </p:sp>
      <p:sp>
        <p:nvSpPr>
          <p:cNvPr id="12292" name="Rectangle 3"/>
          <p:cNvSpPr>
            <a:spLocks noChangeArrowheads="1"/>
          </p:cNvSpPr>
          <p:nvPr/>
        </p:nvSpPr>
        <p:spPr bwMode="auto">
          <a:xfrm>
            <a:off x="245985" y="1371600"/>
            <a:ext cx="8727925" cy="2246769"/>
          </a:xfrm>
          <a:prstGeom prst="rect">
            <a:avLst/>
          </a:prstGeom>
          <a:solidFill>
            <a:srgbClr val="FFC000"/>
          </a:solidFill>
          <a:ln w="9525">
            <a:noFill/>
            <a:miter lim="800000"/>
            <a:headEnd/>
            <a:tailEnd/>
          </a:ln>
        </p:spPr>
        <p:txBody>
          <a:bodyPr wrap="square">
            <a:spAutoFit/>
          </a:bodyPr>
          <a:lstStyle/>
          <a:p>
            <a:pPr algn="ctr"/>
            <a:r>
              <a:rPr lang="ar-SA" sz="8000" b="1" dirty="0">
                <a:cs typeface="+mj-cs"/>
              </a:rPr>
              <a:t>قرارات التسعير</a:t>
            </a:r>
            <a:endParaRPr lang="en-US" sz="8000" dirty="0">
              <a:cs typeface="+mj-cs"/>
            </a:endParaRPr>
          </a:p>
          <a:p>
            <a:pPr algn="ctr"/>
            <a:r>
              <a:rPr lang="en-US" sz="6000" b="1" dirty="0">
                <a:solidFill>
                  <a:srgbClr val="FF0000"/>
                </a:solidFill>
                <a:latin typeface="Elephant" pitchFamily="18" charset="0"/>
                <a:cs typeface="+mj-cs"/>
              </a:rPr>
              <a:t>Pricing Decisions</a:t>
            </a:r>
            <a:endParaRPr lang="en-US" sz="6000" dirty="0">
              <a:solidFill>
                <a:srgbClr val="FF0000"/>
              </a:solidFill>
              <a:latin typeface="Elephant" pitchFamily="18" charset="0"/>
              <a:cs typeface="+mj-cs"/>
            </a:endParaRPr>
          </a:p>
        </p:txBody>
      </p:sp>
    </p:spTree>
    <p:extLst>
      <p:ext uri="{BB962C8B-B14F-4D97-AF65-F5344CB8AC3E}">
        <p14:creationId xmlns:p14="http://schemas.microsoft.com/office/powerpoint/2010/main" val="3356909031"/>
      </p:ext>
    </p:extLst>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2292"/>
                                        </p:tgtEl>
                                        <p:attrNameLst>
                                          <p:attrName>style.visibility</p:attrName>
                                        </p:attrNameLst>
                                      </p:cBhvr>
                                      <p:to>
                                        <p:strVal val="visible"/>
                                      </p:to>
                                    </p:set>
                                    <p:anim calcmode="discrete" valueType="clr">
                                      <p:cBhvr override="childStyle">
                                        <p:cTn id="7" dur="80"/>
                                        <p:tgtEl>
                                          <p:spTgt spid="1229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292"/>
                                        </p:tgtEl>
                                        <p:attrNameLst>
                                          <p:attrName>fillcolor</p:attrName>
                                        </p:attrNameLst>
                                      </p:cBhvr>
                                      <p:tavLst>
                                        <p:tav tm="0">
                                          <p:val>
                                            <p:clrVal>
                                              <a:schemeClr val="accent2"/>
                                            </p:clrVal>
                                          </p:val>
                                        </p:tav>
                                        <p:tav tm="50000">
                                          <p:val>
                                            <p:clrVal>
                                              <a:schemeClr val="hlink"/>
                                            </p:clrVal>
                                          </p:val>
                                        </p:tav>
                                      </p:tavLst>
                                    </p:anim>
                                    <p:set>
                                      <p:cBhvr>
                                        <p:cTn id="9" dur="80"/>
                                        <p:tgtEl>
                                          <p:spTgt spid="1229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lin ang="8100000" scaled="1"/>
          <a:tileRect/>
        </a:gradFill>
        <a:effectLst/>
      </p:bgPr>
    </p:bg>
    <p:spTree>
      <p:nvGrpSpPr>
        <p:cNvPr id="1" name=""/>
        <p:cNvGrpSpPr/>
        <p:nvPr/>
      </p:nvGrpSpPr>
      <p:grpSpPr>
        <a:xfrm>
          <a:off x="0" y="0"/>
          <a:ext cx="0" cy="0"/>
          <a:chOff x="0" y="0"/>
          <a:chExt cx="0" cy="0"/>
        </a:xfrm>
      </p:grpSpPr>
      <p:sp>
        <p:nvSpPr>
          <p:cNvPr id="4" name="Rectangle 3"/>
          <p:cNvSpPr/>
          <p:nvPr/>
        </p:nvSpPr>
        <p:spPr>
          <a:xfrm>
            <a:off x="381000" y="604421"/>
            <a:ext cx="8382000" cy="6001643"/>
          </a:xfrm>
          <a:prstGeom prst="rect">
            <a:avLst/>
          </a:prstGeom>
          <a:blipFill>
            <a:blip r:embed="rId2" cstate="print"/>
            <a:tile tx="0" ty="0" sx="100000" sy="100000" flip="none" algn="tl"/>
          </a:blipFill>
          <a:ln w="57150">
            <a:solidFill>
              <a:schemeClr val="accent6">
                <a:lumMod val="75000"/>
              </a:schemeClr>
            </a:solidFill>
          </a:ln>
        </p:spPr>
        <p:txBody>
          <a:bodyPr wrap="square">
            <a:spAutoFit/>
          </a:bodyPr>
          <a:lstStyle/>
          <a:p>
            <a:pPr algn="just"/>
            <a:r>
              <a:rPr lang="ar-SA" sz="3200" b="1" dirty="0"/>
              <a:t>أهمية قرارات التسعير</a:t>
            </a:r>
            <a:endParaRPr lang="en-US" sz="3200" dirty="0"/>
          </a:p>
          <a:p>
            <a:pPr algn="just"/>
            <a:r>
              <a:rPr lang="ar-SA" sz="3200" dirty="0"/>
              <a:t>تعد قرارات التسعير من القرارات الاستراتيجية الهامة التي تتخذها إدارة المنشأة، فمثلاً قرار تحديد سعر البيع النهائي لمنتج ما قد يعد مجرد قرار تسويق أو قرار تمويل فقط ولكنه قرار يمتد أثره ليشمل كافة أنشطة المنشأة المباشرة، فالسعر يعد من أهم مكونات المزيج التسويقي ومن العوامل الهامة التي تحدد كمية الطلب على المنتجات وفي نفس الوقت يحدد تدفق الإيرادات الداخلية للمنشأة وهو بالتالي يؤثر على ربحية المنشأة ومركزها المالي، ولا شك أن </a:t>
            </a:r>
            <a:r>
              <a:rPr lang="ar-SA" sz="3200" dirty="0" smtClean="0"/>
              <a:t>استمرارية </a:t>
            </a:r>
            <a:r>
              <a:rPr lang="ar-SA" sz="3200" dirty="0"/>
              <a:t>المنشأة في الأجل الطويل ترتبط بتحقيق إيرادات أكبر من التكاليف بما يحقق عائداً مجزياً يمكن من بقاء المنشأة في السوق والاستمرار، والتغلب على المنافسة.</a:t>
            </a:r>
            <a:endParaRPr lang="en-US" sz="3200" dirty="0"/>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lin ang="8100000" scaled="1"/>
          <a:tileRect/>
        </a:gradFill>
        <a:effectLst/>
      </p:bgPr>
    </p:bg>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endParaRPr lang="en-US" smtClean="0">
              <a:cs typeface="Times New Roman" pitchFamily="18" charset="0"/>
            </a:endParaRPr>
          </a:p>
        </p:txBody>
      </p:sp>
      <p:pic>
        <p:nvPicPr>
          <p:cNvPr id="3" name="Picture 6" descr="16"/>
          <p:cNvPicPr>
            <a:picLocks noChangeAspect="1" noChangeArrowheads="1"/>
          </p:cNvPicPr>
          <p:nvPr/>
        </p:nvPicPr>
        <p:blipFill>
          <a:blip r:embed="rId2" cstate="print"/>
          <a:srcRect/>
          <a:stretch>
            <a:fillRect/>
          </a:stretch>
        </p:blipFill>
        <p:spPr bwMode="auto">
          <a:xfrm>
            <a:off x="0" y="0"/>
            <a:ext cx="9144000" cy="7086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269" name="Rectangle 4"/>
          <p:cNvSpPr>
            <a:spLocks noChangeArrowheads="1"/>
          </p:cNvSpPr>
          <p:nvPr/>
        </p:nvSpPr>
        <p:spPr bwMode="auto">
          <a:xfrm>
            <a:off x="304800" y="381000"/>
            <a:ext cx="8534400" cy="5262979"/>
          </a:xfrm>
          <a:prstGeom prst="rect">
            <a:avLst/>
          </a:prstGeom>
          <a:solidFill>
            <a:srgbClr val="FF6600"/>
          </a:solidFill>
          <a:ln w="9525">
            <a:noFill/>
            <a:miter lim="800000"/>
            <a:headEnd/>
            <a:tailEnd/>
          </a:ln>
        </p:spPr>
        <p:txBody>
          <a:bodyPr>
            <a:spAutoFit/>
          </a:bodyPr>
          <a:lstStyle/>
          <a:p>
            <a:r>
              <a:rPr lang="ar-SA" sz="4800" b="1" dirty="0"/>
              <a:t>أهداف التسعير</a:t>
            </a:r>
            <a:endParaRPr lang="en-US" sz="4800" dirty="0"/>
          </a:p>
          <a:p>
            <a:r>
              <a:rPr lang="ar-SA" sz="4800" dirty="0"/>
              <a:t>تستخدم المنشآت الأسعار لتحقيق مجموعة من الأهداف والتي يتم تحديدها عادة على حسب البيئة الداخلية للمنشأة بما يضمن التوافق والانسجام بين الأهداف العامة للمشروع وفلسفته التشغيلية، ومن أهم تلك الأهداف:</a:t>
            </a:r>
            <a:endParaRPr lang="en-US" sz="4800" dirty="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1269"/>
                                        </p:tgtEl>
                                        <p:attrNameLst>
                                          <p:attrName>ppt_x</p:attrName>
                                          <p:attrName>ppt_y</p:attrName>
                                        </p:attrNameLst>
                                      </p:cBhvr>
                                    </p:animMotion>
                                    <p:animRot by="1500000">
                                      <p:cBhvr>
                                        <p:cTn id="7" dur="125" fill="hold">
                                          <p:stCondLst>
                                            <p:cond delay="0"/>
                                          </p:stCondLst>
                                        </p:cTn>
                                        <p:tgtEl>
                                          <p:spTgt spid="11269"/>
                                        </p:tgtEl>
                                        <p:attrNameLst>
                                          <p:attrName>r</p:attrName>
                                        </p:attrNameLst>
                                      </p:cBhvr>
                                    </p:animRot>
                                    <p:animRot by="-1500000">
                                      <p:cBhvr>
                                        <p:cTn id="8" dur="125" fill="hold">
                                          <p:stCondLst>
                                            <p:cond delay="125"/>
                                          </p:stCondLst>
                                        </p:cTn>
                                        <p:tgtEl>
                                          <p:spTgt spid="11269"/>
                                        </p:tgtEl>
                                        <p:attrNameLst>
                                          <p:attrName>r</p:attrName>
                                        </p:attrNameLst>
                                      </p:cBhvr>
                                    </p:animRot>
                                    <p:animRot by="-1500000">
                                      <p:cBhvr>
                                        <p:cTn id="9" dur="125" fill="hold">
                                          <p:stCondLst>
                                            <p:cond delay="250"/>
                                          </p:stCondLst>
                                        </p:cTn>
                                        <p:tgtEl>
                                          <p:spTgt spid="11269"/>
                                        </p:tgtEl>
                                        <p:attrNameLst>
                                          <p:attrName>r</p:attrName>
                                        </p:attrNameLst>
                                      </p:cBhvr>
                                    </p:animRot>
                                    <p:animRot by="1500000">
                                      <p:cBhvr>
                                        <p:cTn id="10" dur="125" fill="hold">
                                          <p:stCondLst>
                                            <p:cond delay="375"/>
                                          </p:stCondLst>
                                        </p:cTn>
                                        <p:tgtEl>
                                          <p:spTgt spid="1126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lin ang="8100000" scaled="1"/>
          <a:tileRect/>
        </a:gradFill>
        <a:effectLst/>
      </p:bgPr>
    </p:bg>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endParaRPr lang="en-US" smtClean="0">
              <a:cs typeface="Times New Roman" pitchFamily="18" charset="0"/>
            </a:endParaRPr>
          </a:p>
        </p:txBody>
      </p:sp>
      <p:pic>
        <p:nvPicPr>
          <p:cNvPr id="3" name="Picture 6" descr="16"/>
          <p:cNvPicPr>
            <a:picLocks noChangeAspect="1" noChangeArrowheads="1"/>
          </p:cNvPicPr>
          <p:nvPr/>
        </p:nvPicPr>
        <p:blipFill>
          <a:blip r:embed="rId2" cstate="print"/>
          <a:srcRect/>
          <a:stretch>
            <a:fillRect/>
          </a:stretch>
        </p:blipFill>
        <p:spPr bwMode="auto">
          <a:xfrm>
            <a:off x="0" y="0"/>
            <a:ext cx="9144000" cy="7086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269" name="Rectangle 4"/>
          <p:cNvSpPr>
            <a:spLocks noChangeArrowheads="1"/>
          </p:cNvSpPr>
          <p:nvPr/>
        </p:nvSpPr>
        <p:spPr bwMode="auto">
          <a:xfrm>
            <a:off x="321645" y="620885"/>
            <a:ext cx="8534400" cy="5632311"/>
          </a:xfrm>
          <a:prstGeom prst="rect">
            <a:avLst/>
          </a:prstGeom>
          <a:solidFill>
            <a:srgbClr val="DD9FAF"/>
          </a:solidFill>
          <a:ln w="9525">
            <a:noFill/>
            <a:miter lim="800000"/>
            <a:headEnd/>
            <a:tailEnd/>
          </a:ln>
          <a:effectLst>
            <a:outerShdw blurRad="50800" dist="38100" dir="10800000" algn="r" rotWithShape="0">
              <a:prstClr val="black">
                <a:alpha val="40000"/>
              </a:prstClr>
            </a:outerShdw>
          </a:effectLst>
          <a:scene3d>
            <a:camera prst="obliqueTopRight"/>
            <a:lightRig rig="threePt" dir="t"/>
          </a:scene3d>
        </p:spPr>
        <p:txBody>
          <a:bodyPr>
            <a:spAutoFit/>
          </a:bodyPr>
          <a:lstStyle/>
          <a:p>
            <a:pPr algn="just"/>
            <a:r>
              <a:rPr lang="ar-SA" sz="3600" b="1" dirty="0">
                <a:cs typeface="+mj-cs"/>
              </a:rPr>
              <a:t>أولاً: هدف البقاء: (</a:t>
            </a:r>
            <a:r>
              <a:rPr lang="en-US" sz="3600" b="1" dirty="0">
                <a:latin typeface="Dutch801 XBd BT" pitchFamily="18" charset="0"/>
                <a:cs typeface="+mj-cs"/>
              </a:rPr>
              <a:t>Survival</a:t>
            </a:r>
            <a:r>
              <a:rPr lang="ar-SA" sz="3600" b="1" dirty="0">
                <a:cs typeface="+mj-cs"/>
              </a:rPr>
              <a:t>): </a:t>
            </a:r>
            <a:r>
              <a:rPr lang="ar-SA" sz="3600" dirty="0">
                <a:cs typeface="+mj-cs"/>
              </a:rPr>
              <a:t>يمثل هدف البقاء والاستمرارية الهدف الأساسي للمنشأة، وحتى تتمكن المنشأة من تحقيق هذا الهدف يتطلب ذلك منها تحقيق أرباح.</a:t>
            </a:r>
            <a:endParaRPr lang="en-US" sz="3600" dirty="0">
              <a:cs typeface="+mj-cs"/>
            </a:endParaRPr>
          </a:p>
          <a:p>
            <a:pPr algn="just"/>
            <a:r>
              <a:rPr lang="ar-SA" sz="3600" b="1" dirty="0">
                <a:cs typeface="+mj-cs"/>
              </a:rPr>
              <a:t>ثانياً: زيادة الحصة السوقية: (</a:t>
            </a:r>
            <a:r>
              <a:rPr lang="en-US" sz="3600" b="1" dirty="0">
                <a:latin typeface="Dutch801 XBd BT" pitchFamily="18" charset="0"/>
                <a:cs typeface="+mj-cs"/>
              </a:rPr>
              <a:t>Market Share</a:t>
            </a:r>
            <a:r>
              <a:rPr lang="ar-SA" sz="3600" b="1" dirty="0">
                <a:cs typeface="+mj-cs"/>
              </a:rPr>
              <a:t>): </a:t>
            </a:r>
            <a:r>
              <a:rPr lang="ar-SA" sz="3600" dirty="0">
                <a:cs typeface="+mj-cs"/>
              </a:rPr>
              <a:t>يعد حجم الحصة السوقية للمنشأة من أهم مقاييس نجاح الاستراتيجية التسويقية للمنشأة، ولذلك نجد أن المنشآت تسعى دائماً لإيجاد حصة سوقية، والعمل على زيادتها من خلال استخدام استراتيجيات تسويقية تستند على الميزة السعرية لمنتجاتها.</a:t>
            </a:r>
            <a:endParaRPr lang="en-US" sz="3600" dirty="0">
              <a:cs typeface="+mj-cs"/>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additive="base">
                                        <p:cTn id="7" dur="500" fill="hold"/>
                                        <p:tgtEl>
                                          <p:spTgt spid="11269"/>
                                        </p:tgtEl>
                                        <p:attrNameLst>
                                          <p:attrName>ppt_x</p:attrName>
                                        </p:attrNameLst>
                                      </p:cBhvr>
                                      <p:tavLst>
                                        <p:tav tm="0">
                                          <p:val>
                                            <p:strVal val="#ppt_x"/>
                                          </p:val>
                                        </p:tav>
                                        <p:tav tm="100000">
                                          <p:val>
                                            <p:strVal val="#ppt_x"/>
                                          </p:val>
                                        </p:tav>
                                      </p:tavLst>
                                    </p:anim>
                                    <p:anim calcmode="lin" valueType="num">
                                      <p:cBhvr additive="base">
                                        <p:cTn id="8" dur="500" fill="hold"/>
                                        <p:tgtEl>
                                          <p:spTgt spid="112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endParaRPr lang="en-US" smtClean="0">
              <a:cs typeface="Times New Roman" pitchFamily="18" charset="0"/>
            </a:endParaRPr>
          </a:p>
        </p:txBody>
      </p:sp>
      <p:pic>
        <p:nvPicPr>
          <p:cNvPr id="3" name="Picture 6" descr="16"/>
          <p:cNvPicPr>
            <a:picLocks noChangeAspect="1" noChangeArrowheads="1"/>
          </p:cNvPicPr>
          <p:nvPr/>
        </p:nvPicPr>
        <p:blipFill>
          <a:blip r:embed="rId2" cstate="print"/>
          <a:srcRect/>
          <a:stretch>
            <a:fillRect/>
          </a:stretch>
        </p:blipFill>
        <p:spPr bwMode="auto">
          <a:xfrm>
            <a:off x="0" y="0"/>
            <a:ext cx="9144000" cy="7086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269" name="Rectangle 4"/>
          <p:cNvSpPr>
            <a:spLocks noChangeArrowheads="1"/>
          </p:cNvSpPr>
          <p:nvPr/>
        </p:nvSpPr>
        <p:spPr bwMode="auto">
          <a:xfrm>
            <a:off x="304800" y="393200"/>
            <a:ext cx="8534400" cy="6186309"/>
          </a:xfrm>
          <a:prstGeom prst="rect">
            <a:avLst/>
          </a:prstGeom>
          <a:solidFill>
            <a:srgbClr val="92D050"/>
          </a:solidFill>
          <a:ln w="9525">
            <a:noFill/>
            <a:miter lim="800000"/>
            <a:headEnd/>
            <a:tailEnd/>
          </a:ln>
        </p:spPr>
        <p:txBody>
          <a:bodyPr wrap="square">
            <a:spAutoFit/>
          </a:bodyPr>
          <a:lstStyle/>
          <a:p>
            <a:pPr algn="just"/>
            <a:r>
              <a:rPr lang="ar-SA" sz="3600" b="1" dirty="0">
                <a:cs typeface="+mj-cs"/>
              </a:rPr>
              <a:t>ثالثاً: تحقيق عائد مناسب من الاستثمار: </a:t>
            </a:r>
            <a:r>
              <a:rPr lang="ar-SA" sz="3600" b="1" dirty="0">
                <a:latin typeface="+mn-lt"/>
                <a:cs typeface="+mj-cs"/>
              </a:rPr>
              <a:t>(</a:t>
            </a:r>
            <a:r>
              <a:rPr lang="en-US" sz="3600" b="1" dirty="0">
                <a:latin typeface="+mn-lt"/>
                <a:cs typeface="+mj-cs"/>
              </a:rPr>
              <a:t>Return On Investment</a:t>
            </a:r>
            <a:r>
              <a:rPr lang="ar-SA" sz="3600" b="1" dirty="0">
                <a:latin typeface="+mn-lt"/>
                <a:cs typeface="+mj-cs"/>
              </a:rPr>
              <a:t>): </a:t>
            </a:r>
            <a:r>
              <a:rPr lang="ar-SA" sz="3600" dirty="0">
                <a:latin typeface="+mn-lt"/>
                <a:cs typeface="+mj-cs"/>
              </a:rPr>
              <a:t>إن الهدف الأساسي من وراء إنشاء المشروعات أو المنشآت هو تحقيق معدل عائد مناسب من </a:t>
            </a:r>
            <a:r>
              <a:rPr lang="ar-SA" sz="3600" dirty="0" smtClean="0">
                <a:latin typeface="+mn-lt"/>
                <a:cs typeface="+mj-cs"/>
              </a:rPr>
              <a:t>الأصول </a:t>
            </a:r>
            <a:r>
              <a:rPr lang="ar-SA" sz="3600" dirty="0">
                <a:latin typeface="+mn-lt"/>
                <a:cs typeface="+mj-cs"/>
              </a:rPr>
              <a:t>المستثمرة في المشروع، ولتحقيق ذلك الهدف تقوم المنشأة بتحديد نسبة العائد المطلوب على الاستثمار أولاً، ومن ثم تقوم بتحديد سعر منتجاتها على أساس تلك النسبة. </a:t>
            </a:r>
            <a:endParaRPr lang="en-US" sz="3600" dirty="0">
              <a:latin typeface="+mn-lt"/>
              <a:cs typeface="+mj-cs"/>
            </a:endParaRPr>
          </a:p>
          <a:p>
            <a:pPr algn="just"/>
            <a:r>
              <a:rPr lang="ar-SA" sz="3600" b="1" dirty="0">
                <a:latin typeface="+mn-lt"/>
                <a:cs typeface="+mj-cs"/>
              </a:rPr>
              <a:t>رابعاً: تحقيق الربح: (</a:t>
            </a:r>
            <a:r>
              <a:rPr lang="en-US" sz="3600" b="1" dirty="0">
                <a:latin typeface="+mn-lt"/>
                <a:cs typeface="+mj-cs"/>
              </a:rPr>
              <a:t>Profit</a:t>
            </a:r>
            <a:r>
              <a:rPr lang="ar-SA" sz="3600" b="1" dirty="0">
                <a:latin typeface="+mn-lt"/>
                <a:cs typeface="+mj-cs"/>
              </a:rPr>
              <a:t>)</a:t>
            </a:r>
            <a:r>
              <a:rPr lang="ar-SA" sz="3600" dirty="0">
                <a:latin typeface="+mn-lt"/>
                <a:cs typeface="+mj-cs"/>
              </a:rPr>
              <a:t>: يمثل هدف تحقيق الربح الهدف الجوهري والأساسي للمنشأة الاقتصادية وحسب النظرية قد لا تهدف المنشأة إلى تحقيق أقصى ما يمكن من الربح، بل تحقيق ربح معقول ومرضٍ </a:t>
            </a:r>
            <a:r>
              <a:rPr lang="en-US" sz="3600" dirty="0">
                <a:latin typeface="+mn-lt"/>
                <a:cs typeface="+mj-cs"/>
              </a:rPr>
              <a:t>Satisfactory Profit)</a:t>
            </a:r>
            <a:r>
              <a:rPr lang="ar-SA" sz="3600" dirty="0">
                <a:latin typeface="+mn-lt"/>
                <a:cs typeface="+mj-cs"/>
              </a:rPr>
              <a:t>).</a:t>
            </a:r>
            <a:endParaRPr lang="en-US" sz="3600" dirty="0">
              <a:latin typeface="+mn-lt"/>
              <a:cs typeface="+mj-cs"/>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additive="base">
                                        <p:cTn id="7" dur="500" fill="hold"/>
                                        <p:tgtEl>
                                          <p:spTgt spid="11269"/>
                                        </p:tgtEl>
                                        <p:attrNameLst>
                                          <p:attrName>ppt_x</p:attrName>
                                        </p:attrNameLst>
                                      </p:cBhvr>
                                      <p:tavLst>
                                        <p:tav tm="0">
                                          <p:val>
                                            <p:strVal val="#ppt_x"/>
                                          </p:val>
                                        </p:tav>
                                        <p:tav tm="100000">
                                          <p:val>
                                            <p:strVal val="#ppt_x"/>
                                          </p:val>
                                        </p:tav>
                                      </p:tavLst>
                                    </p:anim>
                                    <p:anim calcmode="lin" valueType="num">
                                      <p:cBhvr additive="base">
                                        <p:cTn id="8" dur="500" fill="hold"/>
                                        <p:tgtEl>
                                          <p:spTgt spid="112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Module</Template>
  <TotalTime>5644</TotalTime>
  <Words>1264</Words>
  <Application>Microsoft Office PowerPoint</Application>
  <PresentationFormat>On-screen Show (4:3)</PresentationFormat>
  <Paragraphs>72</Paragraphs>
  <Slides>25</Slides>
  <Notes>2</Notes>
  <HiddenSlides>0</HiddenSlides>
  <MMClips>0</MMClips>
  <ScaleCrop>false</ScaleCrop>
  <HeadingPairs>
    <vt:vector size="4" baseType="variant">
      <vt:variant>
        <vt:lpstr>Theme</vt:lpstr>
      </vt:variant>
      <vt:variant>
        <vt:i4>5</vt:i4>
      </vt:variant>
      <vt:variant>
        <vt:lpstr>Slide Titles</vt:lpstr>
      </vt:variant>
      <vt:variant>
        <vt:i4>25</vt:i4>
      </vt:variant>
    </vt:vector>
  </HeadingPairs>
  <TitlesOfParts>
    <vt:vector size="30" baseType="lpstr">
      <vt:lpstr>Flow</vt:lpstr>
      <vt:lpstr>Concourse</vt:lpstr>
      <vt:lpstr>Trek</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خامساً: التدفق النقدي (Cash Flow): بعض المنشآت تقوم بتحديد أسعارها من أجل استعادة أكبر جزء ممكن من التكاليف التي تكبدتها في سبيل إنتاج وتطوير وتسويق السلع والخدمات وفي أسرع وقت ممكن.</vt:lpstr>
      <vt:lpstr> العوامل المؤثرة في قرارات التسعير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ALI SAHIUNY</cp:lastModifiedBy>
  <cp:revision>833</cp:revision>
  <cp:lastPrinted>1601-01-01T00:00:00Z</cp:lastPrinted>
  <dcterms:created xsi:type="dcterms:W3CDTF">1601-01-01T00:00:00Z</dcterms:created>
  <dcterms:modified xsi:type="dcterms:W3CDTF">2021-05-24T06:49:16Z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