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38" r:id="rId1"/>
    <p:sldMasterId id="2147483910" r:id="rId2"/>
    <p:sldMasterId id="2147483922" r:id="rId3"/>
  </p:sldMasterIdLst>
  <p:notesMasterIdLst>
    <p:notesMasterId r:id="rId29"/>
  </p:notesMasterIdLst>
  <p:sldIdLst>
    <p:sldId id="294" r:id="rId4"/>
    <p:sldId id="503" r:id="rId5"/>
    <p:sldId id="518" r:id="rId6"/>
    <p:sldId id="528" r:id="rId7"/>
    <p:sldId id="529" r:id="rId8"/>
    <p:sldId id="539" r:id="rId9"/>
    <p:sldId id="538" r:id="rId10"/>
    <p:sldId id="537" r:id="rId11"/>
    <p:sldId id="540" r:id="rId12"/>
    <p:sldId id="531" r:id="rId13"/>
    <p:sldId id="530" r:id="rId14"/>
    <p:sldId id="541" r:id="rId15"/>
    <p:sldId id="542" r:id="rId16"/>
    <p:sldId id="532" r:id="rId17"/>
    <p:sldId id="533" r:id="rId18"/>
    <p:sldId id="543" r:id="rId19"/>
    <p:sldId id="544" r:id="rId20"/>
    <p:sldId id="527" r:id="rId21"/>
    <p:sldId id="534" r:id="rId22"/>
    <p:sldId id="526" r:id="rId23"/>
    <p:sldId id="545" r:id="rId24"/>
    <p:sldId id="546" r:id="rId25"/>
    <p:sldId id="535" r:id="rId26"/>
    <p:sldId id="521" r:id="rId27"/>
    <p:sldId id="510" r:id="rId28"/>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Edwardian Script ITC" pitchFamily="66" charset="0"/>
        <a:ea typeface="+mn-ea"/>
        <a:cs typeface="Arial" pitchFamily="34" charset="0"/>
      </a:defRPr>
    </a:lvl1pPr>
    <a:lvl2pPr marL="457200" algn="r" rtl="1" fontAlgn="base">
      <a:spcBef>
        <a:spcPct val="0"/>
      </a:spcBef>
      <a:spcAft>
        <a:spcPct val="0"/>
      </a:spcAft>
      <a:defRPr kern="1200">
        <a:solidFill>
          <a:schemeClr val="tx1"/>
        </a:solidFill>
        <a:latin typeface="Edwardian Script ITC" pitchFamily="66" charset="0"/>
        <a:ea typeface="+mn-ea"/>
        <a:cs typeface="Arial" pitchFamily="34" charset="0"/>
      </a:defRPr>
    </a:lvl2pPr>
    <a:lvl3pPr marL="914400" algn="r" rtl="1" fontAlgn="base">
      <a:spcBef>
        <a:spcPct val="0"/>
      </a:spcBef>
      <a:spcAft>
        <a:spcPct val="0"/>
      </a:spcAft>
      <a:defRPr kern="1200">
        <a:solidFill>
          <a:schemeClr val="tx1"/>
        </a:solidFill>
        <a:latin typeface="Edwardian Script ITC" pitchFamily="66" charset="0"/>
        <a:ea typeface="+mn-ea"/>
        <a:cs typeface="Arial" pitchFamily="34" charset="0"/>
      </a:defRPr>
    </a:lvl3pPr>
    <a:lvl4pPr marL="1371600" algn="r" rtl="1" fontAlgn="base">
      <a:spcBef>
        <a:spcPct val="0"/>
      </a:spcBef>
      <a:spcAft>
        <a:spcPct val="0"/>
      </a:spcAft>
      <a:defRPr kern="1200">
        <a:solidFill>
          <a:schemeClr val="tx1"/>
        </a:solidFill>
        <a:latin typeface="Edwardian Script ITC" pitchFamily="66" charset="0"/>
        <a:ea typeface="+mn-ea"/>
        <a:cs typeface="Arial" pitchFamily="34" charset="0"/>
      </a:defRPr>
    </a:lvl4pPr>
    <a:lvl5pPr marL="1828800" algn="r" rtl="1" fontAlgn="base">
      <a:spcBef>
        <a:spcPct val="0"/>
      </a:spcBef>
      <a:spcAft>
        <a:spcPct val="0"/>
      </a:spcAft>
      <a:defRPr kern="1200">
        <a:solidFill>
          <a:schemeClr val="tx1"/>
        </a:solidFill>
        <a:latin typeface="Edwardian Script ITC" pitchFamily="66" charset="0"/>
        <a:ea typeface="+mn-ea"/>
        <a:cs typeface="Arial" pitchFamily="34" charset="0"/>
      </a:defRPr>
    </a:lvl5pPr>
    <a:lvl6pPr marL="2286000" algn="l" defTabSz="914400" rtl="0" eaLnBrk="1" latinLnBrk="0" hangingPunct="1">
      <a:defRPr kern="1200">
        <a:solidFill>
          <a:schemeClr val="tx1"/>
        </a:solidFill>
        <a:latin typeface="Edwardian Script ITC" pitchFamily="66" charset="0"/>
        <a:ea typeface="+mn-ea"/>
        <a:cs typeface="Arial" pitchFamily="34" charset="0"/>
      </a:defRPr>
    </a:lvl6pPr>
    <a:lvl7pPr marL="2743200" algn="l" defTabSz="914400" rtl="0" eaLnBrk="1" latinLnBrk="0" hangingPunct="1">
      <a:defRPr kern="1200">
        <a:solidFill>
          <a:schemeClr val="tx1"/>
        </a:solidFill>
        <a:latin typeface="Edwardian Script ITC" pitchFamily="66" charset="0"/>
        <a:ea typeface="+mn-ea"/>
        <a:cs typeface="Arial" pitchFamily="34" charset="0"/>
      </a:defRPr>
    </a:lvl7pPr>
    <a:lvl8pPr marL="3200400" algn="l" defTabSz="914400" rtl="0" eaLnBrk="1" latinLnBrk="0" hangingPunct="1">
      <a:defRPr kern="1200">
        <a:solidFill>
          <a:schemeClr val="tx1"/>
        </a:solidFill>
        <a:latin typeface="Edwardian Script ITC" pitchFamily="66" charset="0"/>
        <a:ea typeface="+mn-ea"/>
        <a:cs typeface="Arial" pitchFamily="34" charset="0"/>
      </a:defRPr>
    </a:lvl8pPr>
    <a:lvl9pPr marL="3657600" algn="l" defTabSz="914400" rtl="0" eaLnBrk="1" latinLnBrk="0" hangingPunct="1">
      <a:defRPr kern="1200">
        <a:solidFill>
          <a:schemeClr val="tx1"/>
        </a:solidFill>
        <a:latin typeface="Edwardian Script ITC" pitchFamily="66"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66FF33"/>
    <a:srgbClr val="FF66FF"/>
    <a:srgbClr val="A9C6FF"/>
    <a:srgbClr val="3333FF"/>
    <a:srgbClr val="006600"/>
    <a:srgbClr val="DD9FAF"/>
    <a:srgbClr val="FF6600"/>
    <a:srgbClr val="CC9900"/>
    <a:srgbClr val="FFA7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157" autoAdjust="0"/>
    <p:restoredTop sz="94180" autoAdjust="0"/>
  </p:normalViewPr>
  <p:slideViewPr>
    <p:cSldViewPr>
      <p:cViewPr>
        <p:scale>
          <a:sx n="60" d="100"/>
          <a:sy n="60" d="100"/>
        </p:scale>
        <p:origin x="-1398" y="-204"/>
      </p:cViewPr>
      <p:guideLst>
        <p:guide orient="horz" pos="2160"/>
        <p:guide pos="2880"/>
      </p:guideLst>
    </p:cSldViewPr>
  </p:slideViewPr>
  <p:outlineViewPr>
    <p:cViewPr>
      <p:scale>
        <a:sx n="33" d="100"/>
        <a:sy n="33" d="100"/>
      </p:scale>
      <p:origin x="0" y="2766"/>
    </p:cViewPr>
  </p:outlineViewPr>
  <p:notesTextViewPr>
    <p:cViewPr>
      <p:scale>
        <a:sx n="100" d="100"/>
        <a:sy n="100" d="100"/>
      </p:scale>
      <p:origin x="0" y="0"/>
    </p:cViewPr>
  </p:notesTextViewPr>
  <p:sorterViewPr>
    <p:cViewPr>
      <p:scale>
        <a:sx n="48" d="100"/>
        <a:sy n="48" d="100"/>
      </p:scale>
      <p:origin x="-90" y="438"/>
    </p:cViewPr>
  </p:sorterViewPr>
  <p:gridSpacing cx="75895" cy="75895"/>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93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93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fld id="{DC385046-1F00-493C-9ACD-F5374566A98A}" type="slidenum">
              <a:rPr lang="en-US"/>
              <a:pPr>
                <a:defRPr/>
              </a:pPr>
              <a:t>‹#›</a:t>
            </a:fld>
            <a:endParaRPr lang="en-US"/>
          </a:p>
        </p:txBody>
      </p:sp>
    </p:spTree>
    <p:extLst>
      <p:ext uri="{BB962C8B-B14F-4D97-AF65-F5344CB8AC3E}">
        <p14:creationId xmlns:p14="http://schemas.microsoft.com/office/powerpoint/2010/main" val="3017065268"/>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pPr>
              <a:defRPr/>
            </a:pPr>
            <a:endParaRPr lang="en-US"/>
          </a:p>
        </p:txBody>
      </p:sp>
      <p:sp>
        <p:nvSpPr>
          <p:cNvPr id="2" name="Footer Placeholder 1"/>
          <p:cNvSpPr>
            <a:spLocks noGrp="1"/>
          </p:cNvSpPr>
          <p:nvPr>
            <p:ph type="ftr" sz="quarter" idx="11"/>
          </p:nvPr>
        </p:nvSpPr>
        <p:spPr/>
        <p:txBody>
          <a:bodyPr/>
          <a:lstStyle/>
          <a:p>
            <a:pPr>
              <a:defRPr/>
            </a:pPr>
            <a:endParaRPr lang="en-US"/>
          </a:p>
        </p:txBody>
      </p:sp>
      <p:sp>
        <p:nvSpPr>
          <p:cNvPr id="15" name="Slide Number Placeholder 14"/>
          <p:cNvSpPr>
            <a:spLocks noGrp="1"/>
          </p:cNvSpPr>
          <p:nvPr>
            <p:ph type="sldNum" sz="quarter" idx="12"/>
          </p:nvPr>
        </p:nvSpPr>
        <p:spPr>
          <a:xfrm>
            <a:off x="8229600" y="6473952"/>
            <a:ext cx="758952" cy="246888"/>
          </a:xfrm>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a:xfrm>
            <a:off x="3581400" y="76200"/>
            <a:ext cx="2895600" cy="288925"/>
          </a:xfrm>
        </p:spPr>
        <p:txBody>
          <a:bodyPr/>
          <a:lstStyle/>
          <a:p>
            <a:pPr>
              <a:defRPr/>
            </a:pPr>
            <a:endParaRPr lang="en-US"/>
          </a:p>
        </p:txBody>
      </p:sp>
      <p:sp>
        <p:nvSpPr>
          <p:cNvPr id="16" name="Slide Number Placeholder 15"/>
          <p:cNvSpPr>
            <a:spLocks noGrp="1"/>
          </p:cNvSpPr>
          <p:nvPr>
            <p:ph type="sldNum" sz="quarter" idx="12"/>
          </p:nvPr>
        </p:nvSpPr>
        <p:spPr>
          <a:xfrm>
            <a:off x="8229600" y="6473952"/>
            <a:ext cx="758952" cy="246888"/>
          </a:xfrm>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pPr>
              <a:defRPr/>
            </a:pPr>
            <a:endParaRPr lang="en-US"/>
          </a:p>
        </p:txBody>
      </p:sp>
      <p:sp>
        <p:nvSpPr>
          <p:cNvPr id="11" name="Footer Placeholder 10"/>
          <p:cNvSpPr>
            <a:spLocks noGrp="1"/>
          </p:cNvSpPr>
          <p:nvPr>
            <p:ph type="ftr" sz="quarter" idx="11"/>
          </p:nvPr>
        </p:nvSpPr>
        <p:spPr/>
        <p:txBody>
          <a:bodyPr/>
          <a:lstStyle/>
          <a:p>
            <a:pPr>
              <a:defRPr/>
            </a:pPr>
            <a:endParaRPr lang="en-US"/>
          </a:p>
        </p:txBody>
      </p:sp>
      <p:sp>
        <p:nvSpPr>
          <p:cNvPr id="16" name="Slide Number Placeholder 1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pPr>
              <a:defRPr/>
            </a:pPr>
            <a:endParaRPr lang="en-US"/>
          </a:p>
        </p:txBody>
      </p:sp>
      <p:sp>
        <p:nvSpPr>
          <p:cNvPr id="10" name="Footer Placeholder 9"/>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229600" y="6477000"/>
            <a:ext cx="762000" cy="246888"/>
          </a:xfrm>
        </p:spPr>
        <p:txBody>
          <a:bodyPr/>
          <a:lstStyle/>
          <a:p>
            <a:pPr>
              <a:defRPr/>
            </a:pPr>
            <a:fld id="{F523D27E-7DA3-448A-B1E9-6BB2FB7A786C}" type="slidenum">
              <a:rPr lang="en-US" smtClean="0"/>
              <a:pPr>
                <a:defRPr/>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endParaRPr lang="en-US"/>
          </a:p>
        </p:txBody>
      </p:sp>
      <p:sp>
        <p:nvSpPr>
          <p:cNvPr id="21" name="Footer Placeholder 20"/>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endParaRPr lang="en-US"/>
          </a:p>
        </p:txBody>
      </p:sp>
      <p:sp>
        <p:nvSpPr>
          <p:cNvPr id="24" name="Footer Placeholder 23"/>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endParaRPr lang="en-US"/>
          </a:p>
        </p:txBody>
      </p:sp>
      <p:sp>
        <p:nvSpPr>
          <p:cNvPr id="29" name="Footer Placeholder 28"/>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90530CB8-2FB2-408E-8C00-FF68A18781D7}" type="slidenum">
              <a:rPr lang="en-US" smtClean="0"/>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911" r:id="rId1"/>
    <p:sldLayoutId id="2147483912" r:id="rId2"/>
    <p:sldLayoutId id="2147483913" r:id="rId3"/>
    <p:sldLayoutId id="2147483914" r:id="rId4"/>
    <p:sldLayoutId id="2147483915" r:id="rId5"/>
    <p:sldLayoutId id="2147483916" r:id="rId6"/>
    <p:sldLayoutId id="2147483917" r:id="rId7"/>
    <p:sldLayoutId id="2147483918" r:id="rId8"/>
    <p:sldLayoutId id="2147483919" r:id="rId9"/>
    <p:sldLayoutId id="2147483920" r:id="rId10"/>
    <p:sldLayoutId id="214748392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4.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EGLARE"/>
          <p:cNvPicPr>
            <a:picLocks noChangeAspect="1" noChangeArrowheads="1"/>
          </p:cNvPicPr>
          <p:nvPr/>
        </p:nvPicPr>
        <p:blipFill>
          <a:blip r:embed="rId3" cstate="print">
            <a:lum bright="6000"/>
          </a:blip>
          <a:srcRect/>
          <a:stretch>
            <a:fillRect/>
          </a:stretch>
        </p:blipFill>
        <p:spPr bwMode="auto">
          <a:xfrm>
            <a:off x="18300" y="13725"/>
            <a:ext cx="9125700" cy="6844275"/>
          </a:xfrm>
          <a:prstGeom prst="rect">
            <a:avLst/>
          </a:prstGeom>
          <a:noFill/>
          <a:ln w="9525">
            <a:noFill/>
            <a:miter lim="800000"/>
            <a:headEnd/>
            <a:tailEnd/>
          </a:ln>
        </p:spPr>
      </p:pic>
      <p:sp>
        <p:nvSpPr>
          <p:cNvPr id="58371" name="Oval 3"/>
          <p:cNvSpPr>
            <a:spLocks noChangeArrowheads="1"/>
          </p:cNvSpPr>
          <p:nvPr/>
        </p:nvSpPr>
        <p:spPr bwMode="auto">
          <a:xfrm>
            <a:off x="473670" y="1628775"/>
            <a:ext cx="8196660" cy="2562225"/>
          </a:xfrm>
          <a:prstGeom prst="ellipse">
            <a:avLst/>
          </a:prstGeom>
          <a:gradFill rotWithShape="1">
            <a:gsLst>
              <a:gs pos="0">
                <a:srgbClr val="FFCCFF">
                  <a:alpha val="60001"/>
                </a:srgbClr>
              </a:gs>
              <a:gs pos="100000">
                <a:srgbClr val="FFCCFF">
                  <a:gamma/>
                  <a:shade val="46275"/>
                  <a:invGamma/>
                  <a:alpha val="39999"/>
                </a:srgbClr>
              </a:gs>
            </a:gsLst>
            <a:path path="shape">
              <a:fillToRect l="50000" t="50000" r="50000" b="50000"/>
            </a:path>
          </a:gradFill>
          <a:ln w="76200" algn="ctr">
            <a:solidFill>
              <a:srgbClr val="FFCCFF"/>
            </a:solidFill>
            <a:round/>
            <a:headEnd/>
            <a:tailEnd/>
          </a:ln>
          <a:effectLst/>
        </p:spPr>
        <p:txBody>
          <a:bodyPr wrap="none" anchor="ctr"/>
          <a:lstStyle/>
          <a:p>
            <a:pPr marL="342900" indent="-342900" algn="ctr">
              <a:spcBef>
                <a:spcPct val="20000"/>
              </a:spcBef>
              <a:defRPr/>
            </a:pPr>
            <a:r>
              <a:rPr lang="ar-SA" sz="8000" b="1" dirty="0">
                <a:solidFill>
                  <a:srgbClr val="FFFF00"/>
                </a:solidFill>
                <a:effectLst>
                  <a:outerShdw blurRad="38100" dist="38100" dir="2700000" algn="tl">
                    <a:srgbClr val="000000"/>
                  </a:outerShdw>
                </a:effectLst>
                <a:latin typeface="Times New Roman" pitchFamily="18" charset="0"/>
                <a:cs typeface="Old Antic Decorative" pitchFamily="2" charset="-78"/>
              </a:rPr>
              <a:t>بسم الله الرحمن الرحيم</a:t>
            </a:r>
            <a:endParaRPr lang="en-US" sz="8000" b="1" dirty="0">
              <a:solidFill>
                <a:srgbClr val="FFFF00"/>
              </a:solidFill>
              <a:effectLst>
                <a:outerShdw blurRad="38100" dist="38100" dir="2700000" algn="tl">
                  <a:srgbClr val="000000"/>
                </a:outerShdw>
              </a:effectLst>
              <a:latin typeface="Times New Roman" pitchFamily="18" charset="0"/>
              <a:cs typeface="Old Antic Decorative"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0000"/>
            </a:gs>
            <a:gs pos="25000">
              <a:srgbClr val="FF6633"/>
            </a:gs>
            <a:gs pos="50000">
              <a:srgbClr val="FFFF00"/>
            </a:gs>
            <a:gs pos="75000">
              <a:srgbClr val="01A78F"/>
            </a:gs>
            <a:gs pos="100000">
              <a:srgbClr val="3366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182273" name="Rectangle 1"/>
          <p:cNvSpPr>
            <a:spLocks noChangeArrowheads="1"/>
          </p:cNvSpPr>
          <p:nvPr/>
        </p:nvSpPr>
        <p:spPr bwMode="auto">
          <a:xfrm>
            <a:off x="457200" y="2050197"/>
            <a:ext cx="8077200" cy="1754326"/>
          </a:xfrm>
          <a:prstGeom prst="rect">
            <a:avLst/>
          </a:prstGeom>
          <a:solidFill>
            <a:schemeClr val="accent2">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ar-SA" sz="5400" b="1" dirty="0" smtClean="0"/>
              <a:t> </a:t>
            </a:r>
            <a:r>
              <a:rPr lang="ar-SA" sz="5400" b="1" dirty="0">
                <a:latin typeface="Arial" pitchFamily="34" charset="0"/>
                <a:cs typeface="Monotype Koufi" pitchFamily="2" charset="-78"/>
              </a:rPr>
              <a:t>ثالثاً: قرارات التسعير في المنشآت </a:t>
            </a:r>
            <a:r>
              <a:rPr lang="ar-SA" sz="5400" b="1" dirty="0" smtClean="0">
                <a:latin typeface="Arial" pitchFamily="34" charset="0"/>
                <a:cs typeface="Monotype Koufi" pitchFamily="2" charset="-78"/>
              </a:rPr>
              <a:t>الخدمية</a:t>
            </a:r>
            <a:endParaRPr lang="en-US" sz="5400" b="1" dirty="0">
              <a:latin typeface="Arial" pitchFamily="34" charset="0"/>
              <a:cs typeface="Monotype Koufi" pitchFamily="2" charset="-78"/>
            </a:endParaRPr>
          </a:p>
        </p:txBody>
      </p:sp>
    </p:spTree>
    <p:extLst>
      <p:ext uri="{BB962C8B-B14F-4D97-AF65-F5344CB8AC3E}">
        <p14:creationId xmlns:p14="http://schemas.microsoft.com/office/powerpoint/2010/main" val="1537175275"/>
      </p:ext>
    </p:extLst>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2273"/>
                                        </p:tgtEl>
                                        <p:attrNameLst>
                                          <p:attrName>style.visibility</p:attrName>
                                        </p:attrNameLst>
                                      </p:cBhvr>
                                      <p:to>
                                        <p:strVal val="visible"/>
                                      </p:to>
                                    </p:set>
                                    <p:anim calcmode="lin" valueType="num">
                                      <p:cBhvr>
                                        <p:cTn id="7" dur="500" fill="hold"/>
                                        <p:tgtEl>
                                          <p:spTgt spid="18227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2273"/>
                                        </p:tgtEl>
                                        <p:attrNameLst>
                                          <p:attrName>ppt_y</p:attrName>
                                        </p:attrNameLst>
                                      </p:cBhvr>
                                      <p:tavLst>
                                        <p:tav tm="0">
                                          <p:val>
                                            <p:strVal val="#ppt_y"/>
                                          </p:val>
                                        </p:tav>
                                        <p:tav tm="100000">
                                          <p:val>
                                            <p:strVal val="#ppt_y"/>
                                          </p:val>
                                        </p:tav>
                                      </p:tavLst>
                                    </p:anim>
                                    <p:anim calcmode="lin" valueType="num">
                                      <p:cBhvr>
                                        <p:cTn id="9" dur="500" fill="hold"/>
                                        <p:tgtEl>
                                          <p:spTgt spid="18227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227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2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0315"/>
            <a:ext cx="8763000" cy="3785652"/>
          </a:xfrm>
          <a:prstGeom prst="rect">
            <a:avLst/>
          </a:prstGeom>
          <a:solidFill>
            <a:srgbClr val="FF66FF"/>
          </a:solidFill>
        </p:spPr>
        <p:txBody>
          <a:bodyPr wrap="square">
            <a:spAutoFit/>
          </a:bodyPr>
          <a:lstStyle/>
          <a:p>
            <a:pPr algn="just"/>
            <a:r>
              <a:rPr lang="ar-SA" sz="4000" b="1" dirty="0"/>
              <a:t>لا تختلف الطرق المستخدمة في تسعير الخدمات المقدمة في المنشآت الخدمية عنها في المنشآت الصناعية، حيث يتم حصر إجمالي التكاليف والمصروفات المدفوعة على الخدمة المقدمة والمراد تسعيرها ويضاف إليها نسبة هامش ربح معينة للوصول إلى سعر الخدمة  المقترح. </a:t>
            </a:r>
            <a:endParaRPr lang="en-US" sz="7200" b="1" dirty="0"/>
          </a:p>
        </p:txBody>
      </p:sp>
    </p:spTree>
    <p:extLst>
      <p:ext uri="{BB962C8B-B14F-4D97-AF65-F5344CB8AC3E}">
        <p14:creationId xmlns:p14="http://schemas.microsoft.com/office/powerpoint/2010/main" val="395190332"/>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65794" y="130315"/>
            <a:ext cx="2749605" cy="584775"/>
          </a:xfrm>
          <a:prstGeom prst="rect">
            <a:avLst/>
          </a:prstGeom>
          <a:solidFill>
            <a:srgbClr val="A9C6FF"/>
          </a:solidFill>
        </p:spPr>
        <p:txBody>
          <a:bodyPr wrap="square">
            <a:spAutoFit/>
          </a:bodyPr>
          <a:lstStyle/>
          <a:p>
            <a:pPr lvl="0" algn="just"/>
            <a:r>
              <a:rPr lang="ar-SA" sz="3200" b="1" dirty="0"/>
              <a:t>مثال </a:t>
            </a:r>
            <a:r>
              <a:rPr lang="ar-SA" sz="3200" b="1" dirty="0" smtClean="0"/>
              <a:t>(8)</a:t>
            </a:r>
            <a:endParaRPr lang="ar-SA" sz="3200" dirty="0" smtClean="0"/>
          </a:p>
        </p:txBody>
      </p:sp>
      <p:sp>
        <p:nvSpPr>
          <p:cNvPr id="4" name="Text Box 2"/>
          <p:cNvSpPr txBox="1">
            <a:spLocks noChangeArrowheads="1"/>
          </p:cNvSpPr>
          <p:nvPr/>
        </p:nvSpPr>
        <p:spPr bwMode="auto">
          <a:xfrm>
            <a:off x="321880" y="1038224"/>
            <a:ext cx="8348450" cy="527478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ar-SA" sz="2400" dirty="0"/>
              <a:t>يقوم أحد مكاتب الاستشارات المالية والضريبية بتقديم الخدمات المالية والاستشارية في مجال ضريبة الدخل وإعداد دراسات الجدوى الاقتصادية ودراسات السوق للمشروعات الجديدة والمشروعات القائمة، وتقوم سياسة حساب الخدمة المقدمة على النحو التالي:</a:t>
            </a:r>
            <a:endParaRPr lang="en-US" sz="2400" dirty="0"/>
          </a:p>
          <a:p>
            <a:r>
              <a:rPr lang="ar-SA" sz="2400" dirty="0"/>
              <a:t>10 جنيه عن كل ساعة عمل ميدانية</a:t>
            </a:r>
            <a:endParaRPr lang="en-US" sz="2400" dirty="0"/>
          </a:p>
          <a:p>
            <a:r>
              <a:rPr lang="ar-SA" sz="2400" dirty="0"/>
              <a:t>5 جنيه عن كل ساعة عمل مكتبية</a:t>
            </a:r>
            <a:endParaRPr lang="en-US" sz="2400" dirty="0"/>
          </a:p>
          <a:p>
            <a:r>
              <a:rPr lang="ar-SA" sz="2400" dirty="0"/>
              <a:t>2 جنيه كتقدير لنفقات السفر بين الولايات لكل ساعة عمل ميداني.</a:t>
            </a:r>
            <a:endParaRPr lang="en-US" sz="2400" dirty="0"/>
          </a:p>
          <a:p>
            <a:r>
              <a:rPr lang="ar-SA" sz="2400" dirty="0"/>
              <a:t>20% من إجمالي النفقات مقابل المصاريف الإدارية الأخرى.</a:t>
            </a:r>
            <a:endParaRPr lang="en-US" sz="2400" dirty="0"/>
          </a:p>
          <a:p>
            <a:r>
              <a:rPr lang="ar-SA" sz="2400" dirty="0"/>
              <a:t>50% من إجمالي التكاليف كنسبة هامش ربح.</a:t>
            </a:r>
            <a:endParaRPr lang="en-US" sz="2400" dirty="0"/>
          </a:p>
          <a:p>
            <a:r>
              <a:rPr lang="ar-SA" sz="2400" dirty="0"/>
              <a:t>وإذا علمت أنه تقوم مجموعة الشركات بطلب لإعداد دراسة جدوى اقتصادية لمشروع ينوون البدء فيه اعتباراً من العام القادم. وقد تم تقدير ساعات العمل الميداني اللازمة 50 ساعة، وعدد ساعات العمل المكتبية 25 ساعة.</a:t>
            </a:r>
            <a:endParaRPr lang="en-US" sz="2400" dirty="0"/>
          </a:p>
          <a:p>
            <a:r>
              <a:rPr lang="ar-SA" sz="2400" b="1" dirty="0"/>
              <a:t>المطلوب:</a:t>
            </a:r>
            <a:endParaRPr lang="en-US" sz="2400" dirty="0"/>
          </a:p>
          <a:p>
            <a:r>
              <a:rPr lang="ar-SA" sz="2400" dirty="0"/>
              <a:t> حساب الأتعاب التي يجب على المكتب الحصول عليها.؟</a:t>
            </a:r>
            <a:endParaRPr lang="en-US" sz="2400" dirty="0"/>
          </a:p>
        </p:txBody>
      </p:sp>
    </p:spTree>
    <p:extLst>
      <p:ext uri="{BB962C8B-B14F-4D97-AF65-F5344CB8AC3E}">
        <p14:creationId xmlns:p14="http://schemas.microsoft.com/office/powerpoint/2010/main" val="1941701807"/>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380115" y="241410"/>
            <a:ext cx="1342763" cy="523220"/>
          </a:xfrm>
          <a:prstGeom prst="rect">
            <a:avLst/>
          </a:prstGeom>
        </p:spPr>
        <p:txBody>
          <a:bodyPr wrap="square">
            <a:spAutoFit/>
          </a:bodyPr>
          <a:lstStyle/>
          <a:p>
            <a:r>
              <a:rPr lang="ar-SA" sz="2800" b="1" dirty="0"/>
              <a:t>الحل:</a:t>
            </a:r>
            <a:endParaRPr lang="en-US" sz="2800" b="1" dirty="0"/>
          </a:p>
        </p:txBody>
      </p:sp>
      <p:sp>
        <p:nvSpPr>
          <p:cNvPr id="2" name="Text Box 2"/>
          <p:cNvSpPr txBox="1">
            <a:spLocks noChangeArrowheads="1"/>
          </p:cNvSpPr>
          <p:nvPr/>
        </p:nvSpPr>
        <p:spPr bwMode="auto">
          <a:xfrm>
            <a:off x="245985" y="1152149"/>
            <a:ext cx="8652030" cy="44019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ar-SA" sz="3200" b="1" dirty="0"/>
              <a:t>إجمالي النفقات والمصاريف:</a:t>
            </a:r>
            <a:endParaRPr lang="en-US" sz="3200" b="1" dirty="0"/>
          </a:p>
          <a:p>
            <a:r>
              <a:rPr lang="ar-SA" sz="3200" b="1" dirty="0"/>
              <a:t>أجور العمل الميداني (50 ساعة</a:t>
            </a:r>
            <a:r>
              <a:rPr lang="en-US" sz="3200" b="1" dirty="0"/>
              <a:t>X</a:t>
            </a:r>
            <a:r>
              <a:rPr lang="ar-SA" sz="3200" b="1" dirty="0" err="1"/>
              <a:t>10جنيه</a:t>
            </a:r>
            <a:r>
              <a:rPr lang="ar-SA" sz="3200" b="1" dirty="0"/>
              <a:t>) 	</a:t>
            </a:r>
            <a:r>
              <a:rPr lang="ar-SA" sz="3200" b="1" dirty="0" smtClean="0"/>
              <a:t>= </a:t>
            </a:r>
            <a:r>
              <a:rPr lang="ar-SA" sz="3200" b="1" dirty="0"/>
              <a:t>500 جنيه</a:t>
            </a:r>
            <a:endParaRPr lang="en-US" sz="3200" b="1" dirty="0"/>
          </a:p>
          <a:p>
            <a:r>
              <a:rPr lang="ar-SA" sz="3200" b="1" dirty="0"/>
              <a:t>أجور العمل المكتبي (25 ساعة</a:t>
            </a:r>
            <a:r>
              <a:rPr lang="en-US" sz="3200" b="1" dirty="0"/>
              <a:t>X</a:t>
            </a:r>
            <a:r>
              <a:rPr lang="ar-SA" sz="3200" b="1" dirty="0"/>
              <a:t>5 جنيه ) </a:t>
            </a:r>
            <a:r>
              <a:rPr lang="ar-SA" sz="3200" b="1" dirty="0" smtClean="0"/>
              <a:t>   </a:t>
            </a:r>
            <a:r>
              <a:rPr lang="ar-SA" sz="3200" b="1" dirty="0"/>
              <a:t>= 125 جنيه</a:t>
            </a:r>
            <a:endParaRPr lang="en-US" sz="3200" b="1" dirty="0"/>
          </a:p>
          <a:p>
            <a:r>
              <a:rPr lang="ar-SA" sz="3200" b="1" dirty="0"/>
              <a:t>نفقات السفر (50 ساعة</a:t>
            </a:r>
            <a:r>
              <a:rPr lang="en-US" sz="3200" b="1" dirty="0"/>
              <a:t>X</a:t>
            </a:r>
            <a:r>
              <a:rPr lang="ar-SA" sz="3200" b="1" dirty="0"/>
              <a:t> 12 جنيه) 		= 100 جنيه</a:t>
            </a:r>
            <a:endParaRPr lang="en-US" sz="3200" b="1" dirty="0"/>
          </a:p>
          <a:p>
            <a:r>
              <a:rPr lang="ar-SA" sz="3200" b="1" dirty="0"/>
              <a:t>المصاريف الإدارية الأخرى (725</a:t>
            </a:r>
            <a:r>
              <a:rPr lang="en-US" sz="3200" b="1" dirty="0"/>
              <a:t>X</a:t>
            </a:r>
            <a:r>
              <a:rPr lang="ar-SA" sz="3200" b="1" dirty="0"/>
              <a:t>20%)  	= </a:t>
            </a:r>
            <a:r>
              <a:rPr lang="ar-SA" sz="3200" b="1" u="sng" dirty="0"/>
              <a:t>145  جنيه</a:t>
            </a:r>
            <a:endParaRPr lang="en-US" sz="3200" b="1" dirty="0"/>
          </a:p>
          <a:p>
            <a:r>
              <a:rPr lang="ar-SA" sz="3200" b="1" dirty="0"/>
              <a:t>إجمالي النفقات والمصاريف				= 870 جنيه</a:t>
            </a:r>
            <a:endParaRPr lang="en-US" sz="3200" b="1" dirty="0"/>
          </a:p>
          <a:p>
            <a:r>
              <a:rPr lang="ar-SA" sz="3200" b="1" dirty="0"/>
              <a:t>الأرباح المستهدفة (50%) 				= </a:t>
            </a:r>
            <a:r>
              <a:rPr lang="ar-SA" sz="3200" b="1" u="sng" dirty="0"/>
              <a:t>435 جنيه</a:t>
            </a:r>
            <a:endParaRPr lang="en-US" sz="3200" b="1" dirty="0"/>
          </a:p>
          <a:p>
            <a:r>
              <a:rPr lang="ar-SA" sz="3200" b="1" dirty="0">
                <a:latin typeface="+mj-lt"/>
              </a:rPr>
              <a:t>الأتعاب المطلوبة (سعر الخدمة)		</a:t>
            </a:r>
            <a:r>
              <a:rPr lang="ar-SA" sz="3200" b="1" dirty="0" smtClean="0">
                <a:latin typeface="+mj-lt"/>
              </a:rPr>
              <a:t>       </a:t>
            </a:r>
            <a:r>
              <a:rPr lang="ar-SA" sz="3200" b="1" u="sng" dirty="0" smtClean="0">
                <a:latin typeface="+mj-lt"/>
              </a:rPr>
              <a:t>=  </a:t>
            </a:r>
            <a:r>
              <a:rPr lang="en-US" sz="3200" b="1" u="sng" dirty="0">
                <a:latin typeface="+mj-lt"/>
              </a:rPr>
              <a:t>1,305</a:t>
            </a:r>
            <a:r>
              <a:rPr lang="ar-SA" sz="3200" b="1" dirty="0" smtClean="0">
                <a:latin typeface="+mj-lt"/>
              </a:rPr>
              <a:t>جنيه</a:t>
            </a:r>
            <a:endParaRPr lang="en-US" sz="3200" b="1" dirty="0">
              <a:latin typeface="+mj-lt"/>
            </a:endParaRPr>
          </a:p>
        </p:txBody>
      </p:sp>
    </p:spTree>
    <p:extLst>
      <p:ext uri="{BB962C8B-B14F-4D97-AF65-F5344CB8AC3E}">
        <p14:creationId xmlns:p14="http://schemas.microsoft.com/office/powerpoint/2010/main" val="1886552747"/>
      </p:ext>
    </p:extLst>
  </p:cSld>
  <p:clrMapOvr>
    <a:masterClrMapping/>
  </p:clrMapOvr>
  <p:transition>
    <p:circl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0315"/>
            <a:ext cx="8763000" cy="5016758"/>
          </a:xfrm>
          <a:prstGeom prst="rect">
            <a:avLst/>
          </a:prstGeom>
          <a:solidFill>
            <a:srgbClr val="A9C6FF"/>
          </a:solidFill>
        </p:spPr>
        <p:txBody>
          <a:bodyPr wrap="square">
            <a:spAutoFit/>
          </a:bodyPr>
          <a:lstStyle/>
          <a:p>
            <a:pPr algn="just"/>
            <a:r>
              <a:rPr lang="ar-SA" sz="3200" b="1" dirty="0" smtClean="0"/>
              <a:t>ب- قرارات </a:t>
            </a:r>
            <a:r>
              <a:rPr lang="ar-SA" sz="3200" b="1" dirty="0"/>
              <a:t>التسعير في الأجل القصير</a:t>
            </a:r>
            <a:r>
              <a:rPr lang="ar-SA" sz="3200" b="1" dirty="0" smtClean="0"/>
              <a:t>: (</a:t>
            </a:r>
            <a:r>
              <a:rPr lang="en-US" sz="3200" b="1" dirty="0">
                <a:latin typeface="Dutch801 XBd BT" pitchFamily="18" charset="0"/>
              </a:rPr>
              <a:t>Short Term Pricing</a:t>
            </a:r>
            <a:r>
              <a:rPr lang="en-US" sz="3200" b="1" dirty="0"/>
              <a:t> </a:t>
            </a:r>
            <a:r>
              <a:rPr lang="en-US" sz="3200" b="1" dirty="0">
                <a:latin typeface="Dutch801 XBd BT" pitchFamily="18" charset="0"/>
              </a:rPr>
              <a:t>Decisions</a:t>
            </a:r>
            <a:r>
              <a:rPr lang="ar-SA" sz="3200" b="1" dirty="0">
                <a:latin typeface="Dutch801 XBd BT" pitchFamily="18" charset="0"/>
              </a:rPr>
              <a:t>)</a:t>
            </a:r>
            <a:endParaRPr lang="en-US" sz="3200" b="1" dirty="0">
              <a:latin typeface="Dutch801 XBd BT" pitchFamily="18" charset="0"/>
            </a:endParaRPr>
          </a:p>
          <a:p>
            <a:pPr algn="just"/>
            <a:r>
              <a:rPr lang="ar-SA" sz="3200" dirty="0"/>
              <a:t>	عزيزي الدارس تناولنا في السابق </a:t>
            </a:r>
            <a:r>
              <a:rPr lang="ar-SA" sz="3200" dirty="0" smtClean="0"/>
              <a:t>قرارات </a:t>
            </a:r>
            <a:r>
              <a:rPr lang="ar-SA" sz="3200" dirty="0"/>
              <a:t>التسعير الخاصة بالمنتجات النمطية في الأجل الطويل وكذلك تناولنا قرارات تسعير الخدمات. وسنتناول في هذا القسم قرارات التسعير المرتبطة بحالات خاصة أو غير عادية في الأجل القصير.</a:t>
            </a:r>
            <a:endParaRPr lang="en-US" sz="2800" dirty="0"/>
          </a:p>
          <a:p>
            <a:pPr algn="just"/>
            <a:r>
              <a:rPr lang="ar-SA" sz="3200" dirty="0"/>
              <a:t>	*هناك عدد من الأسباب أو الحالات التي تجعل الشركة أو المنشأة مضطرة لتقديم عروضٍ لبيع سلعة أو خدمة </a:t>
            </a:r>
            <a:r>
              <a:rPr lang="ar-SA" sz="3200" b="1" dirty="0"/>
              <a:t>بأسعار أقل من الأسعار الاعتيادية التي تبيع بها الشركة سلعها أو خدماتها ومن هذه الحالات الآتي</a:t>
            </a:r>
            <a:r>
              <a:rPr lang="ar-SA" sz="3200" b="1" dirty="0" smtClean="0"/>
              <a:t>:</a:t>
            </a:r>
            <a:endParaRPr lang="en-US" sz="2800" dirty="0"/>
          </a:p>
        </p:txBody>
      </p:sp>
    </p:spTree>
    <p:extLst>
      <p:ext uri="{BB962C8B-B14F-4D97-AF65-F5344CB8AC3E}">
        <p14:creationId xmlns:p14="http://schemas.microsoft.com/office/powerpoint/2010/main" val="1648066782"/>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7775" y="1152149"/>
            <a:ext cx="8272555" cy="462959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666750" lvl="0" indent="0" algn="just" defTabSz="914400" rtl="1" eaLnBrk="1" fontAlgn="base" latinLnBrk="0" hangingPunct="1">
              <a:lnSpc>
                <a:spcPct val="100000"/>
              </a:lnSpc>
              <a:spcBef>
                <a:spcPct val="0"/>
              </a:spcBef>
              <a:spcAft>
                <a:spcPct val="0"/>
              </a:spcAft>
              <a:buClrTx/>
              <a:buSzTx/>
              <a:buFont typeface="Traditional Arabic" pitchFamily="18" charset="-78"/>
              <a:buChar char="1"/>
              <a:tabLst/>
            </a:pPr>
            <a:r>
              <a:rPr kumimoji="0" lang="ar-SA" sz="3600" b="0"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الحصول على طلبية كبيرة بسعر خاص لمرة واحدة فقط (</a:t>
            </a:r>
            <a:r>
              <a:rPr kumimoji="0" lang="en-US" sz="3600" b="0" i="0" u="none" strike="noStrike" cap="none" normalizeH="0" baseline="0" smtClean="0">
                <a:ln>
                  <a:noFill/>
                </a:ln>
                <a:solidFill>
                  <a:schemeClr val="tx1"/>
                </a:solidFill>
                <a:effectLst/>
                <a:latin typeface="Calibri" pitchFamily="34" charset="0"/>
                <a:ea typeface="Arial" pitchFamily="34" charset="0"/>
                <a:cs typeface="Simplified Arabic" pitchFamily="18" charset="-78"/>
              </a:rPr>
              <a:t>Special Orders</a:t>
            </a:r>
            <a:r>
              <a:rPr kumimoji="0" lang="en-US" sz="3600" b="0"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a:t>
            </a:r>
          </a:p>
          <a:p>
            <a:pPr marL="0" marR="0" lvl="0" indent="0" algn="just" defTabSz="914400" rtl="1" eaLnBrk="1" fontAlgn="base" latinLnBrk="0" hangingPunct="1">
              <a:lnSpc>
                <a:spcPct val="100000"/>
              </a:lnSpc>
              <a:spcBef>
                <a:spcPct val="0"/>
              </a:spcBef>
              <a:spcAft>
                <a:spcPct val="0"/>
              </a:spcAft>
              <a:buClrTx/>
              <a:buSzTx/>
              <a:buFont typeface="Traditional Arabic" pitchFamily="18" charset="-78"/>
              <a:buChar char="2"/>
              <a:tabLst/>
            </a:pPr>
            <a:r>
              <a:rPr kumimoji="0" lang="ar-SA" sz="3600" b="0"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أحياناً قد يكون للشركة طاقة عاطلة وتواجه مشكلة تسعير منتجات خاصة ليست من ضمن المنتجات العادية للشركة ولكن تنتجها في حالات خاصة.</a:t>
            </a:r>
            <a:endParaRPr kumimoji="0" lang="en-US" sz="3600" b="0"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endParaRPr>
          </a:p>
          <a:p>
            <a:pPr marL="0" marR="0" lvl="0" indent="0" algn="just" defTabSz="914400" rtl="1" eaLnBrk="1" fontAlgn="base" latinLnBrk="0" hangingPunct="1">
              <a:lnSpc>
                <a:spcPct val="100000"/>
              </a:lnSpc>
              <a:spcBef>
                <a:spcPct val="0"/>
              </a:spcBef>
              <a:spcAft>
                <a:spcPct val="0"/>
              </a:spcAft>
              <a:buClrTx/>
              <a:buSzTx/>
              <a:buFont typeface="Traditional Arabic" pitchFamily="18" charset="-78"/>
              <a:buChar char="3"/>
              <a:tabLst/>
            </a:pPr>
            <a:r>
              <a:rPr kumimoji="0" lang="ar-SA" sz="3600" b="0"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دخول الشركة في مناقصة (عطاء) </a:t>
            </a:r>
            <a:r>
              <a:rPr kumimoji="0" lang="en-US" sz="3600" b="0" i="0" u="none" strike="noStrike" cap="none" normalizeH="0" baseline="0" smtClean="0">
                <a:ln>
                  <a:noFill/>
                </a:ln>
                <a:solidFill>
                  <a:schemeClr val="tx1"/>
                </a:solidFill>
                <a:effectLst/>
                <a:latin typeface="Calibri" pitchFamily="34" charset="0"/>
                <a:ea typeface="Arial" pitchFamily="34" charset="0"/>
                <a:cs typeface="Simplified Arabic" pitchFamily="18" charset="-78"/>
              </a:rPr>
              <a:t>Tender</a:t>
            </a:r>
            <a:r>
              <a:rPr kumimoji="0" lang="ar-SA" sz="3600" b="0"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 يتنافس عليها الكثيرون وترغب في تحديد سعر تتقدم به للحصول على هذه المناقصة.</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183601831"/>
      </p:ext>
    </p:extLst>
  </p:cSld>
  <p:clrMapOvr>
    <a:masterClrMapping/>
  </p:clrMapOvr>
  <p:transition>
    <p:circl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65794" y="130315"/>
            <a:ext cx="2749605" cy="584775"/>
          </a:xfrm>
          <a:prstGeom prst="rect">
            <a:avLst/>
          </a:prstGeom>
          <a:solidFill>
            <a:srgbClr val="A9C6FF"/>
          </a:solidFill>
        </p:spPr>
        <p:txBody>
          <a:bodyPr wrap="square">
            <a:spAutoFit/>
          </a:bodyPr>
          <a:lstStyle/>
          <a:p>
            <a:pPr lvl="0" algn="just"/>
            <a:r>
              <a:rPr lang="ar-SA" sz="3200" b="1" dirty="0"/>
              <a:t>مثال </a:t>
            </a:r>
            <a:r>
              <a:rPr lang="ar-SA" sz="3200" b="1" dirty="0" smtClean="0"/>
              <a:t>(9)</a:t>
            </a:r>
            <a:endParaRPr lang="ar-SA" sz="3200" dirty="0" smtClean="0"/>
          </a:p>
        </p:txBody>
      </p:sp>
      <p:sp>
        <p:nvSpPr>
          <p:cNvPr id="4" name="Text Box 2"/>
          <p:cNvSpPr txBox="1">
            <a:spLocks noChangeArrowheads="1"/>
          </p:cNvSpPr>
          <p:nvPr/>
        </p:nvSpPr>
        <p:spPr bwMode="auto">
          <a:xfrm>
            <a:off x="321880" y="1038224"/>
            <a:ext cx="8348450" cy="527478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ar-SA" sz="2800" dirty="0"/>
              <a:t>تقوم إحدى الشركات بإنتاج وبيع المنتج (أ) الذي تبلغ تكاليف إنتاجه على النحو التالي:</a:t>
            </a:r>
            <a:endParaRPr lang="en-US" sz="2800" dirty="0"/>
          </a:p>
          <a:p>
            <a:r>
              <a:rPr lang="ar-SA" sz="2800" dirty="0"/>
              <a:t>مواد مباشرة				10 جنيه </a:t>
            </a:r>
            <a:endParaRPr lang="en-US" sz="2800" dirty="0"/>
          </a:p>
          <a:p>
            <a:r>
              <a:rPr lang="ar-SA" sz="2800" dirty="0"/>
              <a:t>أجور مباشرة				6 جنيه</a:t>
            </a:r>
            <a:endParaRPr lang="en-US" sz="2800" dirty="0"/>
          </a:p>
          <a:p>
            <a:r>
              <a:rPr lang="ar-SA" sz="2800" dirty="0"/>
              <a:t>تكاليف صناعية غير مباشرة متغيرة 	4 جنيه</a:t>
            </a:r>
            <a:endParaRPr lang="en-US" sz="2800" dirty="0"/>
          </a:p>
          <a:p>
            <a:r>
              <a:rPr lang="ar-SA" sz="2800" dirty="0"/>
              <a:t>تكاليف صناعية غير مباشرة ثابتة	2 جنيه</a:t>
            </a:r>
            <a:endParaRPr lang="en-US" sz="2800" dirty="0"/>
          </a:p>
          <a:p>
            <a:r>
              <a:rPr lang="ar-SA" sz="2800" dirty="0"/>
              <a:t>تكاليف إدارية وتسويقية ثابتة 		5 جنيه</a:t>
            </a:r>
            <a:endParaRPr lang="en-US" sz="2800" dirty="0"/>
          </a:p>
          <a:p>
            <a:r>
              <a:rPr lang="ar-SA" sz="2800" dirty="0"/>
              <a:t>وإذا علمت أن أحد العملاء طلب من الشركة إعطاؤه سعراً لتنفيذ طلبية خاصة، علماً بأن لدى الشركة طاقة إنتاجية عاطلة تكفي لتنفيذ الطلبية الخاصة، وأن الأسعار الاعتيادية لبيع المنتج (أ) لن تتأثر.</a:t>
            </a:r>
            <a:endParaRPr lang="en-US" sz="2800" dirty="0"/>
          </a:p>
          <a:p>
            <a:r>
              <a:rPr lang="ar-SA" sz="2800" b="1" dirty="0"/>
              <a:t>المطلوب</a:t>
            </a:r>
            <a:r>
              <a:rPr lang="ar-SA" sz="2800" dirty="0"/>
              <a:t>:</a:t>
            </a:r>
            <a:endParaRPr lang="en-US" sz="2800" dirty="0"/>
          </a:p>
          <a:p>
            <a:r>
              <a:rPr lang="ar-SA" sz="2800" dirty="0"/>
              <a:t>تحديد أدنى سعر بيع مقترح يمكن أن تقبل به الشركة</a:t>
            </a:r>
            <a:endParaRPr lang="en-US" sz="2800" dirty="0"/>
          </a:p>
        </p:txBody>
      </p:sp>
    </p:spTree>
    <p:extLst>
      <p:ext uri="{BB962C8B-B14F-4D97-AF65-F5344CB8AC3E}">
        <p14:creationId xmlns:p14="http://schemas.microsoft.com/office/powerpoint/2010/main" val="743172541"/>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380115" y="241410"/>
            <a:ext cx="1342763" cy="523220"/>
          </a:xfrm>
          <a:prstGeom prst="rect">
            <a:avLst/>
          </a:prstGeom>
        </p:spPr>
        <p:txBody>
          <a:bodyPr wrap="square">
            <a:spAutoFit/>
          </a:bodyPr>
          <a:lstStyle/>
          <a:p>
            <a:r>
              <a:rPr lang="ar-SA" sz="2800" b="1" dirty="0"/>
              <a:t>الحل:</a:t>
            </a:r>
            <a:endParaRPr lang="en-US" sz="2800" b="1" dirty="0"/>
          </a:p>
        </p:txBody>
      </p:sp>
      <p:sp>
        <p:nvSpPr>
          <p:cNvPr id="2" name="Text Box 2"/>
          <p:cNvSpPr txBox="1">
            <a:spLocks noChangeArrowheads="1"/>
          </p:cNvSpPr>
          <p:nvPr/>
        </p:nvSpPr>
        <p:spPr bwMode="auto">
          <a:xfrm>
            <a:off x="245985" y="806601"/>
            <a:ext cx="8652030" cy="459566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r>
              <a:rPr lang="ar-SA" sz="3600" dirty="0">
                <a:latin typeface="Dutch801 XBd BT" pitchFamily="18" charset="0"/>
              </a:rPr>
              <a:t>أقل سعر يمكن أن تعرضه الشركة يساوي مجموع التكاليف المتغيرة المتعلقة بإنتاج المنتج (أ) = 10+6+4=</a:t>
            </a:r>
            <a:r>
              <a:rPr lang="ar-SA" sz="3600" dirty="0" err="1">
                <a:latin typeface="Dutch801 XBd BT" pitchFamily="18" charset="0"/>
              </a:rPr>
              <a:t>20جنيه</a:t>
            </a:r>
            <a:r>
              <a:rPr lang="ar-SA" sz="3600" dirty="0">
                <a:latin typeface="Dutch801 XBd BT" pitchFamily="18" charset="0"/>
              </a:rPr>
              <a:t>/ للوحدة، لأن الشركة سوف تتكبد التكاليف الثابتة بغض النظر عن قبول الطلبية الخاصة أو عدم قبولها، وهكذا فإن التكاليف الإضافية (</a:t>
            </a:r>
            <a:r>
              <a:rPr lang="en-US" sz="3600" dirty="0">
                <a:latin typeface="Dutch801 XBd BT" pitchFamily="18" charset="0"/>
              </a:rPr>
              <a:t>Incremental Costs</a:t>
            </a:r>
            <a:r>
              <a:rPr lang="ar-SA" sz="3600" dirty="0">
                <a:latin typeface="Dutch801 XBd BT" pitchFamily="18" charset="0"/>
              </a:rPr>
              <a:t>) لتنفيذ الطلبيات الخاصة (</a:t>
            </a:r>
            <a:r>
              <a:rPr lang="en-US" sz="3600" dirty="0">
                <a:latin typeface="Dutch801 XBd BT" pitchFamily="18" charset="0"/>
              </a:rPr>
              <a:t>Special Orders</a:t>
            </a:r>
            <a:r>
              <a:rPr lang="ar-SA" sz="3600" dirty="0">
                <a:latin typeface="Dutch801 XBd BT" pitchFamily="18" charset="0"/>
              </a:rPr>
              <a:t>) هي التكاليف الملائمة لاتخاذ قرارات التسعير قصيرة الأجل، ولذلك لا بد من تحديد تلك التكاليف الإضافية بشكل دقيق.</a:t>
            </a:r>
            <a:endParaRPr lang="en-US" sz="3600" dirty="0">
              <a:latin typeface="Dutch801 XBd BT" pitchFamily="18" charset="0"/>
            </a:endParaRPr>
          </a:p>
        </p:txBody>
      </p:sp>
    </p:spTree>
    <p:extLst>
      <p:ext uri="{BB962C8B-B14F-4D97-AF65-F5344CB8AC3E}">
        <p14:creationId xmlns:p14="http://schemas.microsoft.com/office/powerpoint/2010/main" val="319367948"/>
      </p:ext>
    </p:extLst>
  </p:cSld>
  <p:clrMapOvr>
    <a:masterClrMapping/>
  </p:clrMapOvr>
  <p:transition>
    <p:circl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0000"/>
            </a:gs>
            <a:gs pos="25000">
              <a:srgbClr val="FF6633"/>
            </a:gs>
            <a:gs pos="50000">
              <a:srgbClr val="FFFF00"/>
            </a:gs>
            <a:gs pos="75000">
              <a:srgbClr val="01A78F"/>
            </a:gs>
            <a:gs pos="100000">
              <a:srgbClr val="3366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182273" name="Rectangle 1"/>
          <p:cNvSpPr>
            <a:spLocks noChangeArrowheads="1"/>
          </p:cNvSpPr>
          <p:nvPr/>
        </p:nvSpPr>
        <p:spPr bwMode="auto">
          <a:xfrm>
            <a:off x="457200" y="1957864"/>
            <a:ext cx="8077200" cy="1938992"/>
          </a:xfrm>
          <a:prstGeom prst="rect">
            <a:avLst/>
          </a:prstGeom>
          <a:solidFill>
            <a:srgbClr val="FF66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ar-SA" sz="6000" b="1" dirty="0" smtClean="0">
                <a:latin typeface="Arial" pitchFamily="34" charset="0"/>
                <a:cs typeface="Monotype Koufi" pitchFamily="2" charset="-78"/>
              </a:rPr>
              <a:t>قرارات </a:t>
            </a:r>
            <a:r>
              <a:rPr lang="ar-SA" sz="6000" b="1" dirty="0">
                <a:latin typeface="Arial" pitchFamily="34" charset="0"/>
                <a:cs typeface="Monotype Koufi" pitchFamily="2" charset="-78"/>
              </a:rPr>
              <a:t>التسعير لأغراض التصدير للخارج</a:t>
            </a:r>
            <a:endParaRPr lang="en-US" sz="6000" b="1" dirty="0">
              <a:latin typeface="Arial" pitchFamily="34" charset="0"/>
              <a:cs typeface="Monotype Koufi" pitchFamily="2" charset="-78"/>
            </a:endParaRPr>
          </a:p>
        </p:txBody>
      </p:sp>
    </p:spTree>
    <p:extLst>
      <p:ext uri="{BB962C8B-B14F-4D97-AF65-F5344CB8AC3E}">
        <p14:creationId xmlns:p14="http://schemas.microsoft.com/office/powerpoint/2010/main" val="3198694662"/>
      </p:ext>
    </p:extLst>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2273"/>
                                        </p:tgtEl>
                                        <p:attrNameLst>
                                          <p:attrName>style.visibility</p:attrName>
                                        </p:attrNameLst>
                                      </p:cBhvr>
                                      <p:to>
                                        <p:strVal val="visible"/>
                                      </p:to>
                                    </p:set>
                                    <p:anim calcmode="lin" valueType="num">
                                      <p:cBhvr>
                                        <p:cTn id="7" dur="500" fill="hold"/>
                                        <p:tgtEl>
                                          <p:spTgt spid="18227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2273"/>
                                        </p:tgtEl>
                                        <p:attrNameLst>
                                          <p:attrName>ppt_y</p:attrName>
                                        </p:attrNameLst>
                                      </p:cBhvr>
                                      <p:tavLst>
                                        <p:tav tm="0">
                                          <p:val>
                                            <p:strVal val="#ppt_y"/>
                                          </p:val>
                                        </p:tav>
                                        <p:tav tm="100000">
                                          <p:val>
                                            <p:strVal val="#ppt_y"/>
                                          </p:val>
                                        </p:tav>
                                      </p:tavLst>
                                    </p:anim>
                                    <p:anim calcmode="lin" valueType="num">
                                      <p:cBhvr>
                                        <p:cTn id="9" dur="500" fill="hold"/>
                                        <p:tgtEl>
                                          <p:spTgt spid="18227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227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2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0315"/>
            <a:ext cx="8763000" cy="5016758"/>
          </a:xfrm>
          <a:prstGeom prst="rect">
            <a:avLst/>
          </a:prstGeom>
          <a:solidFill>
            <a:srgbClr val="A9C6FF"/>
          </a:solidFill>
        </p:spPr>
        <p:txBody>
          <a:bodyPr wrap="square">
            <a:spAutoFit/>
          </a:bodyPr>
          <a:lstStyle/>
          <a:p>
            <a:pPr lvl="1" algn="just"/>
            <a:r>
              <a:rPr lang="ar-SA" sz="4000" b="1" dirty="0"/>
              <a:t>أحياناً تلجأ الشركات لتصدير منتجاتها للخارج</a:t>
            </a:r>
            <a:r>
              <a:rPr lang="ar-SA" sz="4000" dirty="0"/>
              <a:t>، وهنا يتبادر للأذهان سؤال: هل سيتم تسعير المنتجات المراد تصديرها للخارج بنفس الكيفية التي يتم بها تسعير المنتجات للأسواق المحلية؟ حتماً الإجابة ستكون بالنفي، ذلك لأن هناك مجموعة من العوامل التي يجب على متخذ قرارات التسعير أخذها في الاعتبار عند تسعير المنتجات المراد تصديرها، وأهم هذه العوامل ما يلي</a:t>
            </a:r>
            <a:r>
              <a:rPr lang="ar-SA" sz="4000" dirty="0" smtClean="0"/>
              <a:t>:</a:t>
            </a:r>
            <a:endParaRPr lang="en-US" sz="4000" dirty="0"/>
          </a:p>
        </p:txBody>
      </p:sp>
    </p:spTree>
    <p:extLst>
      <p:ext uri="{BB962C8B-B14F-4D97-AF65-F5344CB8AC3E}">
        <p14:creationId xmlns:p14="http://schemas.microsoft.com/office/powerpoint/2010/main" val="4187115427"/>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0000"/>
            </a:gs>
            <a:gs pos="25000">
              <a:srgbClr val="FF6633"/>
            </a:gs>
            <a:gs pos="50000">
              <a:srgbClr val="FFFF00"/>
            </a:gs>
            <a:gs pos="75000">
              <a:srgbClr val="01A78F"/>
            </a:gs>
            <a:gs pos="100000">
              <a:srgbClr val="3366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182273" name="Rectangle 1"/>
          <p:cNvSpPr>
            <a:spLocks noChangeArrowheads="1"/>
          </p:cNvSpPr>
          <p:nvPr/>
        </p:nvSpPr>
        <p:spPr bwMode="auto">
          <a:xfrm>
            <a:off x="457200" y="1650085"/>
            <a:ext cx="8077200" cy="2554545"/>
          </a:xfrm>
          <a:prstGeom prst="rect">
            <a:avLst/>
          </a:prstGeom>
          <a:solidFill>
            <a:schemeClr val="accent2">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ar-SA" sz="4000" b="1" dirty="0"/>
              <a:t>ثانياً: التسعير باستخدام </a:t>
            </a:r>
            <a:r>
              <a:rPr lang="ar-SA" sz="4000" b="1" dirty="0">
                <a:latin typeface="Batang" pitchFamily="18" charset="-127"/>
                <a:ea typeface="Batang" pitchFamily="18" charset="-127"/>
              </a:rPr>
              <a:t>معدل العائد على الاستثمار كأساس لتحديد </a:t>
            </a:r>
            <a:r>
              <a:rPr lang="ar-SA" sz="4000" b="1" dirty="0" smtClean="0">
                <a:latin typeface="Batang" pitchFamily="18" charset="-127"/>
                <a:ea typeface="Batang" pitchFamily="18" charset="-127"/>
              </a:rPr>
              <a:t>السعر</a:t>
            </a:r>
            <a:endParaRPr lang="en-US" sz="4000" b="1" dirty="0" smtClean="0">
              <a:latin typeface="Batang" pitchFamily="18" charset="-127"/>
              <a:ea typeface="Batang" pitchFamily="18" charset="-127"/>
            </a:endParaRPr>
          </a:p>
          <a:p>
            <a:pPr algn="ctr"/>
            <a:r>
              <a:rPr lang="ar-SA" sz="4000" b="1" dirty="0">
                <a:latin typeface="Batang" pitchFamily="18" charset="-127"/>
                <a:ea typeface="Batang" pitchFamily="18" charset="-127"/>
              </a:rPr>
              <a:t>(</a:t>
            </a:r>
            <a:r>
              <a:rPr lang="en-US" sz="4000" b="1" dirty="0">
                <a:latin typeface="Batang" pitchFamily="18" charset="-127"/>
                <a:ea typeface="Batang" pitchFamily="18" charset="-127"/>
              </a:rPr>
              <a:t>Rate Of Return On Investment As Basis For </a:t>
            </a:r>
            <a:r>
              <a:rPr lang="en-US" sz="4000" b="1" dirty="0" smtClean="0">
                <a:latin typeface="Batang" pitchFamily="18" charset="-127"/>
                <a:ea typeface="Batang" pitchFamily="18" charset="-127"/>
              </a:rPr>
              <a:t>Pricing)</a:t>
            </a:r>
            <a:endParaRPr lang="en-US" sz="4000" dirty="0">
              <a:latin typeface="Batang" pitchFamily="18" charset="-127"/>
              <a:ea typeface="Batang" pitchFamily="18" charset="-127"/>
            </a:endParaRPr>
          </a:p>
        </p:txBody>
      </p:sp>
    </p:spTree>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2273"/>
                                        </p:tgtEl>
                                        <p:attrNameLst>
                                          <p:attrName>style.visibility</p:attrName>
                                        </p:attrNameLst>
                                      </p:cBhvr>
                                      <p:to>
                                        <p:strVal val="visible"/>
                                      </p:to>
                                    </p:set>
                                    <p:anim calcmode="lin" valueType="num">
                                      <p:cBhvr>
                                        <p:cTn id="7" dur="500" fill="hold"/>
                                        <p:tgtEl>
                                          <p:spTgt spid="18227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2273"/>
                                        </p:tgtEl>
                                        <p:attrNameLst>
                                          <p:attrName>ppt_y</p:attrName>
                                        </p:attrNameLst>
                                      </p:cBhvr>
                                      <p:tavLst>
                                        <p:tav tm="0">
                                          <p:val>
                                            <p:strVal val="#ppt_y"/>
                                          </p:val>
                                        </p:tav>
                                        <p:tav tm="100000">
                                          <p:val>
                                            <p:strVal val="#ppt_y"/>
                                          </p:val>
                                        </p:tav>
                                      </p:tavLst>
                                    </p:anim>
                                    <p:anim calcmode="lin" valueType="num">
                                      <p:cBhvr>
                                        <p:cTn id="9" dur="500" fill="hold"/>
                                        <p:tgtEl>
                                          <p:spTgt spid="18227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227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2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0315"/>
            <a:ext cx="8763000" cy="5078313"/>
          </a:xfrm>
          <a:prstGeom prst="rect">
            <a:avLst/>
          </a:prstGeom>
          <a:solidFill>
            <a:srgbClr val="FFFF00"/>
          </a:solidFill>
        </p:spPr>
        <p:txBody>
          <a:bodyPr wrap="square">
            <a:spAutoFit/>
          </a:bodyPr>
          <a:lstStyle/>
          <a:p>
            <a:pPr algn="just"/>
            <a:r>
              <a:rPr lang="ar-SA" sz="3600" b="1" dirty="0"/>
              <a:t>أولاً: أسعار صرف العملات ومعدلات </a:t>
            </a:r>
            <a:r>
              <a:rPr lang="ar-SA" sz="3600" b="1" dirty="0" smtClean="0"/>
              <a:t>التضخم:</a:t>
            </a:r>
          </a:p>
          <a:p>
            <a:pPr algn="just"/>
            <a:r>
              <a:rPr lang="ar-SA" sz="3600" dirty="0"/>
              <a:t>هناك علاقة عكسية بين معدلات التضخم وأسعار صرف العملات، فكلما زاد معدل التضخم في أي دولة، فإن أسعار صرف عملاتها تميل للانخفاض مقارنة مع غيرها من الدول التي تكون معدلات التضخم فيها منخفضة، وعليه لا بد من أن يأخذ متخذ قرار تحديد السعر في الاعتبار التقلبات المحتملة في تغير أسعار صرف العملات بين الدول والتي قد ينتج عنها خسارة، ومن البدائل التي يتم التسعير على أساسها التسعير على أساس سعر الدولار أو أي عملة أخرى شبيهة</a:t>
            </a:r>
            <a:r>
              <a:rPr lang="ar-SA" sz="3600" dirty="0" smtClean="0"/>
              <a:t>.</a:t>
            </a:r>
            <a:endParaRPr lang="en-US" sz="3600" dirty="0"/>
          </a:p>
        </p:txBody>
      </p:sp>
    </p:spTree>
    <p:extLst>
      <p:ext uri="{BB962C8B-B14F-4D97-AF65-F5344CB8AC3E}">
        <p14:creationId xmlns:p14="http://schemas.microsoft.com/office/powerpoint/2010/main" val="2941741982"/>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0315"/>
            <a:ext cx="8763000" cy="4524315"/>
          </a:xfrm>
          <a:prstGeom prst="rect">
            <a:avLst/>
          </a:prstGeom>
          <a:solidFill>
            <a:schemeClr val="bg1">
              <a:lumMod val="95000"/>
            </a:schemeClr>
          </a:solidFill>
        </p:spPr>
        <p:txBody>
          <a:bodyPr wrap="square">
            <a:spAutoFit/>
          </a:bodyPr>
          <a:lstStyle/>
          <a:p>
            <a:pPr algn="just"/>
            <a:r>
              <a:rPr lang="ar-SA" sz="3600" b="1" dirty="0">
                <a:latin typeface="Batang" pitchFamily="18" charset="-127"/>
                <a:ea typeface="Batang" pitchFamily="18" charset="-127"/>
              </a:rPr>
              <a:t>ثانياً: التكاليف المرتبطة بعمليات التصدير</a:t>
            </a:r>
            <a:endParaRPr lang="en-US" sz="3600" dirty="0">
              <a:latin typeface="Batang" pitchFamily="18" charset="-127"/>
              <a:ea typeface="Batang" pitchFamily="18" charset="-127"/>
            </a:endParaRPr>
          </a:p>
          <a:p>
            <a:pPr algn="just"/>
            <a:r>
              <a:rPr lang="ar-SA" sz="3600" dirty="0">
                <a:latin typeface="Batang" pitchFamily="18" charset="-127"/>
                <a:ea typeface="Batang" pitchFamily="18" charset="-127"/>
              </a:rPr>
              <a:t>	عند حساب التكلفة لتحديد سعر البيع للمنتجات المصدرة، لا بد من أخذ جميع التكاليف التي سوف تترتب على عمليات تصدير المنتج بالاعتبار مثل تكاليف النقل أو الشحن (</a:t>
            </a:r>
            <a:r>
              <a:rPr lang="en-US" sz="3600" dirty="0">
                <a:latin typeface="Batang" pitchFamily="18" charset="-127"/>
                <a:ea typeface="Batang" pitchFamily="18" charset="-127"/>
              </a:rPr>
              <a:t>Transport Costs</a:t>
            </a:r>
            <a:r>
              <a:rPr lang="ar-SA" sz="3600" dirty="0">
                <a:latin typeface="Batang" pitchFamily="18" charset="-127"/>
                <a:ea typeface="Batang" pitchFamily="18" charset="-127"/>
              </a:rPr>
              <a:t>)، والتأمين (</a:t>
            </a:r>
            <a:r>
              <a:rPr lang="en-US" sz="3600" dirty="0">
                <a:latin typeface="Batang" pitchFamily="18" charset="-127"/>
                <a:ea typeface="Batang" pitchFamily="18" charset="-127"/>
              </a:rPr>
              <a:t>Insurance</a:t>
            </a:r>
            <a:r>
              <a:rPr lang="ar-SA" sz="3600" dirty="0">
                <a:latin typeface="Batang" pitchFamily="18" charset="-127"/>
                <a:ea typeface="Batang" pitchFamily="18" charset="-127"/>
              </a:rPr>
              <a:t>)، والرسوم الجمركية (</a:t>
            </a:r>
            <a:r>
              <a:rPr lang="en-US" sz="3600" dirty="0">
                <a:latin typeface="Batang" pitchFamily="18" charset="-127"/>
                <a:ea typeface="Batang" pitchFamily="18" charset="-127"/>
              </a:rPr>
              <a:t>Custom Duties</a:t>
            </a:r>
            <a:r>
              <a:rPr lang="ar-SA" sz="3600" dirty="0">
                <a:latin typeface="Batang" pitchFamily="18" charset="-127"/>
                <a:ea typeface="Batang" pitchFamily="18" charset="-127"/>
              </a:rPr>
              <a:t>)، ونفقات التسويق والتوزيع (</a:t>
            </a:r>
            <a:r>
              <a:rPr lang="en-US" sz="3600" dirty="0">
                <a:latin typeface="Batang" pitchFamily="18" charset="-127"/>
                <a:ea typeface="Batang" pitchFamily="18" charset="-127"/>
              </a:rPr>
              <a:t>Marketing &amp; Distribution Expenses</a:t>
            </a:r>
            <a:r>
              <a:rPr lang="ar-SA" sz="3600" dirty="0">
                <a:latin typeface="Batang" pitchFamily="18" charset="-127"/>
                <a:ea typeface="Batang" pitchFamily="18" charset="-127"/>
              </a:rPr>
              <a:t>).</a:t>
            </a:r>
            <a:endParaRPr lang="en-US" sz="3600" dirty="0">
              <a:latin typeface="Batang" pitchFamily="18" charset="-127"/>
              <a:ea typeface="Batang" pitchFamily="18" charset="-127"/>
            </a:endParaRPr>
          </a:p>
        </p:txBody>
      </p:sp>
    </p:spTree>
    <p:extLst>
      <p:ext uri="{BB962C8B-B14F-4D97-AF65-F5344CB8AC3E}">
        <p14:creationId xmlns:p14="http://schemas.microsoft.com/office/powerpoint/2010/main" val="3792879241"/>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528909"/>
            <a:ext cx="8763000" cy="5632311"/>
          </a:xfrm>
          <a:prstGeom prst="rect">
            <a:avLst/>
          </a:prstGeom>
          <a:solidFill>
            <a:schemeClr val="accent5">
              <a:lumMod val="40000"/>
              <a:lumOff val="60000"/>
            </a:schemeClr>
          </a:solidFill>
        </p:spPr>
        <p:txBody>
          <a:bodyPr wrap="square">
            <a:spAutoFit/>
          </a:bodyPr>
          <a:lstStyle/>
          <a:p>
            <a:pPr algn="just"/>
            <a:r>
              <a:rPr lang="ar-SA" sz="3600" b="1" dirty="0"/>
              <a:t>ثالثاً: المستويات المعيشية ومعدلات الدخل في الدول التي يتم التصدير إليها.</a:t>
            </a:r>
            <a:endParaRPr lang="en-US" sz="3600" dirty="0"/>
          </a:p>
          <a:p>
            <a:pPr algn="just"/>
            <a:r>
              <a:rPr lang="ar-SA" sz="3600" dirty="0"/>
              <a:t>	أحياناً نتيجة لتدني معدلات الدخل وبالتالي تدني المستويات المعيشية في بلد ما تلجأ الشركات المصدرة إلى تغيير مواصفات منتجاتها كاستخدام مواد أولية ذات تكلفة أقل أو تقليل كمية المواد الأولية الداخلة في الإنتاج أو غير ذلك من الإجراءات التي تهدف إلى تخفيض سعر البيع للسلعة المصدرة حتى يصبح سعر بيع السلعة في متناول المستهلكين ذوي الدخل المحدود بما يتلاءم مع قدراتهم الشرائية.</a:t>
            </a:r>
            <a:endParaRPr lang="en-US" sz="3600" dirty="0"/>
          </a:p>
        </p:txBody>
      </p:sp>
    </p:spTree>
    <p:extLst>
      <p:ext uri="{BB962C8B-B14F-4D97-AF65-F5344CB8AC3E}">
        <p14:creationId xmlns:p14="http://schemas.microsoft.com/office/powerpoint/2010/main" val="3940045372"/>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0000"/>
            </a:gs>
            <a:gs pos="25000">
              <a:srgbClr val="FF6633"/>
            </a:gs>
            <a:gs pos="50000">
              <a:srgbClr val="FFFF00"/>
            </a:gs>
            <a:gs pos="75000">
              <a:srgbClr val="01A78F"/>
            </a:gs>
            <a:gs pos="100000">
              <a:srgbClr val="3366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182273" name="Rectangle 1"/>
          <p:cNvSpPr>
            <a:spLocks noChangeArrowheads="1"/>
          </p:cNvSpPr>
          <p:nvPr/>
        </p:nvSpPr>
        <p:spPr bwMode="auto">
          <a:xfrm>
            <a:off x="457200" y="1526975"/>
            <a:ext cx="8077200" cy="2800767"/>
          </a:xfrm>
          <a:prstGeom prst="rect">
            <a:avLst/>
          </a:prstGeom>
          <a:solidFill>
            <a:schemeClr val="accent2">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400" b="1" dirty="0" smtClean="0">
                <a:latin typeface="Arial" pitchFamily="34" charset="0"/>
                <a:cs typeface="Monotype Koufi" pitchFamily="2" charset="-78"/>
              </a:rPr>
              <a:t>بالإضافة </a:t>
            </a:r>
            <a:r>
              <a:rPr lang="ar-SA" sz="4400" b="1" dirty="0">
                <a:latin typeface="Arial" pitchFamily="34" charset="0"/>
                <a:cs typeface="Monotype Koufi" pitchFamily="2" charset="-78"/>
              </a:rPr>
              <a:t>للعوامل المشار إليها أعلاه لا بد لمتخذ قرار التسعير للسلع المصدرة أن يراعي عوامل أخرى من الأهمية بمكان مثل:</a:t>
            </a:r>
            <a:endParaRPr lang="en-US" sz="4400" b="1" dirty="0">
              <a:latin typeface="Arial" pitchFamily="34" charset="0"/>
              <a:cs typeface="Monotype Koufi" pitchFamily="2" charset="-78"/>
            </a:endParaRPr>
          </a:p>
        </p:txBody>
      </p:sp>
    </p:spTree>
    <p:extLst>
      <p:ext uri="{BB962C8B-B14F-4D97-AF65-F5344CB8AC3E}">
        <p14:creationId xmlns:p14="http://schemas.microsoft.com/office/powerpoint/2010/main" val="2356733223"/>
      </p:ext>
    </p:extLst>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2273"/>
                                        </p:tgtEl>
                                        <p:attrNameLst>
                                          <p:attrName>style.visibility</p:attrName>
                                        </p:attrNameLst>
                                      </p:cBhvr>
                                      <p:to>
                                        <p:strVal val="visible"/>
                                      </p:to>
                                    </p:set>
                                    <p:anim calcmode="lin" valueType="num">
                                      <p:cBhvr>
                                        <p:cTn id="7" dur="500" fill="hold"/>
                                        <p:tgtEl>
                                          <p:spTgt spid="18227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2273"/>
                                        </p:tgtEl>
                                        <p:attrNameLst>
                                          <p:attrName>ppt_y</p:attrName>
                                        </p:attrNameLst>
                                      </p:cBhvr>
                                      <p:tavLst>
                                        <p:tav tm="0">
                                          <p:val>
                                            <p:strVal val="#ppt_y"/>
                                          </p:val>
                                        </p:tav>
                                        <p:tav tm="100000">
                                          <p:val>
                                            <p:strVal val="#ppt_y"/>
                                          </p:val>
                                        </p:tav>
                                      </p:tavLst>
                                    </p:anim>
                                    <p:anim calcmode="lin" valueType="num">
                                      <p:cBhvr>
                                        <p:cTn id="9" dur="500" fill="hold"/>
                                        <p:tgtEl>
                                          <p:spTgt spid="18227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227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2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397775" y="165515"/>
            <a:ext cx="8348449" cy="330738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357188" lvl="0" indent="0" algn="just" defTabSz="914400" rtl="1" eaLnBrk="1" fontAlgn="base" latinLnBrk="0" hangingPunct="1">
              <a:lnSpc>
                <a:spcPct val="100000"/>
              </a:lnSpc>
              <a:spcBef>
                <a:spcPct val="0"/>
              </a:spcBef>
              <a:spcAft>
                <a:spcPct val="0"/>
              </a:spcAft>
              <a:buClrTx/>
              <a:buSzTx/>
              <a:buFont typeface="Times New Roman" pitchFamily="18" charset="0"/>
              <a:buChar char="-"/>
              <a:tabLst/>
            </a:pPr>
            <a:r>
              <a:rPr kumimoji="0" lang="ar-SA" sz="4000" b="0"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تحديد خصائص الأسواق المستهدفة وتحديد الطلب في تلك الأسواق وتقديره (دراسة السوق).</a:t>
            </a:r>
          </a:p>
          <a:p>
            <a:pPr marL="0" marR="0" lvl="0" indent="0" algn="just" defTabSz="914400" rtl="1" eaLnBrk="1" fontAlgn="base" latinLnBrk="0" hangingPunct="1">
              <a:lnSpc>
                <a:spcPct val="100000"/>
              </a:lnSpc>
              <a:spcBef>
                <a:spcPct val="0"/>
              </a:spcBef>
              <a:spcAft>
                <a:spcPct val="0"/>
              </a:spcAft>
              <a:buClrTx/>
              <a:buSzTx/>
              <a:buFont typeface="Times New Roman" pitchFamily="18" charset="0"/>
              <a:buChar char="-"/>
              <a:tabLst/>
            </a:pPr>
            <a:r>
              <a:rPr kumimoji="0" lang="ar-SA" sz="4000" b="0"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الإلمام بالقوانين والأنظمة السائدة في الدولة المراد التصدير إليها ومدى تدخل الحكومة في تلك الدولة وتأثيرها على مستويات الأسعار.</a:t>
            </a:r>
            <a:endParaRPr kumimoji="0" lang="en-US" sz="4000" b="0"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4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circl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42" name="Picture 2" descr="C:\Documents and Settings\Yasir Taj Elssir\My Documents\التّنزيلات\وردة 7.jpe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pic>
        <p:nvPicPr>
          <p:cNvPr id="24" name="Picture 5" descr="C:\Documents and Settings\Yasir Taj Elssir\My Documents\التّنزيلات\وردة 5.jpg"/>
          <p:cNvPicPr>
            <a:picLocks noChangeAspect="1" noChangeArrowheads="1"/>
          </p:cNvPicPr>
          <p:nvPr/>
        </p:nvPicPr>
        <p:blipFill>
          <a:blip r:embed="rId3" cstate="print"/>
          <a:srcRect/>
          <a:stretch>
            <a:fillRect/>
          </a:stretch>
        </p:blipFill>
        <p:spPr bwMode="auto">
          <a:xfrm>
            <a:off x="0" y="3"/>
            <a:ext cx="9144000" cy="6857999"/>
          </a:xfrm>
          <a:prstGeom prst="rect">
            <a:avLst/>
          </a:prstGeom>
          <a:noFill/>
        </p:spPr>
      </p:pic>
      <p:pic>
        <p:nvPicPr>
          <p:cNvPr id="28" name="Picture 9" descr="C:\Documents and Settings\Yasir Taj Elssir\My Documents\التّنزيلات\وردة1.jpeg"/>
          <p:cNvPicPr>
            <a:picLocks noChangeAspect="1" noChangeArrowheads="1"/>
          </p:cNvPicPr>
          <p:nvPr/>
        </p:nvPicPr>
        <p:blipFill>
          <a:blip r:embed="rId4" cstate="print"/>
          <a:srcRect/>
          <a:stretch>
            <a:fillRect/>
          </a:stretch>
        </p:blipFill>
        <p:spPr bwMode="auto">
          <a:xfrm>
            <a:off x="1" y="-152400"/>
            <a:ext cx="9144000" cy="7162800"/>
          </a:xfrm>
          <a:prstGeom prst="rect">
            <a:avLst/>
          </a:prstGeom>
          <a:noFill/>
        </p:spPr>
      </p:pic>
      <p:pic>
        <p:nvPicPr>
          <p:cNvPr id="29" name="Picture 8" descr="C:\Documents and Settings\Yasir Taj Elssir\My Documents\التّنزيلات\وردة 10.jpeg"/>
          <p:cNvPicPr>
            <a:picLocks noChangeAspect="1" noChangeArrowheads="1"/>
          </p:cNvPicPr>
          <p:nvPr/>
        </p:nvPicPr>
        <p:blipFill>
          <a:blip r:embed="rId5" cstate="print"/>
          <a:srcRect/>
          <a:stretch>
            <a:fillRect/>
          </a:stretch>
        </p:blipFill>
        <p:spPr bwMode="auto">
          <a:xfrm>
            <a:off x="0" y="0"/>
            <a:ext cx="9144000" cy="6858000"/>
          </a:xfrm>
          <a:prstGeom prst="rect">
            <a:avLst/>
          </a:prstGeom>
          <a:noFill/>
        </p:spPr>
      </p:pic>
      <p:pic>
        <p:nvPicPr>
          <p:cNvPr id="30" name="Picture 7" descr="C:\Documents and Settings\Yasir Taj Elssir\My Documents\التّنزيلات\وردة 9.jpeg"/>
          <p:cNvPicPr>
            <a:picLocks noChangeAspect="1" noChangeArrowheads="1"/>
          </p:cNvPicPr>
          <p:nvPr/>
        </p:nvPicPr>
        <p:blipFill>
          <a:blip r:embed="rId6" cstate="print"/>
          <a:srcRect/>
          <a:stretch>
            <a:fillRect/>
          </a:stretch>
        </p:blipFill>
        <p:spPr bwMode="auto">
          <a:xfrm>
            <a:off x="3" y="0"/>
            <a:ext cx="9143999" cy="6858000"/>
          </a:xfrm>
          <a:prstGeom prst="rect">
            <a:avLst/>
          </a:prstGeom>
          <a:noFill/>
        </p:spPr>
      </p:pic>
      <p:pic>
        <p:nvPicPr>
          <p:cNvPr id="31" name="Picture 6" descr="C:\Documents and Settings\Yasir Taj Elssir\My Documents\التّنزيلات\وردة 8.jpeg"/>
          <p:cNvPicPr>
            <a:picLocks noChangeAspect="1" noChangeArrowheads="1"/>
          </p:cNvPicPr>
          <p:nvPr/>
        </p:nvPicPr>
        <p:blipFill>
          <a:blip r:embed="rId7" cstate="print"/>
          <a:srcRect/>
          <a:stretch>
            <a:fillRect/>
          </a:stretch>
        </p:blipFill>
        <p:spPr bwMode="auto">
          <a:xfrm>
            <a:off x="3" y="3"/>
            <a:ext cx="9143999" cy="6857999"/>
          </a:xfrm>
          <a:prstGeom prst="rect">
            <a:avLst/>
          </a:prstGeom>
          <a:noFill/>
        </p:spPr>
      </p:pic>
      <p:pic>
        <p:nvPicPr>
          <p:cNvPr id="32" name="Picture 5" descr="C:\Documents and Settings\Yasir Taj Elssir\My Documents\التّنزيلات\وردة 5.jpg"/>
          <p:cNvPicPr>
            <a:picLocks noChangeAspect="1" noChangeArrowheads="1"/>
          </p:cNvPicPr>
          <p:nvPr/>
        </p:nvPicPr>
        <p:blipFill>
          <a:blip r:embed="rId3" cstate="print"/>
          <a:srcRect/>
          <a:stretch>
            <a:fillRect/>
          </a:stretch>
        </p:blipFill>
        <p:spPr bwMode="auto">
          <a:xfrm>
            <a:off x="0" y="3"/>
            <a:ext cx="9144000" cy="6857999"/>
          </a:xfrm>
          <a:prstGeom prst="rect">
            <a:avLst/>
          </a:prstGeom>
          <a:noFill/>
        </p:spPr>
      </p:pic>
      <p:pic>
        <p:nvPicPr>
          <p:cNvPr id="33" name="Picture 2" descr="C:\Documents and Settings\Yasir Taj Elssir\My Documents\التّنزيلات\وردة 7.jpe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880651" name="Picture 11" descr="C:\Documents and Settings\Yasir Taj Elssir\My Documents\التّنزيلات\وردة 4.jpg"/>
          <p:cNvPicPr>
            <a:picLocks noChangeAspect="1" noChangeArrowheads="1"/>
          </p:cNvPicPr>
          <p:nvPr/>
        </p:nvPicPr>
        <p:blipFill>
          <a:blip r:embed="rId8" cstate="print"/>
          <a:srcRect/>
          <a:stretch>
            <a:fillRect/>
          </a:stretch>
        </p:blipFill>
        <p:spPr bwMode="auto">
          <a:xfrm>
            <a:off x="0" y="-76200"/>
            <a:ext cx="9144000" cy="5257800"/>
          </a:xfrm>
          <a:prstGeom prst="rect">
            <a:avLst/>
          </a:prstGeom>
          <a:noFill/>
        </p:spPr>
      </p:pic>
      <p:sp>
        <p:nvSpPr>
          <p:cNvPr id="35" name="مستطيل 34"/>
          <p:cNvSpPr/>
          <p:nvPr/>
        </p:nvSpPr>
        <p:spPr>
          <a:xfrm>
            <a:off x="0" y="5212140"/>
            <a:ext cx="9144000" cy="1569660"/>
          </a:xfrm>
          <a:prstGeom prst="rect">
            <a:avLst/>
          </a:prstGeom>
          <a:solidFill>
            <a:srgbClr val="FFFF00"/>
          </a:solidFill>
        </p:spPr>
        <p:txBody>
          <a:bodyPr wrap="square">
            <a:spAutoFit/>
          </a:bodyPr>
          <a:lstStyle/>
          <a:p>
            <a:pPr algn="ctr"/>
            <a:r>
              <a:rPr lang="ar-SA" sz="4800" b="1" dirty="0" smtClean="0">
                <a:solidFill>
                  <a:srgbClr val="FF0000"/>
                </a:solidFill>
                <a:latin typeface="Monotype Koufi" pitchFamily="2" charset="-78"/>
                <a:ea typeface="Monotype Koufi" pitchFamily="2" charset="-78"/>
                <a:cs typeface="Monotype Koufi" pitchFamily="2" charset="-78"/>
              </a:rPr>
              <a:t>نشكر لكم حسن انصاتكم</a:t>
            </a:r>
            <a:r>
              <a:rPr lang="en-US" sz="4800" b="1" dirty="0" smtClean="0">
                <a:solidFill>
                  <a:srgbClr val="FF0000"/>
                </a:solidFill>
                <a:ea typeface="Monotype Koufi" pitchFamily="2" charset="-78"/>
                <a:cs typeface="Monotype Koufi" pitchFamily="2" charset="-78"/>
              </a:rPr>
              <a:t> </a:t>
            </a:r>
            <a:r>
              <a:rPr lang="ar-SA" sz="4800" b="1" dirty="0" smtClean="0">
                <a:solidFill>
                  <a:srgbClr val="FF0000"/>
                </a:solidFill>
                <a:latin typeface="Monotype Koufi" pitchFamily="2" charset="-78"/>
                <a:ea typeface="Monotype Koufi" pitchFamily="2" charset="-78"/>
                <a:cs typeface="Monotype Koufi" pitchFamily="2" charset="-78"/>
              </a:rPr>
              <a:t>وصبركم ونسأل الله لكم التوفيق </a:t>
            </a:r>
            <a:r>
              <a:rPr lang="ar-SY" sz="4800" b="1" dirty="0" smtClean="0">
                <a:solidFill>
                  <a:srgbClr val="FF0000"/>
                </a:solidFill>
                <a:latin typeface="Monotype Koufi" pitchFamily="2" charset="-78"/>
                <a:ea typeface="Monotype Koufi" pitchFamily="2" charset="-78"/>
                <a:cs typeface="Monotype Koufi" pitchFamily="2" charset="-78"/>
              </a:rPr>
              <a:t>و</a:t>
            </a:r>
            <a:r>
              <a:rPr lang="ar-SA" sz="4800" b="1" dirty="0" smtClean="0">
                <a:solidFill>
                  <a:srgbClr val="FF0000"/>
                </a:solidFill>
                <a:latin typeface="Monotype Koufi" pitchFamily="2" charset="-78"/>
                <a:ea typeface="Monotype Koufi" pitchFamily="2" charset="-78"/>
                <a:cs typeface="Monotype Koufi" pitchFamily="2" charset="-78"/>
              </a:rPr>
              <a:t>السداد</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2000"/>
                                  </p:stCondLst>
                                  <p:iterate type="wd">
                                    <p:tmPct val="10000"/>
                                  </p:iterate>
                                  <p:childTnLst>
                                    <p:set>
                                      <p:cBhvr>
                                        <p:cTn id="6" dur="1" fill="hold">
                                          <p:stCondLst>
                                            <p:cond delay="0"/>
                                          </p:stCondLst>
                                        </p:cTn>
                                        <p:tgtEl>
                                          <p:spTgt spid="880642"/>
                                        </p:tgtEl>
                                        <p:attrNameLst>
                                          <p:attrName>style.visibility</p:attrName>
                                        </p:attrNameLst>
                                      </p:cBhvr>
                                      <p:to>
                                        <p:strVal val="visible"/>
                                      </p:to>
                                    </p:set>
                                    <p:anim calcmode="lin" valueType="num">
                                      <p:cBhvr>
                                        <p:cTn id="7" dur="1000" decel="50000" fill="hold">
                                          <p:stCondLst>
                                            <p:cond delay="0"/>
                                          </p:stCondLst>
                                        </p:cTn>
                                        <p:tgtEl>
                                          <p:spTgt spid="880642"/>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880642"/>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880642"/>
                                        </p:tgtEl>
                                        <p:attrNameLst>
                                          <p:attrName>ppt_w</p:attrName>
                                        </p:attrNameLst>
                                      </p:cBhvr>
                                      <p:tavLst>
                                        <p:tav tm="0">
                                          <p:val>
                                            <p:strVal val="#ppt_w*.05"/>
                                          </p:val>
                                        </p:tav>
                                        <p:tav tm="100000">
                                          <p:val>
                                            <p:strVal val="#ppt_w"/>
                                          </p:val>
                                        </p:tav>
                                      </p:tavLst>
                                    </p:anim>
                                    <p:anim calcmode="lin" valueType="num">
                                      <p:cBhvr>
                                        <p:cTn id="10" dur="2000" fill="hold"/>
                                        <p:tgtEl>
                                          <p:spTgt spid="880642"/>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880642"/>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880642"/>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880642"/>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880642"/>
                                        </p:tgtEl>
                                      </p:cBhvr>
                                    </p:animEffect>
                                  </p:childTnLst>
                                </p:cTn>
                              </p:par>
                            </p:childTnLst>
                          </p:cTn>
                        </p:par>
                        <p:par>
                          <p:cTn id="15" fill="hold">
                            <p:stCondLst>
                              <p:cond delay="4000"/>
                            </p:stCondLst>
                            <p:childTnLst>
                              <p:par>
                                <p:cTn id="16" presetID="7" presetClass="entr" presetSubtype="4" fill="hold" nodeType="afterEffect">
                                  <p:stCondLst>
                                    <p:cond delay="150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1000" fill="hold"/>
                                        <p:tgtEl>
                                          <p:spTgt spid="24"/>
                                        </p:tgtEl>
                                        <p:attrNameLst>
                                          <p:attrName>ppt_x</p:attrName>
                                        </p:attrNameLst>
                                      </p:cBhvr>
                                      <p:tavLst>
                                        <p:tav tm="0">
                                          <p:val>
                                            <p:strVal val="#ppt_x"/>
                                          </p:val>
                                        </p:tav>
                                        <p:tav tm="100000">
                                          <p:val>
                                            <p:strVal val="#ppt_x"/>
                                          </p:val>
                                        </p:tav>
                                      </p:tavLst>
                                    </p:anim>
                                    <p:anim calcmode="lin" valueType="num">
                                      <p:cBhvr additive="base">
                                        <p:cTn id="19" dur="1000" fill="hold"/>
                                        <p:tgtEl>
                                          <p:spTgt spid="24"/>
                                        </p:tgtEl>
                                        <p:attrNameLst>
                                          <p:attrName>ppt_y</p:attrName>
                                        </p:attrNameLst>
                                      </p:cBhvr>
                                      <p:tavLst>
                                        <p:tav tm="0">
                                          <p:val>
                                            <p:strVal val="1+#ppt_h/2"/>
                                          </p:val>
                                        </p:tav>
                                        <p:tav tm="100000">
                                          <p:val>
                                            <p:strVal val="#ppt_y"/>
                                          </p:val>
                                        </p:tav>
                                      </p:tavLst>
                                    </p:anim>
                                  </p:childTnLst>
                                </p:cTn>
                              </p:par>
                            </p:childTnLst>
                          </p:cTn>
                        </p:par>
                        <p:par>
                          <p:cTn id="20" fill="hold">
                            <p:stCondLst>
                              <p:cond delay="6500"/>
                            </p:stCondLst>
                            <p:childTnLst>
                              <p:par>
                                <p:cTn id="21" presetID="48" presetClass="entr" presetSubtype="0" accel="50000"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1000" fill="hold"/>
                                        <p:tgtEl>
                                          <p:spTgt spid="2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28"/>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28"/>
                                        </p:tgtEl>
                                        <p:attrNameLst>
                                          <p:attrName>ppt_y</p:attrName>
                                        </p:attrNameLst>
                                      </p:cBhvr>
                                      <p:tavLst>
                                        <p:tav tm="0">
                                          <p:val>
                                            <p:strVal val="#ppt_y"/>
                                          </p:val>
                                        </p:tav>
                                        <p:tav tm="100000">
                                          <p:val>
                                            <p:strVal val="#ppt_y"/>
                                          </p:val>
                                        </p:tav>
                                      </p:tavLst>
                                    </p:anim>
                                    <p:animEffect transition="in" filter="fade">
                                      <p:cBhvr>
                                        <p:cTn id="26" dur="1000"/>
                                        <p:tgtEl>
                                          <p:spTgt spid="28"/>
                                        </p:tgtEl>
                                      </p:cBhvr>
                                    </p:animEffect>
                                  </p:childTnLst>
                                </p:cTn>
                              </p:par>
                            </p:childTnLst>
                          </p:cTn>
                        </p:par>
                        <p:par>
                          <p:cTn id="27" fill="hold">
                            <p:stCondLst>
                              <p:cond delay="7500"/>
                            </p:stCondLst>
                            <p:childTnLst>
                              <p:par>
                                <p:cTn id="28" presetID="48" presetClass="entr" presetSubtype="0" accel="50000" fill="hold" nodeType="afterEffect">
                                  <p:stCondLst>
                                    <p:cond delay="2000"/>
                                  </p:stCondLst>
                                  <p:childTnLst>
                                    <p:set>
                                      <p:cBhvr>
                                        <p:cTn id="29" dur="1" fill="hold">
                                          <p:stCondLst>
                                            <p:cond delay="0"/>
                                          </p:stCondLst>
                                        </p:cTn>
                                        <p:tgtEl>
                                          <p:spTgt spid="29"/>
                                        </p:tgtEl>
                                        <p:attrNameLst>
                                          <p:attrName>style.visibility</p:attrName>
                                        </p:attrNameLst>
                                      </p:cBhvr>
                                      <p:to>
                                        <p:strVal val="visible"/>
                                      </p:to>
                                    </p:set>
                                    <p:anim calcmode="lin" valueType="num">
                                      <p:cBhvr>
                                        <p:cTn id="30" dur="1000" fill="hold"/>
                                        <p:tgtEl>
                                          <p:spTgt spid="2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1" dur="1000" fill="hold"/>
                                        <p:tgtEl>
                                          <p:spTgt spid="29"/>
                                        </p:tgtEl>
                                        <p:attrNameLst>
                                          <p:attrName>ppt_x</p:attrName>
                                        </p:attrNameLst>
                                      </p:cBhvr>
                                      <p:tavLst>
                                        <p:tav tm="0">
                                          <p:val>
                                            <p:fltVal val="-1"/>
                                          </p:val>
                                        </p:tav>
                                        <p:tav tm="50000">
                                          <p:val>
                                            <p:fltVal val="0.95"/>
                                          </p:val>
                                        </p:tav>
                                        <p:tav tm="100000">
                                          <p:val>
                                            <p:strVal val="#ppt_x"/>
                                          </p:val>
                                        </p:tav>
                                      </p:tavLst>
                                    </p:anim>
                                    <p:anim calcmode="lin" valueType="num">
                                      <p:cBhvr>
                                        <p:cTn id="32" dur="1000" fill="hold"/>
                                        <p:tgtEl>
                                          <p:spTgt spid="29"/>
                                        </p:tgtEl>
                                        <p:attrNameLst>
                                          <p:attrName>ppt_y</p:attrName>
                                        </p:attrNameLst>
                                      </p:cBhvr>
                                      <p:tavLst>
                                        <p:tav tm="0">
                                          <p:val>
                                            <p:strVal val="#ppt_y"/>
                                          </p:val>
                                        </p:tav>
                                        <p:tav tm="100000">
                                          <p:val>
                                            <p:strVal val="#ppt_y"/>
                                          </p:val>
                                        </p:tav>
                                      </p:tavLst>
                                    </p:anim>
                                    <p:animEffect transition="in" filter="fade">
                                      <p:cBhvr>
                                        <p:cTn id="33" dur="1000"/>
                                        <p:tgtEl>
                                          <p:spTgt spid="29"/>
                                        </p:tgtEl>
                                      </p:cBhvr>
                                    </p:animEffect>
                                  </p:childTnLst>
                                </p:cTn>
                              </p:par>
                            </p:childTnLst>
                          </p:cTn>
                        </p:par>
                        <p:par>
                          <p:cTn id="34" fill="hold">
                            <p:stCondLst>
                              <p:cond delay="10500"/>
                            </p:stCondLst>
                            <p:childTnLst>
                              <p:par>
                                <p:cTn id="35" presetID="15" presetClass="entr" presetSubtype="0"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1000" fill="hold"/>
                                        <p:tgtEl>
                                          <p:spTgt spid="30"/>
                                        </p:tgtEl>
                                        <p:attrNameLst>
                                          <p:attrName>ppt_w</p:attrName>
                                        </p:attrNameLst>
                                      </p:cBhvr>
                                      <p:tavLst>
                                        <p:tav tm="0">
                                          <p:val>
                                            <p:fltVal val="0"/>
                                          </p:val>
                                        </p:tav>
                                        <p:tav tm="100000">
                                          <p:val>
                                            <p:strVal val="#ppt_w"/>
                                          </p:val>
                                        </p:tav>
                                      </p:tavLst>
                                    </p:anim>
                                    <p:anim calcmode="lin" valueType="num">
                                      <p:cBhvr>
                                        <p:cTn id="38" dur="1000" fill="hold"/>
                                        <p:tgtEl>
                                          <p:spTgt spid="30"/>
                                        </p:tgtEl>
                                        <p:attrNameLst>
                                          <p:attrName>ppt_h</p:attrName>
                                        </p:attrNameLst>
                                      </p:cBhvr>
                                      <p:tavLst>
                                        <p:tav tm="0">
                                          <p:val>
                                            <p:fltVal val="0"/>
                                          </p:val>
                                        </p:tav>
                                        <p:tav tm="100000">
                                          <p:val>
                                            <p:strVal val="#ppt_h"/>
                                          </p:val>
                                        </p:tav>
                                      </p:tavLst>
                                    </p:anim>
                                    <p:anim calcmode="lin" valueType="num">
                                      <p:cBhvr>
                                        <p:cTn id="39"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3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11500"/>
                            </p:stCondLst>
                            <p:childTnLst>
                              <p:par>
                                <p:cTn id="42" presetID="43" presetClass="entr" presetSubtype="0" fill="hold" nodeType="afterEffect">
                                  <p:stCondLst>
                                    <p:cond delay="150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100"/>
                                        <p:tgtEl>
                                          <p:spTgt spid="31"/>
                                        </p:tgtEl>
                                      </p:cBhvr>
                                    </p:animEffect>
                                    <p:anim calcmode="lin" valueType="num">
                                      <p:cBhvr>
                                        <p:cTn id="45" dur="400" fill="hold"/>
                                        <p:tgtEl>
                                          <p:spTgt spid="31"/>
                                        </p:tgtEl>
                                        <p:attrNameLst>
                                          <p:attrName>ppt_x</p:attrName>
                                        </p:attrNameLst>
                                      </p:cBhvr>
                                      <p:tavLst>
                                        <p:tav tm="0">
                                          <p:val>
                                            <p:strVal val="#ppt_x"/>
                                          </p:val>
                                        </p:tav>
                                        <p:tav tm="100000">
                                          <p:val>
                                            <p:strVal val="#ppt_x"/>
                                          </p:val>
                                        </p:tav>
                                      </p:tavLst>
                                    </p:anim>
                                    <p:anim calcmode="lin" valueType="num">
                                      <p:cBhvr>
                                        <p:cTn id="46" dur="400" fill="hold"/>
                                        <p:tgtEl>
                                          <p:spTgt spid="31"/>
                                        </p:tgtEl>
                                        <p:attrNameLst>
                                          <p:attrName>ppt_y</p:attrName>
                                        </p:attrNameLst>
                                      </p:cBhvr>
                                      <p:tavLst>
                                        <p:tav tm="0">
                                          <p:val>
                                            <p:strVal val="#ppt_y+0.31"/>
                                          </p:val>
                                        </p:tav>
                                        <p:tav tm="100000">
                                          <p:val>
                                            <p:strVal val="#ppt_y+0.31"/>
                                          </p:val>
                                        </p:tav>
                                      </p:tavLst>
                                    </p:anim>
                                    <p:anim calcmode="lin" valueType="num">
                                      <p:cBhvr>
                                        <p:cTn id="47" dur="600" decel="50000" fill="hold">
                                          <p:stCondLst>
                                            <p:cond delay="400"/>
                                          </p:stCondLst>
                                        </p:cTn>
                                        <p:tgtEl>
                                          <p:spTgt spid="3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8" dur="600" decel="50000" fill="hold">
                                          <p:stCondLst>
                                            <p:cond delay="400"/>
                                          </p:stCondLst>
                                        </p:cTn>
                                        <p:tgtEl>
                                          <p:spTgt spid="3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49" fill="hold">
                            <p:stCondLst>
                              <p:cond delay="14000"/>
                            </p:stCondLst>
                            <p:childTnLst>
                              <p:par>
                                <p:cTn id="50" presetID="7" presetClass="entr" presetSubtype="4" fill="hold" nodeType="afterEffect">
                                  <p:stCondLst>
                                    <p:cond delay="150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0" fill="hold"/>
                                        <p:tgtEl>
                                          <p:spTgt spid="32"/>
                                        </p:tgtEl>
                                        <p:attrNameLst>
                                          <p:attrName>ppt_x</p:attrName>
                                        </p:attrNameLst>
                                      </p:cBhvr>
                                      <p:tavLst>
                                        <p:tav tm="0">
                                          <p:val>
                                            <p:strVal val="#ppt_x"/>
                                          </p:val>
                                        </p:tav>
                                        <p:tav tm="100000">
                                          <p:val>
                                            <p:strVal val="#ppt_x"/>
                                          </p:val>
                                        </p:tav>
                                      </p:tavLst>
                                    </p:anim>
                                    <p:anim calcmode="lin" valueType="num">
                                      <p:cBhvr additive="base">
                                        <p:cTn id="53" dur="5000" fill="hold"/>
                                        <p:tgtEl>
                                          <p:spTgt spid="32"/>
                                        </p:tgtEl>
                                        <p:attrNameLst>
                                          <p:attrName>ppt_y</p:attrName>
                                        </p:attrNameLst>
                                      </p:cBhvr>
                                      <p:tavLst>
                                        <p:tav tm="0">
                                          <p:val>
                                            <p:strVal val="1+#ppt_h/2"/>
                                          </p:val>
                                        </p:tav>
                                        <p:tav tm="100000">
                                          <p:val>
                                            <p:strVal val="#ppt_y"/>
                                          </p:val>
                                        </p:tav>
                                      </p:tavLst>
                                    </p:anim>
                                  </p:childTnLst>
                                </p:cTn>
                              </p:par>
                            </p:childTnLst>
                          </p:cTn>
                        </p:par>
                        <p:par>
                          <p:cTn id="54" fill="hold">
                            <p:stCondLst>
                              <p:cond delay="20500"/>
                            </p:stCondLst>
                            <p:childTnLst>
                              <p:par>
                                <p:cTn id="55" presetID="25" presetClass="entr" presetSubtype="0" fill="hold" nodeType="afterEffect">
                                  <p:stCondLst>
                                    <p:cond delay="500"/>
                                  </p:stCondLst>
                                  <p:iterate type="wd">
                                    <p:tmPct val="10000"/>
                                  </p:iterate>
                                  <p:childTnLst>
                                    <p:set>
                                      <p:cBhvr>
                                        <p:cTn id="56" dur="1" fill="hold">
                                          <p:stCondLst>
                                            <p:cond delay="0"/>
                                          </p:stCondLst>
                                        </p:cTn>
                                        <p:tgtEl>
                                          <p:spTgt spid="33"/>
                                        </p:tgtEl>
                                        <p:attrNameLst>
                                          <p:attrName>style.visibility</p:attrName>
                                        </p:attrNameLst>
                                      </p:cBhvr>
                                      <p:to>
                                        <p:strVal val="visible"/>
                                      </p:to>
                                    </p:set>
                                    <p:anim calcmode="lin" valueType="num">
                                      <p:cBhvr>
                                        <p:cTn id="57" dur="1000" decel="50000" fill="hold">
                                          <p:stCondLst>
                                            <p:cond delay="0"/>
                                          </p:stCondLst>
                                        </p:cTn>
                                        <p:tgtEl>
                                          <p:spTgt spid="33"/>
                                        </p:tgtEl>
                                        <p:attrNameLst>
                                          <p:attrName>style.rotation</p:attrName>
                                        </p:attrNameLst>
                                      </p:cBhvr>
                                      <p:tavLst>
                                        <p:tav tm="0">
                                          <p:val>
                                            <p:fltVal val="-90"/>
                                          </p:val>
                                        </p:tav>
                                        <p:tav tm="100000">
                                          <p:val>
                                            <p:fltVal val="0"/>
                                          </p:val>
                                        </p:tav>
                                      </p:tavLst>
                                    </p:anim>
                                    <p:anim calcmode="lin" valueType="num">
                                      <p:cBhvr>
                                        <p:cTn id="58" dur="1000" decel="50000" fill="hold">
                                          <p:stCondLst>
                                            <p:cond delay="0"/>
                                          </p:stCondLst>
                                        </p:cTn>
                                        <p:tgtEl>
                                          <p:spTgt spid="33"/>
                                        </p:tgtEl>
                                        <p:attrNameLst>
                                          <p:attrName>ppt_w</p:attrName>
                                        </p:attrNameLst>
                                      </p:cBhvr>
                                      <p:tavLst>
                                        <p:tav tm="0">
                                          <p:val>
                                            <p:strVal val="#ppt_w"/>
                                          </p:val>
                                        </p:tav>
                                        <p:tav tm="100000">
                                          <p:val>
                                            <p:strVal val="#ppt_w*.05"/>
                                          </p:val>
                                        </p:tav>
                                      </p:tavLst>
                                    </p:anim>
                                    <p:anim calcmode="lin" valueType="num">
                                      <p:cBhvr>
                                        <p:cTn id="59" dur="1000" accel="50000" fill="hold">
                                          <p:stCondLst>
                                            <p:cond delay="1000"/>
                                          </p:stCondLst>
                                        </p:cTn>
                                        <p:tgtEl>
                                          <p:spTgt spid="33"/>
                                        </p:tgtEl>
                                        <p:attrNameLst>
                                          <p:attrName>ppt_w</p:attrName>
                                        </p:attrNameLst>
                                      </p:cBhvr>
                                      <p:tavLst>
                                        <p:tav tm="0">
                                          <p:val>
                                            <p:strVal val="#ppt_w*.05"/>
                                          </p:val>
                                        </p:tav>
                                        <p:tav tm="100000">
                                          <p:val>
                                            <p:strVal val="#ppt_w"/>
                                          </p:val>
                                        </p:tav>
                                      </p:tavLst>
                                    </p:anim>
                                    <p:anim calcmode="lin" valueType="num">
                                      <p:cBhvr>
                                        <p:cTn id="60" dur="2000" fill="hold"/>
                                        <p:tgtEl>
                                          <p:spTgt spid="33"/>
                                        </p:tgtEl>
                                        <p:attrNameLst>
                                          <p:attrName>ppt_h</p:attrName>
                                        </p:attrNameLst>
                                      </p:cBhvr>
                                      <p:tavLst>
                                        <p:tav tm="0">
                                          <p:val>
                                            <p:strVal val="#ppt_h"/>
                                          </p:val>
                                        </p:tav>
                                        <p:tav tm="100000">
                                          <p:val>
                                            <p:strVal val="#ppt_h"/>
                                          </p:val>
                                        </p:tav>
                                      </p:tavLst>
                                    </p:anim>
                                    <p:anim calcmode="lin" valueType="num">
                                      <p:cBhvr>
                                        <p:cTn id="61" dur="1000" decel="50000" fill="hold">
                                          <p:stCondLst>
                                            <p:cond delay="0"/>
                                          </p:stCondLst>
                                        </p:cTn>
                                        <p:tgtEl>
                                          <p:spTgt spid="33"/>
                                        </p:tgtEl>
                                        <p:attrNameLst>
                                          <p:attrName>ppt_x</p:attrName>
                                        </p:attrNameLst>
                                      </p:cBhvr>
                                      <p:tavLst>
                                        <p:tav tm="0">
                                          <p:val>
                                            <p:strVal val="#ppt_x+.4"/>
                                          </p:val>
                                        </p:tav>
                                        <p:tav tm="100000">
                                          <p:val>
                                            <p:strVal val="#ppt_x"/>
                                          </p:val>
                                        </p:tav>
                                      </p:tavLst>
                                    </p:anim>
                                    <p:anim calcmode="lin" valueType="num">
                                      <p:cBhvr>
                                        <p:cTn id="62" dur="1000" decel="50000" fill="hold">
                                          <p:stCondLst>
                                            <p:cond delay="0"/>
                                          </p:stCondLst>
                                        </p:cTn>
                                        <p:tgtEl>
                                          <p:spTgt spid="33"/>
                                        </p:tgtEl>
                                        <p:attrNameLst>
                                          <p:attrName>ppt_y</p:attrName>
                                        </p:attrNameLst>
                                      </p:cBhvr>
                                      <p:tavLst>
                                        <p:tav tm="0">
                                          <p:val>
                                            <p:strVal val="#ppt_y-.2"/>
                                          </p:val>
                                        </p:tav>
                                        <p:tav tm="100000">
                                          <p:val>
                                            <p:strVal val="#ppt_y+.1"/>
                                          </p:val>
                                        </p:tav>
                                      </p:tavLst>
                                    </p:anim>
                                    <p:anim calcmode="lin" valueType="num">
                                      <p:cBhvr>
                                        <p:cTn id="63" dur="1000" accel="50000" fill="hold">
                                          <p:stCondLst>
                                            <p:cond delay="1000"/>
                                          </p:stCondLst>
                                        </p:cTn>
                                        <p:tgtEl>
                                          <p:spTgt spid="33"/>
                                        </p:tgtEl>
                                        <p:attrNameLst>
                                          <p:attrName>ppt_y</p:attrName>
                                        </p:attrNameLst>
                                      </p:cBhvr>
                                      <p:tavLst>
                                        <p:tav tm="0">
                                          <p:val>
                                            <p:strVal val="#ppt_y+.1"/>
                                          </p:val>
                                        </p:tav>
                                        <p:tav tm="100000">
                                          <p:val>
                                            <p:strVal val="#ppt_y"/>
                                          </p:val>
                                        </p:tav>
                                      </p:tavLst>
                                    </p:anim>
                                    <p:animEffect transition="in" filter="fade">
                                      <p:cBhvr>
                                        <p:cTn id="64" dur="2000" decel="50000">
                                          <p:stCondLst>
                                            <p:cond delay="0"/>
                                          </p:stCondLst>
                                        </p:cTn>
                                        <p:tgtEl>
                                          <p:spTgt spid="33"/>
                                        </p:tgtEl>
                                      </p:cBhvr>
                                    </p:animEffect>
                                  </p:childTnLst>
                                </p:cTn>
                              </p:par>
                            </p:childTnLst>
                          </p:cTn>
                        </p:par>
                        <p:par>
                          <p:cTn id="65" fill="hold">
                            <p:stCondLst>
                              <p:cond delay="23000"/>
                            </p:stCondLst>
                            <p:childTnLst>
                              <p:par>
                                <p:cTn id="66" presetID="35" presetClass="entr" presetSubtype="0" fill="hold" nodeType="afterEffect">
                                  <p:stCondLst>
                                    <p:cond delay="0"/>
                                  </p:stCondLst>
                                  <p:childTnLst>
                                    <p:set>
                                      <p:cBhvr>
                                        <p:cTn id="67" dur="1" fill="hold">
                                          <p:stCondLst>
                                            <p:cond delay="0"/>
                                          </p:stCondLst>
                                        </p:cTn>
                                        <p:tgtEl>
                                          <p:spTgt spid="880651"/>
                                        </p:tgtEl>
                                        <p:attrNameLst>
                                          <p:attrName>style.visibility</p:attrName>
                                        </p:attrNameLst>
                                      </p:cBhvr>
                                      <p:to>
                                        <p:strVal val="visible"/>
                                      </p:to>
                                    </p:set>
                                    <p:animEffect transition="in" filter="fade">
                                      <p:cBhvr>
                                        <p:cTn id="68" dur="2000"/>
                                        <p:tgtEl>
                                          <p:spTgt spid="880651"/>
                                        </p:tgtEl>
                                      </p:cBhvr>
                                    </p:animEffect>
                                    <p:anim calcmode="lin" valueType="num">
                                      <p:cBhvr>
                                        <p:cTn id="69" dur="2000" fill="hold"/>
                                        <p:tgtEl>
                                          <p:spTgt spid="880651"/>
                                        </p:tgtEl>
                                        <p:attrNameLst>
                                          <p:attrName>style.rotation</p:attrName>
                                        </p:attrNameLst>
                                      </p:cBhvr>
                                      <p:tavLst>
                                        <p:tav tm="0">
                                          <p:val>
                                            <p:fltVal val="720"/>
                                          </p:val>
                                        </p:tav>
                                        <p:tav tm="100000">
                                          <p:val>
                                            <p:fltVal val="0"/>
                                          </p:val>
                                        </p:tav>
                                      </p:tavLst>
                                    </p:anim>
                                    <p:anim calcmode="lin" valueType="num">
                                      <p:cBhvr>
                                        <p:cTn id="70" dur="2000" fill="hold"/>
                                        <p:tgtEl>
                                          <p:spTgt spid="880651"/>
                                        </p:tgtEl>
                                        <p:attrNameLst>
                                          <p:attrName>ppt_h</p:attrName>
                                        </p:attrNameLst>
                                      </p:cBhvr>
                                      <p:tavLst>
                                        <p:tav tm="0">
                                          <p:val>
                                            <p:fltVal val="0"/>
                                          </p:val>
                                        </p:tav>
                                        <p:tav tm="100000">
                                          <p:val>
                                            <p:strVal val="#ppt_h"/>
                                          </p:val>
                                        </p:tav>
                                      </p:tavLst>
                                    </p:anim>
                                    <p:anim calcmode="lin" valueType="num">
                                      <p:cBhvr>
                                        <p:cTn id="71" dur="2000" fill="hold"/>
                                        <p:tgtEl>
                                          <p:spTgt spid="880651"/>
                                        </p:tgtEl>
                                        <p:attrNameLst>
                                          <p:attrName>ppt_w</p:attrName>
                                        </p:attrNameLst>
                                      </p:cBhvr>
                                      <p:tavLst>
                                        <p:tav tm="0">
                                          <p:val>
                                            <p:fltVal val="0"/>
                                          </p:val>
                                        </p:tav>
                                        <p:tav tm="100000">
                                          <p:val>
                                            <p:strVal val="#ppt_w"/>
                                          </p:val>
                                        </p:tav>
                                      </p:tavLst>
                                    </p:anim>
                                  </p:childTnLst>
                                </p:cTn>
                              </p:par>
                            </p:childTnLst>
                          </p:cTn>
                        </p:par>
                        <p:par>
                          <p:cTn id="72" fill="hold">
                            <p:stCondLst>
                              <p:cond delay="25000"/>
                            </p:stCondLst>
                            <p:childTnLst>
                              <p:par>
                                <p:cTn id="73" presetID="16" presetClass="emph" presetSubtype="0" repeatCount="10000" fill="hold" nodeType="afterEffect">
                                  <p:stCondLst>
                                    <p:cond delay="1000"/>
                                  </p:stCondLst>
                                  <p:iterate type="lt">
                                    <p:tmPct val="4000"/>
                                  </p:iterate>
                                  <p:childTnLst>
                                    <p:set>
                                      <p:cBhvr override="childStyle">
                                        <p:cTn id="74" dur="500" fill="hold"/>
                                        <p:tgtEl>
                                          <p:spTgt spid="35">
                                            <p:txEl>
                                              <p:pRg st="0" end="0"/>
                                            </p:txEl>
                                          </p:spTgt>
                                        </p:tgtEl>
                                        <p:attrNameLst>
                                          <p:attrName>style.color</p:attrName>
                                        </p:attrNameLst>
                                      </p:cBhvr>
                                      <p:to>
                                        <p:clrVal>
                                          <a:srgbClr val="32DE5B"/>
                                        </p:clrVal>
                                      </p:to>
                                    </p:set>
                                    <p:set>
                                      <p:cBhvr>
                                        <p:cTn id="75" dur="500" fill="hold"/>
                                        <p:tgtEl>
                                          <p:spTgt spid="35">
                                            <p:txEl>
                                              <p:pRg st="0" end="0"/>
                                            </p:txEl>
                                          </p:spTgt>
                                        </p:tgtEl>
                                        <p:attrNameLst>
                                          <p:attrName>fillcolor</p:attrName>
                                        </p:attrNameLst>
                                      </p:cBhvr>
                                      <p:to>
                                        <p:clrVal>
                                          <a:srgbClr val="32DE5B"/>
                                        </p:clrVal>
                                      </p:to>
                                    </p:set>
                                    <p:set>
                                      <p:cBhvr>
                                        <p:cTn id="76" dur="500" fill="hold"/>
                                        <p:tgtEl>
                                          <p:spTgt spid="35">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0315"/>
            <a:ext cx="8763000" cy="4524315"/>
          </a:xfrm>
          <a:prstGeom prst="rect">
            <a:avLst/>
          </a:prstGeom>
          <a:solidFill>
            <a:srgbClr val="FFFF00"/>
          </a:solidFill>
        </p:spPr>
        <p:txBody>
          <a:bodyPr wrap="square">
            <a:spAutoFit/>
          </a:bodyPr>
          <a:lstStyle/>
          <a:p>
            <a:pPr algn="just"/>
            <a:r>
              <a:rPr lang="ar-SA" sz="3600" b="1" dirty="0"/>
              <a:t>يقصد بمعدل العائد على رأس المال (</a:t>
            </a:r>
            <a:r>
              <a:rPr lang="ar-SA" sz="3600" b="1" dirty="0" err="1"/>
              <a:t>الإستثمار</a:t>
            </a:r>
            <a:r>
              <a:rPr lang="ar-SA" sz="3600" b="1" dirty="0"/>
              <a:t>) ذلك العائد الذي ترغب كثير من المنشآت في تحقيقه على استثماراتها والذي يطلبه المالكون. ويختلف العائد على الاستثمار باختلاف طبيعة النشاط الذي تمارسه المنشأة وبشكل يتناسب طردياً مع درجة المخاطرة في المشروع. ويقصد بحجم الاستثمار التكلفة التاريخية للأصول التي تم استثمارها  في المشروع في سبيل إنتاج السلعة أو تقديم الخدمة ويتم تحديد سعر البيع وفقاً للمعادلة التالية:</a:t>
            </a:r>
            <a:endParaRPr lang="en-US" sz="3600" b="1" dirty="0"/>
          </a:p>
        </p:txBody>
      </p:sp>
      <p:graphicFrame>
        <p:nvGraphicFramePr>
          <p:cNvPr id="4" name="Table 3"/>
          <p:cNvGraphicFramePr>
            <a:graphicFrameLocks noGrp="1"/>
          </p:cNvGraphicFramePr>
          <p:nvPr>
            <p:extLst>
              <p:ext uri="{D42A27DB-BD31-4B8C-83A1-F6EECF244321}">
                <p14:modId xmlns:p14="http://schemas.microsoft.com/office/powerpoint/2010/main" val="1346420324"/>
              </p:ext>
            </p:extLst>
          </p:nvPr>
        </p:nvGraphicFramePr>
        <p:xfrm>
          <a:off x="397775" y="5233105"/>
          <a:ext cx="8196660" cy="548640"/>
        </p:xfrm>
        <a:graphic>
          <a:graphicData uri="http://schemas.openxmlformats.org/drawingml/2006/table">
            <a:tbl>
              <a:tblPr rtl="1" firstRow="1" firstCol="1" lastRow="1" lastCol="1" bandRow="1" bandCol="1">
                <a:tableStyleId>{5C22544A-7EE6-4342-B048-85BDC9FD1C3A}</a:tableStyleId>
              </a:tblPr>
              <a:tblGrid>
                <a:gridCol w="8196660"/>
              </a:tblGrid>
              <a:tr h="0">
                <a:tc>
                  <a:txBody>
                    <a:bodyPr/>
                    <a:lstStyle/>
                    <a:p>
                      <a:pPr marL="0" marR="0" algn="justLow" rtl="1">
                        <a:spcBef>
                          <a:spcPts val="0"/>
                        </a:spcBef>
                        <a:spcAft>
                          <a:spcPts val="0"/>
                        </a:spcAft>
                      </a:pPr>
                      <a:r>
                        <a:rPr lang="ar-SA" sz="1800" dirty="0">
                          <a:solidFill>
                            <a:srgbClr val="FF0000"/>
                          </a:solidFill>
                          <a:effectLst/>
                        </a:rPr>
                        <a:t>سعر البيع= </a:t>
                      </a:r>
                      <a:r>
                        <a:rPr lang="ar-SA" sz="1800" u="sng" dirty="0">
                          <a:solidFill>
                            <a:srgbClr val="FF0000"/>
                          </a:solidFill>
                          <a:effectLst/>
                        </a:rPr>
                        <a:t>إجمالي التكاليف + الربح المستهدف كنسبة من حجم الاستثمار</a:t>
                      </a:r>
                      <a:endParaRPr lang="en-US" sz="1600" dirty="0">
                        <a:solidFill>
                          <a:srgbClr val="FF0000"/>
                        </a:solidFill>
                        <a:effectLst/>
                      </a:endParaRPr>
                    </a:p>
                    <a:p>
                      <a:pPr marL="0" marR="0" algn="justLow" rtl="1">
                        <a:spcBef>
                          <a:spcPts val="0"/>
                        </a:spcBef>
                        <a:spcAft>
                          <a:spcPts val="0"/>
                        </a:spcAft>
                      </a:pPr>
                      <a:r>
                        <a:rPr lang="ar-SA" sz="1800" dirty="0">
                          <a:solidFill>
                            <a:srgbClr val="FF0000"/>
                          </a:solidFill>
                          <a:effectLst/>
                        </a:rPr>
                        <a:t>                         عدد الوحدات المنتجة و المباعة</a:t>
                      </a:r>
                      <a:endParaRPr lang="en-US" sz="1600" dirty="0">
                        <a:solidFill>
                          <a:srgbClr val="FF0000"/>
                        </a:solidFill>
                        <a:effectLst/>
                        <a:latin typeface="Times New Roman"/>
                        <a:ea typeface="Times New Roman"/>
                      </a:endParaRPr>
                    </a:p>
                  </a:txBody>
                  <a:tcPr marL="68580" marR="68580" marT="0" marB="0">
                    <a:solidFill>
                      <a:srgbClr val="FFFF00"/>
                    </a:solidFill>
                  </a:tcPr>
                </a:tc>
              </a:tr>
            </a:tbl>
          </a:graphicData>
        </a:graphic>
      </p:graphicFrame>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65794" y="130315"/>
            <a:ext cx="2749605" cy="584775"/>
          </a:xfrm>
          <a:prstGeom prst="rect">
            <a:avLst/>
          </a:prstGeom>
          <a:solidFill>
            <a:srgbClr val="A9C6FF"/>
          </a:solidFill>
        </p:spPr>
        <p:txBody>
          <a:bodyPr wrap="square">
            <a:spAutoFit/>
          </a:bodyPr>
          <a:lstStyle/>
          <a:p>
            <a:pPr lvl="0" algn="just"/>
            <a:r>
              <a:rPr lang="ar-SA" sz="3200" b="1" dirty="0"/>
              <a:t>مثال (5)</a:t>
            </a:r>
            <a:endParaRPr lang="ar-SA" sz="3200" dirty="0" smtClean="0"/>
          </a:p>
        </p:txBody>
      </p:sp>
      <p:sp>
        <p:nvSpPr>
          <p:cNvPr id="3" name="Text Box 2"/>
          <p:cNvSpPr txBox="1">
            <a:spLocks noChangeArrowheads="1"/>
          </p:cNvSpPr>
          <p:nvPr/>
        </p:nvSpPr>
        <p:spPr bwMode="auto">
          <a:xfrm>
            <a:off x="397775" y="848570"/>
            <a:ext cx="8517623" cy="515376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eaLnBrk="1" fontAlgn="base" latinLnBrk="0" hangingPunct="1">
              <a:lnSpc>
                <a:spcPct val="100000"/>
              </a:lnSpc>
              <a:spcBef>
                <a:spcPct val="0"/>
              </a:spcBef>
              <a:spcAft>
                <a:spcPts val="100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تقوم إحدى الشركات بإنتاج المنتج (ب)، وفيما يلي البيانات المتعلقة بتكلفة الوحدة الواحدة</a:t>
            </a:r>
            <a:r>
              <a:rPr kumimoji="0" lang="en-US"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a:t>
            </a:r>
          </a:p>
          <a:p>
            <a:pPr marL="457200" marR="0" lvl="1" indent="0" algn="just" defTabSz="914400" eaLnBrk="1" fontAlgn="base" latinLnBrk="0" hangingPunct="1">
              <a:lnSpc>
                <a:spcPct val="100000"/>
              </a:lnSpc>
              <a:spcBef>
                <a:spcPct val="0"/>
              </a:spcBef>
              <a:spcAft>
                <a:spcPts val="1000"/>
              </a:spcAft>
              <a:buClrTx/>
              <a:buSzTx/>
              <a:buFontTx/>
              <a:buNone/>
              <a:tabLst/>
            </a:pPr>
            <a:r>
              <a:rPr kumimoji="0" lang="ar-SA"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مواد مباشرة</a:t>
            </a:r>
            <a:r>
              <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4</a:t>
            </a:r>
            <a:r>
              <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جنيه</a:t>
            </a:r>
            <a:endPar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457200" marR="0" lvl="1" indent="0" algn="just" defTabSz="914400" eaLnBrk="1" fontAlgn="base" latinLnBrk="0" hangingPunct="1">
              <a:lnSpc>
                <a:spcPct val="100000"/>
              </a:lnSpc>
              <a:spcBef>
                <a:spcPct val="0"/>
              </a:spcBef>
              <a:spcAft>
                <a:spcPts val="100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أجور مباشرة</a:t>
            </a:r>
            <a:r>
              <a:rPr kumimoji="0" lang="en-US"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2</a:t>
            </a:r>
            <a:r>
              <a:rPr kumimoji="0" lang="en-US"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جنيه</a:t>
            </a:r>
            <a:endParaRPr kumimoji="0" lang="en-US"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457200" marR="0" lvl="1" indent="0" algn="just" defTabSz="914400" eaLnBrk="1" fontAlgn="base" latinLnBrk="0" hangingPunct="1">
              <a:lnSpc>
                <a:spcPct val="100000"/>
              </a:lnSpc>
              <a:spcBef>
                <a:spcPct val="0"/>
              </a:spcBef>
              <a:spcAft>
                <a:spcPts val="100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تكاليف صناعية غير مباشرة</a:t>
            </a:r>
            <a:r>
              <a:rPr kumimoji="0" lang="en-US"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1</a:t>
            </a:r>
            <a:r>
              <a:rPr kumimoji="0" lang="en-US"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جنيه</a:t>
            </a:r>
            <a:endParaRPr kumimoji="0" lang="en-US"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457200" marR="0" lvl="1" indent="0" algn="just" defTabSz="914400" eaLnBrk="1" fontAlgn="base" latinLnBrk="0" hangingPunct="1">
              <a:lnSpc>
                <a:spcPct val="100000"/>
              </a:lnSpc>
              <a:spcBef>
                <a:spcPct val="0"/>
              </a:spcBef>
              <a:spcAft>
                <a:spcPts val="100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تكاليف إدارية وتسويقية</a:t>
            </a:r>
            <a:r>
              <a:rPr kumimoji="0" lang="en-US"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1.4</a:t>
            </a:r>
            <a:r>
              <a:rPr kumimoji="0" lang="en-US"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جنيه</a:t>
            </a:r>
            <a:endParaRPr kumimoji="0" lang="en-US"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457200" marR="0" lvl="1" indent="0" algn="just" defTabSz="914400" eaLnBrk="1" fontAlgn="base" latinLnBrk="0" hangingPunct="1">
              <a:lnSpc>
                <a:spcPct val="100000"/>
              </a:lnSpc>
              <a:spcBef>
                <a:spcPct val="0"/>
              </a:spcBef>
              <a:spcAft>
                <a:spcPts val="100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إجمالي التكاليف</a:t>
            </a:r>
            <a:r>
              <a:rPr kumimoji="0" lang="en-US"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8.4</a:t>
            </a:r>
            <a:r>
              <a:rPr kumimoji="0" lang="en-US"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جنيه</a:t>
            </a:r>
            <a:endParaRPr kumimoji="0" lang="en-US"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0" marR="0" lvl="0" indent="0" algn="just" defTabSz="914400" eaLnBrk="1" fontAlgn="base" latinLnBrk="0" hangingPunct="1">
              <a:lnSpc>
                <a:spcPct val="100000"/>
              </a:lnSpc>
              <a:spcBef>
                <a:spcPct val="0"/>
              </a:spcBef>
              <a:spcAft>
                <a:spcPts val="100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وإذا علمت أن التكاليف الثابتة السنوية تبلغ (20,000) جنيه، ويتوقع أن تقوم الشركة بإنتاج وبيع (50,000) وحدة من المنتج (ب) خلال العام القادم, وتهدف الشركة أيضاً إلى تحقيق معدل عائد على رأس  المال بمعدل (20%) ويبلغ رأس المال المستثمر (200,000) جنيه</a:t>
            </a:r>
            <a:r>
              <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a:t>
            </a:r>
          </a:p>
          <a:p>
            <a:pPr marL="0" marR="0" lvl="0" indent="0" algn="just" defTabSz="914400" eaLnBrk="1" fontAlgn="base" latinLnBrk="0" hangingPunct="1">
              <a:lnSpc>
                <a:spcPct val="100000"/>
              </a:lnSpc>
              <a:spcBef>
                <a:spcPct val="0"/>
              </a:spcBef>
              <a:spcAft>
                <a:spcPts val="100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المطلوب</a:t>
            </a:r>
            <a:r>
              <a:rPr kumimoji="0" lang="en-US"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a:t>
            </a:r>
          </a:p>
          <a:p>
            <a:pPr marL="0" marR="0" lvl="0" indent="0" algn="just" defTabSz="914400" eaLnBrk="1" fontAlgn="base" latinLnBrk="0" hangingPunct="1">
              <a:lnSpc>
                <a:spcPct val="100000"/>
              </a:lnSpc>
              <a:spcBef>
                <a:spcPct val="0"/>
              </a:spcBef>
              <a:spcAft>
                <a:spcPts val="100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حساب سعر البيع المقترح للوحدة الواحدة من المنتج (ب) على أساس طريقة التكاليف الإجمالية</a:t>
            </a:r>
            <a:r>
              <a:rPr kumimoji="0" lang="en-US" sz="20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803421779"/>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380115" y="241410"/>
            <a:ext cx="1342763" cy="523220"/>
          </a:xfrm>
          <a:prstGeom prst="rect">
            <a:avLst/>
          </a:prstGeom>
        </p:spPr>
        <p:txBody>
          <a:bodyPr wrap="square">
            <a:spAutoFit/>
          </a:bodyPr>
          <a:lstStyle/>
          <a:p>
            <a:r>
              <a:rPr lang="ar-SA" sz="2800" b="1" dirty="0"/>
              <a:t>الحل:</a:t>
            </a:r>
            <a:endParaRPr lang="en-US" sz="2800" b="1" dirty="0"/>
          </a:p>
        </p:txBody>
      </p:sp>
      <p:sp>
        <p:nvSpPr>
          <p:cNvPr id="4" name="Text Box 2"/>
          <p:cNvSpPr txBox="1">
            <a:spLocks noChangeArrowheads="1"/>
          </p:cNvSpPr>
          <p:nvPr/>
        </p:nvSpPr>
        <p:spPr bwMode="auto">
          <a:xfrm>
            <a:off x="321880" y="848569"/>
            <a:ext cx="8400998" cy="43260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457200" marR="0" lvl="1" indent="0" algn="just" defTabSz="914400" eaLnBrk="1" fontAlgn="base" latinLnBrk="0" hangingPunct="1">
              <a:lnSpc>
                <a:spcPct val="100000"/>
              </a:lnSpc>
              <a:spcBef>
                <a:spcPct val="0"/>
              </a:spcBef>
              <a:spcAft>
                <a:spcPts val="1000"/>
              </a:spcAft>
              <a:buClrTx/>
              <a:buSzTx/>
              <a:buFontTx/>
              <a:buNone/>
              <a:tabLst/>
            </a:pPr>
            <a:r>
              <a:rPr kumimoji="0" lang="ar-SA" sz="2400" b="1" i="0" u="none" strike="noStrike" cap="none" normalizeH="0" baseline="0" dirty="0" err="1" smtClean="0">
                <a:ln>
                  <a:noFill/>
                </a:ln>
                <a:solidFill>
                  <a:schemeClr val="tx1"/>
                </a:solidFill>
                <a:effectLst/>
                <a:latin typeface="Simplified Arabic" pitchFamily="18" charset="-78"/>
                <a:ea typeface="Arial" pitchFamily="34" charset="0"/>
                <a:cs typeface="Simplified Arabic" pitchFamily="18" charset="-78"/>
              </a:rPr>
              <a:t>سعربيع</a:t>
            </a:r>
            <a:r>
              <a:rPr kumimoji="0" lang="ar-SA"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الوحدة = (</a:t>
            </a:r>
            <a:r>
              <a:rPr kumimoji="0" lang="ar-SA" sz="2400" b="1" i="0" u="sng"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إجمالي التكاليف + الربح المستهدف</a:t>
            </a:r>
            <a:r>
              <a:rPr kumimoji="0" lang="en-US" sz="2400" b="1" i="0" u="sng"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a:t>
            </a:r>
            <a:endPar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457200" marR="0" lvl="1" indent="0" algn="just" defTabSz="914400" eaLnBrk="1" fontAlgn="base" latinLnBrk="0" hangingPunct="1">
              <a:lnSpc>
                <a:spcPct val="100000"/>
              </a:lnSpc>
              <a:spcBef>
                <a:spcPct val="0"/>
              </a:spcBef>
              <a:spcAft>
                <a:spcPts val="1000"/>
              </a:spcAft>
              <a:buClrTx/>
              <a:buSzTx/>
              <a:buFontTx/>
              <a:buNone/>
              <a:tabLst/>
            </a:pPr>
            <a:r>
              <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عدد الوحدات المنتجة والمباعة</a:t>
            </a:r>
            <a:endPar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457200" marR="0" lvl="1" indent="0" algn="just" defTabSz="914400" eaLnBrk="1" fontAlgn="base" latinLnBrk="0" hangingPunct="1">
              <a:lnSpc>
                <a:spcPct val="100000"/>
              </a:lnSpc>
              <a:spcBef>
                <a:spcPct val="0"/>
              </a:spcBef>
              <a:spcAft>
                <a:spcPts val="1000"/>
              </a:spcAft>
              <a:buClrTx/>
              <a:buSzTx/>
              <a:buFontTx/>
              <a:buNone/>
              <a:tabLst/>
            </a:pPr>
            <a:r>
              <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en-US" sz="2400" b="1" i="0" u="sng"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(8.4 × 50,000) + 200,000 + (0.2× 200,000) </a:t>
            </a:r>
            <a:r>
              <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50,000</a:t>
            </a:r>
          </a:p>
          <a:p>
            <a:pPr marL="457200" marR="0" lvl="1" indent="0" algn="just" defTabSz="914400" eaLnBrk="1" fontAlgn="base" latinLnBrk="0" hangingPunct="1">
              <a:lnSpc>
                <a:spcPct val="100000"/>
              </a:lnSpc>
              <a:spcBef>
                <a:spcPct val="0"/>
              </a:spcBef>
              <a:spcAft>
                <a:spcPts val="1000"/>
              </a:spcAft>
              <a:buClrTx/>
              <a:buSzTx/>
              <a:buFontTx/>
              <a:buNone/>
              <a:tabLst/>
            </a:pPr>
            <a:r>
              <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 </a:t>
            </a:r>
            <a:r>
              <a:rPr kumimoji="0" lang="en-US" sz="2400" b="1" i="0" u="sng"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420,000 + 200,000 + 40,000</a:t>
            </a:r>
          </a:p>
          <a:p>
            <a:pPr marL="457200" marR="0" lvl="1" indent="0" algn="just" defTabSz="914400" eaLnBrk="1" fontAlgn="base" latinLnBrk="0" hangingPunct="1">
              <a:lnSpc>
                <a:spcPct val="100000"/>
              </a:lnSpc>
              <a:spcBef>
                <a:spcPct val="0"/>
              </a:spcBef>
              <a:spcAft>
                <a:spcPts val="1000"/>
              </a:spcAft>
              <a:buClrTx/>
              <a:buSzTx/>
              <a:buFontTx/>
              <a:buNone/>
              <a:tabLst/>
            </a:pPr>
            <a:r>
              <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50,000</a:t>
            </a:r>
          </a:p>
          <a:p>
            <a:pPr marL="457200" marR="0" lvl="1" indent="0" algn="just" defTabSz="914400" eaLnBrk="1" fontAlgn="base" latinLnBrk="0" hangingPunct="1">
              <a:lnSpc>
                <a:spcPct val="100000"/>
              </a:lnSpc>
              <a:spcBef>
                <a:spcPct val="0"/>
              </a:spcBef>
              <a:spcAft>
                <a:spcPts val="1000"/>
              </a:spcAft>
              <a:buClrTx/>
              <a:buSzTx/>
              <a:buFontTx/>
              <a:buNone/>
              <a:tabLst/>
            </a:pPr>
            <a:r>
              <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   </a:t>
            </a:r>
            <a:r>
              <a:rPr kumimoji="0" lang="en-US" sz="2400" b="1" i="0" u="sng"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660,000</a:t>
            </a:r>
            <a:r>
              <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 13.2 </a:t>
            </a:r>
            <a:r>
              <a:rPr kumimoji="0" lang="ar-SA"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جنيه للوحدة من المنتج (ب)</a:t>
            </a:r>
            <a:endPar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457200" marR="0" lvl="1" indent="0" algn="just" defTabSz="914400" eaLnBrk="1" fontAlgn="base" latinLnBrk="0" hangingPunct="1">
              <a:lnSpc>
                <a:spcPct val="100000"/>
              </a:lnSpc>
              <a:spcBef>
                <a:spcPct val="0"/>
              </a:spcBef>
              <a:spcAft>
                <a:spcPts val="1000"/>
              </a:spcAft>
              <a:buClrTx/>
              <a:buSzTx/>
              <a:buFontTx/>
              <a:buNone/>
              <a:tabLst/>
            </a:pPr>
            <a:r>
              <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50,000</a:t>
            </a:r>
            <a:endParaRPr kumimoji="0" lang="en-US" sz="32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454988984"/>
      </p:ext>
    </p:extLst>
  </p:cSld>
  <p:clrMapOvr>
    <a:masterClrMapping/>
  </p:clrMapOvr>
  <p:transition>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65794" y="130315"/>
            <a:ext cx="2749605" cy="584775"/>
          </a:xfrm>
          <a:prstGeom prst="rect">
            <a:avLst/>
          </a:prstGeom>
          <a:solidFill>
            <a:srgbClr val="A9C6FF"/>
          </a:solidFill>
        </p:spPr>
        <p:txBody>
          <a:bodyPr wrap="square">
            <a:spAutoFit/>
          </a:bodyPr>
          <a:lstStyle/>
          <a:p>
            <a:pPr lvl="0" algn="just"/>
            <a:r>
              <a:rPr lang="ar-SA" sz="3200" b="1" dirty="0"/>
              <a:t>مثال </a:t>
            </a:r>
            <a:r>
              <a:rPr lang="ar-SA" sz="3200" b="1" dirty="0" smtClean="0"/>
              <a:t>(6)</a:t>
            </a:r>
            <a:endParaRPr lang="ar-SA" sz="3200" dirty="0" smtClean="0"/>
          </a:p>
        </p:txBody>
      </p:sp>
      <p:sp>
        <p:nvSpPr>
          <p:cNvPr id="4" name="Text Box 2"/>
          <p:cNvSpPr txBox="1">
            <a:spLocks noChangeArrowheads="1"/>
          </p:cNvSpPr>
          <p:nvPr/>
        </p:nvSpPr>
        <p:spPr bwMode="auto">
          <a:xfrm>
            <a:off x="321880" y="1038224"/>
            <a:ext cx="8348450" cy="527478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eaLnBrk="1" fontAlgn="base" latinLnBrk="0" hangingPunct="1">
              <a:lnSpc>
                <a:spcPct val="100000"/>
              </a:lnSpc>
              <a:spcBef>
                <a:spcPct val="0"/>
              </a:spcBef>
              <a:spcAft>
                <a:spcPts val="1000"/>
              </a:spcAft>
              <a:buClrTx/>
              <a:buSzTx/>
              <a:buFontTx/>
              <a:buNone/>
              <a:tabLst/>
            </a:pPr>
            <a:r>
              <a:rPr kumimoji="0" lang="ar-SA"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تقوم إحدى الشركات الصناعية بإنتاج المنتج (س). وفيما يلي المعلومات المتعلقة بهذا المنتج للعام </a:t>
            </a:r>
            <a:r>
              <a:rPr kumimoji="0" lang="ar-SA" sz="2400" b="1" i="0" u="none" strike="noStrike" cap="none" normalizeH="0" baseline="0" dirty="0" err="1" smtClean="0">
                <a:ln>
                  <a:noFill/>
                </a:ln>
                <a:solidFill>
                  <a:schemeClr val="tx1"/>
                </a:solidFill>
                <a:effectLst/>
                <a:latin typeface="Simplified Arabic" pitchFamily="18" charset="-78"/>
                <a:ea typeface="Arial" pitchFamily="34" charset="0"/>
                <a:cs typeface="Simplified Arabic" pitchFamily="18" charset="-78"/>
              </a:rPr>
              <a:t>2004م</a:t>
            </a:r>
            <a:r>
              <a:rPr kumimoji="0" lang="en-US"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a:t>
            </a:r>
          </a:p>
          <a:p>
            <a:pPr marL="457200" marR="0" lvl="1" indent="0" algn="just" defTabSz="914400" eaLnBrk="1" fontAlgn="base" latinLnBrk="0" hangingPunct="1">
              <a:lnSpc>
                <a:spcPct val="100000"/>
              </a:lnSpc>
              <a:spcBef>
                <a:spcPct val="0"/>
              </a:spcBef>
              <a:spcAft>
                <a:spcPts val="1000"/>
              </a:spcAft>
              <a:buClrTx/>
              <a:buSzTx/>
              <a:buFontTx/>
              <a:buNone/>
              <a:tabLst/>
            </a:pPr>
            <a:r>
              <a:rPr kumimoji="0" lang="ar-SA"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حجم الوحدات المنتجة والمباعة خلال السنة   = 60,000 وحدة</a:t>
            </a:r>
            <a:endPar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457200" marR="0" lvl="1" indent="0" algn="just" defTabSz="914400" eaLnBrk="1" fontAlgn="base" latinLnBrk="0" hangingPunct="1">
              <a:lnSpc>
                <a:spcPct val="100000"/>
              </a:lnSpc>
              <a:spcBef>
                <a:spcPct val="0"/>
              </a:spcBef>
              <a:spcAft>
                <a:spcPts val="1000"/>
              </a:spcAft>
              <a:buClrTx/>
              <a:buSzTx/>
              <a:buFontTx/>
              <a:buNone/>
              <a:tabLst/>
            </a:pPr>
            <a:r>
              <a:rPr kumimoji="0" lang="ar-SA"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حجم الاستثمار في الأصول</a:t>
            </a:r>
            <a:r>
              <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 </a:t>
            </a:r>
            <a:r>
              <a:rPr kumimoji="0" lang="ar-SA"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3,000,000</a:t>
            </a:r>
            <a:r>
              <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جنيه</a:t>
            </a:r>
            <a:endPar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457200" marR="0" lvl="1" indent="0" algn="just" defTabSz="914400" eaLnBrk="1" fontAlgn="base" latinLnBrk="0" hangingPunct="1">
              <a:lnSpc>
                <a:spcPct val="100000"/>
              </a:lnSpc>
              <a:spcBef>
                <a:spcPct val="0"/>
              </a:spcBef>
              <a:spcAft>
                <a:spcPts val="1000"/>
              </a:spcAft>
              <a:buClrTx/>
              <a:buSzTx/>
              <a:buFontTx/>
              <a:buNone/>
              <a:tabLst/>
            </a:pPr>
            <a:r>
              <a:rPr kumimoji="0" lang="ar-SA"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التكلفة الصناعية الإجمالية لإنتاج الوحدة      = 150 جنيه</a:t>
            </a:r>
            <a:endPar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457200" marR="0" lvl="1" indent="0" algn="just" defTabSz="914400" eaLnBrk="1" fontAlgn="base" latinLnBrk="0" hangingPunct="1">
              <a:lnSpc>
                <a:spcPct val="100000"/>
              </a:lnSpc>
              <a:spcBef>
                <a:spcPct val="0"/>
              </a:spcBef>
              <a:spcAft>
                <a:spcPts val="1000"/>
              </a:spcAft>
              <a:buClrTx/>
              <a:buSzTx/>
              <a:buFontTx/>
              <a:buNone/>
              <a:tabLst/>
            </a:pPr>
            <a:r>
              <a:rPr kumimoji="0" lang="ar-SA"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التكاليف الإدارية والتسويقية</a:t>
            </a:r>
            <a:r>
              <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 </a:t>
            </a:r>
            <a:r>
              <a:rPr kumimoji="0" lang="ar-SA"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1,500,000</a:t>
            </a:r>
            <a:r>
              <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جنيه</a:t>
            </a:r>
            <a:endPar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457200" marR="0" lvl="1" indent="0" algn="just" defTabSz="914400" eaLnBrk="1" fontAlgn="base" latinLnBrk="0" hangingPunct="1">
              <a:lnSpc>
                <a:spcPct val="100000"/>
              </a:lnSpc>
              <a:spcBef>
                <a:spcPct val="0"/>
              </a:spcBef>
              <a:spcAft>
                <a:spcPts val="1000"/>
              </a:spcAft>
              <a:buClrTx/>
              <a:buSzTx/>
              <a:buFontTx/>
              <a:buNone/>
              <a:tabLst/>
            </a:pPr>
            <a:r>
              <a:rPr kumimoji="0" lang="ar-SA"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وإذا علمت أن الشركة ترغب في تحقيق معدل عائد على استثمارها بمعدل (25%) وتستخدم الشركة طريقة التسعير على أساس التكلفة الكلية</a:t>
            </a:r>
            <a:r>
              <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a:t>
            </a:r>
          </a:p>
          <a:p>
            <a:pPr marL="0" marR="0" lvl="0" indent="0" algn="just" defTabSz="914400" eaLnBrk="1" fontAlgn="base" latinLnBrk="0" hangingPunct="1">
              <a:lnSpc>
                <a:spcPct val="100000"/>
              </a:lnSpc>
              <a:spcBef>
                <a:spcPct val="0"/>
              </a:spcBef>
              <a:spcAft>
                <a:spcPts val="1000"/>
              </a:spcAft>
              <a:buClrTx/>
              <a:buSzTx/>
              <a:buFontTx/>
              <a:buNone/>
              <a:tabLst/>
            </a:pPr>
            <a:r>
              <a:rPr kumimoji="0" lang="ar-SA"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المطلوب</a:t>
            </a:r>
            <a:r>
              <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a:t>
            </a:r>
          </a:p>
          <a:p>
            <a:pPr marL="457200" marR="0" lvl="1" indent="0" algn="just" defTabSz="914400" eaLnBrk="1" fontAlgn="base" latinLnBrk="0" hangingPunct="1">
              <a:lnSpc>
                <a:spcPct val="100000"/>
              </a:lnSpc>
              <a:spcBef>
                <a:spcPct val="0"/>
              </a:spcBef>
              <a:spcAft>
                <a:spcPts val="1000"/>
              </a:spcAft>
              <a:buClrTx/>
              <a:buSzTx/>
              <a:buFontTx/>
              <a:buNone/>
              <a:tabLst/>
            </a:pPr>
            <a:r>
              <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تحديد سعر البيع المقترح للوحدة من المنتج (س) والذي يحقق العائد المطلوب على الاستثمار</a:t>
            </a:r>
            <a:r>
              <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a:t>
            </a:r>
            <a:endParaRPr kumimoji="0" lang="en-US" sz="32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4209879250"/>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380115" y="241410"/>
            <a:ext cx="1342763" cy="523220"/>
          </a:xfrm>
          <a:prstGeom prst="rect">
            <a:avLst/>
          </a:prstGeom>
        </p:spPr>
        <p:txBody>
          <a:bodyPr wrap="square">
            <a:spAutoFit/>
          </a:bodyPr>
          <a:lstStyle/>
          <a:p>
            <a:r>
              <a:rPr lang="ar-SA" sz="2800" b="1" dirty="0"/>
              <a:t>الحل:</a:t>
            </a:r>
            <a:endParaRPr lang="en-US" sz="2800" b="1" dirty="0"/>
          </a:p>
        </p:txBody>
      </p:sp>
      <p:sp>
        <p:nvSpPr>
          <p:cNvPr id="2" name="Text Box 2"/>
          <p:cNvSpPr txBox="1">
            <a:spLocks noChangeArrowheads="1"/>
          </p:cNvSpPr>
          <p:nvPr/>
        </p:nvSpPr>
        <p:spPr bwMode="auto">
          <a:xfrm>
            <a:off x="245985" y="1152149"/>
            <a:ext cx="8652030" cy="409833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63500" marR="0" lvl="1" algn="r" defTabSz="91440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نصيب الوحدة المنتجة من المنتج (س) من التكاليف الإدارية والتسويقية = (</a:t>
            </a:r>
            <a:r>
              <a:rPr kumimoji="0" lang="ar-SA" sz="1600" b="1" i="0" u="sng"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1,500,000</a:t>
            </a:r>
            <a:r>
              <a:rPr kumimoji="0" lang="ar-SA"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 25</a:t>
            </a:r>
            <a:r>
              <a:rPr kumimoji="0" lang="en-US"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جنيه / للوحدة</a:t>
            </a:r>
            <a:endParaRPr kumimoji="0" lang="en-US"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457200" marR="0" lvl="1" indent="0" algn="r" defTabSz="914400"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en-US"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60,000</a:t>
            </a:r>
          </a:p>
          <a:p>
            <a:pPr marL="111125" marR="0" lvl="1" indent="-47625" algn="r" defTabSz="91440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2- </a:t>
            </a:r>
            <a:r>
              <a:rPr kumimoji="0" lang="ar-SA"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التكلفة الكلية (الإجمالية) للمنتج (س) = 150+25= 175 جنيه</a:t>
            </a:r>
            <a:endParaRPr kumimoji="0" lang="en-US"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111125" marR="0" lvl="1" indent="-47625" algn="r" defTabSz="91440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3- </a:t>
            </a:r>
            <a:r>
              <a:rPr kumimoji="0" lang="ar-SA"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سعر البيع للوحدة= </a:t>
            </a:r>
            <a:r>
              <a:rPr kumimoji="0" lang="ar-SA" sz="1600" b="1" i="0" u="sng"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إجمالي التكاليف + الربح المستهدف</a:t>
            </a:r>
            <a:endParaRPr kumimoji="0" lang="en-US"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457200" marR="0" lvl="1" indent="0" algn="r" defTabSz="91440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عدد الوحدات المنتجة المباعة</a:t>
            </a:r>
            <a:endParaRPr kumimoji="0" lang="en-US"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457200" marR="0" lvl="1" indent="0" algn="r" defTabSz="91440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 (</a:t>
            </a:r>
            <a:r>
              <a:rPr kumimoji="0" lang="en-US" sz="1600" b="1" i="0" u="sng"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175 × 60,000) + (0.25 × 3,000,000 )</a:t>
            </a:r>
            <a:endParaRPr kumimoji="0" lang="en-US"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457200" marR="0" lvl="1" indent="0" algn="r" defTabSz="91440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60,000</a:t>
            </a:r>
          </a:p>
          <a:p>
            <a:pPr marL="457200" marR="0" lvl="1" indent="0" algn="r" defTabSz="914400"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en-US"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en-US" sz="1600" b="1" i="0" u="sng"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10,500,000+ 750,000	</a:t>
            </a:r>
          </a:p>
          <a:p>
            <a:pPr marL="457200" marR="0" lvl="1" indent="0" defTabSz="914400"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en-US"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60,0000</a:t>
            </a:r>
          </a:p>
          <a:p>
            <a:pPr marL="457200" marR="0" lvl="1" indent="0" algn="r" defTabSz="91440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 </a:t>
            </a:r>
            <a:r>
              <a:rPr kumimoji="0" lang="en-US" sz="1600" b="1" i="0" u="sng"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11,250,000</a:t>
            </a:r>
            <a:r>
              <a:rPr kumimoji="0" lang="en-US"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 187.5 </a:t>
            </a:r>
            <a:r>
              <a:rPr kumimoji="0" lang="ar-SA"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جنيه/ للوحدة</a:t>
            </a:r>
            <a:endParaRPr kumimoji="0" lang="en-US"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457200" marR="0" lvl="1" indent="0" algn="r" defTabSz="914400"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en-US" sz="1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60,000		 </a:t>
            </a:r>
          </a:p>
          <a:p>
            <a:pPr marL="0" marR="0" lvl="0" indent="0" algn="r" defTabSz="91440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79626565"/>
      </p:ext>
    </p:extLst>
  </p:cSld>
  <p:clrMapOvr>
    <a:masterClrMapping/>
  </p:clrMapOvr>
  <p:transition>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65794" y="130315"/>
            <a:ext cx="2749605" cy="584775"/>
          </a:xfrm>
          <a:prstGeom prst="rect">
            <a:avLst/>
          </a:prstGeom>
          <a:solidFill>
            <a:srgbClr val="A9C6FF"/>
          </a:solidFill>
        </p:spPr>
        <p:txBody>
          <a:bodyPr wrap="square">
            <a:spAutoFit/>
          </a:bodyPr>
          <a:lstStyle/>
          <a:p>
            <a:pPr lvl="0" algn="just"/>
            <a:r>
              <a:rPr lang="ar-SA" sz="3200" b="1" dirty="0"/>
              <a:t>مثال </a:t>
            </a:r>
            <a:r>
              <a:rPr lang="ar-SA" sz="3200" b="1" dirty="0" smtClean="0"/>
              <a:t>(7)</a:t>
            </a:r>
            <a:endParaRPr lang="ar-SA" sz="3200" dirty="0" smtClean="0"/>
          </a:p>
        </p:txBody>
      </p:sp>
      <p:sp>
        <p:nvSpPr>
          <p:cNvPr id="4" name="Text Box 2"/>
          <p:cNvSpPr txBox="1">
            <a:spLocks noChangeArrowheads="1"/>
          </p:cNvSpPr>
          <p:nvPr/>
        </p:nvSpPr>
        <p:spPr bwMode="auto">
          <a:xfrm>
            <a:off x="321880" y="1038224"/>
            <a:ext cx="8348450" cy="527478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r>
              <a:rPr lang="ar-SA" sz="2400" dirty="0"/>
              <a:t>تقوم إحدى الشركات الصناعية بإنتاج المنتج (ع). وفيما يلي المعلومات المتعلقة بالمنتج (ع) لعام </a:t>
            </a:r>
            <a:r>
              <a:rPr lang="ar-SA" sz="2400" dirty="0" err="1"/>
              <a:t>2002م</a:t>
            </a:r>
            <a:r>
              <a:rPr lang="ar-SA" sz="2400" dirty="0"/>
              <a:t>.</a:t>
            </a:r>
            <a:endParaRPr lang="en-US" sz="2400" dirty="0"/>
          </a:p>
          <a:p>
            <a:pPr algn="just"/>
            <a:r>
              <a:rPr lang="ar-SA" sz="2400" dirty="0"/>
              <a:t>عدد الوحدات المنتجة والمباعة 	        70,000    وحدة</a:t>
            </a:r>
            <a:endParaRPr lang="en-US" sz="2400" dirty="0"/>
          </a:p>
          <a:p>
            <a:pPr algn="just"/>
            <a:r>
              <a:rPr lang="ar-SA" sz="2400" dirty="0"/>
              <a:t>حجم الاستثمار في </a:t>
            </a:r>
            <a:r>
              <a:rPr lang="ar-SA" sz="2400" dirty="0" err="1"/>
              <a:t>الإصول</a:t>
            </a:r>
            <a:r>
              <a:rPr lang="ar-SA" sz="2400" dirty="0"/>
              <a:t> الثابتة	        5,000,000 جنيه</a:t>
            </a:r>
            <a:endParaRPr lang="en-US" sz="2400" dirty="0"/>
          </a:p>
          <a:p>
            <a:pPr algn="just"/>
            <a:r>
              <a:rPr lang="ar-SA" sz="2400" dirty="0"/>
              <a:t>التكاليف الصناعية المباشرة 			700,0000 جنيه</a:t>
            </a:r>
            <a:endParaRPr lang="en-US" sz="2400" dirty="0"/>
          </a:p>
          <a:p>
            <a:pPr algn="just"/>
            <a:r>
              <a:rPr lang="ar-SA" sz="2400" dirty="0"/>
              <a:t>التكاليف الصناعية غير المباشرة المتغيرة   100,0000 جنيه</a:t>
            </a:r>
            <a:endParaRPr lang="en-US" sz="2400" dirty="0"/>
          </a:p>
          <a:p>
            <a:pPr algn="just"/>
            <a:r>
              <a:rPr lang="ar-SA" sz="2400" dirty="0"/>
              <a:t>التكاليف الصناعية غير المباشرة الثابتة	150,000  جنيه</a:t>
            </a:r>
            <a:endParaRPr lang="en-US" sz="2400" dirty="0"/>
          </a:p>
          <a:p>
            <a:pPr algn="just"/>
            <a:r>
              <a:rPr lang="ar-SA" sz="2400" dirty="0"/>
              <a:t>التكاليف الإدارية والتسويقية المتغيرة 	50,0000  جنيه</a:t>
            </a:r>
            <a:endParaRPr lang="en-US" sz="2400" dirty="0"/>
          </a:p>
          <a:p>
            <a:pPr algn="just"/>
            <a:r>
              <a:rPr lang="ar-SA" sz="2400" dirty="0"/>
              <a:t>التكاليف الإدارية والتسويقية الثابتة 	        30,000   جنيه</a:t>
            </a:r>
            <a:endParaRPr lang="en-US" sz="2400" dirty="0"/>
          </a:p>
          <a:p>
            <a:pPr algn="just"/>
            <a:r>
              <a:rPr lang="ar-SA" sz="2400" dirty="0"/>
              <a:t>وإذا علمت أن الشركة ترغب في تحقيق معدل عائد على استثمارها بمعدل (30%) وتستخدم طريقة التسعير على أساس إجمالي التكاليف المتغيرة.</a:t>
            </a:r>
            <a:endParaRPr lang="en-US" sz="2400" dirty="0"/>
          </a:p>
          <a:p>
            <a:pPr algn="just"/>
            <a:r>
              <a:rPr lang="ar-SA" sz="2400" b="1" dirty="0"/>
              <a:t>المطلوب:</a:t>
            </a:r>
            <a:endParaRPr lang="en-US" sz="2400" dirty="0"/>
          </a:p>
          <a:p>
            <a:pPr algn="just"/>
            <a:r>
              <a:rPr lang="ar-SA" sz="2400" dirty="0"/>
              <a:t> تحديد سعر البيع المقترح للوحدة من المنتج (ع) والذي يحقق العائد المطلوب على الاستثمار.</a:t>
            </a:r>
            <a:endParaRPr lang="en-US" sz="2400" dirty="0"/>
          </a:p>
        </p:txBody>
      </p:sp>
    </p:spTree>
    <p:extLst>
      <p:ext uri="{BB962C8B-B14F-4D97-AF65-F5344CB8AC3E}">
        <p14:creationId xmlns:p14="http://schemas.microsoft.com/office/powerpoint/2010/main" val="1721065918"/>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380115" y="241410"/>
            <a:ext cx="1342763" cy="523220"/>
          </a:xfrm>
          <a:prstGeom prst="rect">
            <a:avLst/>
          </a:prstGeom>
        </p:spPr>
        <p:txBody>
          <a:bodyPr wrap="square">
            <a:spAutoFit/>
          </a:bodyPr>
          <a:lstStyle/>
          <a:p>
            <a:r>
              <a:rPr lang="ar-SA" sz="2800" b="1" dirty="0"/>
              <a:t>الحل:</a:t>
            </a:r>
            <a:endParaRPr lang="en-US" sz="2800" b="1" dirty="0"/>
          </a:p>
        </p:txBody>
      </p:sp>
      <p:sp>
        <p:nvSpPr>
          <p:cNvPr id="2" name="Text Box 2"/>
          <p:cNvSpPr txBox="1">
            <a:spLocks noChangeArrowheads="1"/>
          </p:cNvSpPr>
          <p:nvPr/>
        </p:nvSpPr>
        <p:spPr bwMode="auto">
          <a:xfrm>
            <a:off x="245985" y="1152149"/>
            <a:ext cx="8652030" cy="48572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kumimoji="0" lang="en-US" sz="24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lang="ar-SA" sz="2800" dirty="0"/>
              <a:t>إجمالي التكاليف المتغيرة=</a:t>
            </a:r>
            <a:endParaRPr lang="en-US" sz="2400" dirty="0"/>
          </a:p>
          <a:p>
            <a:r>
              <a:rPr lang="ar-SA" sz="2800" dirty="0"/>
              <a:t> 700,000+100,000+50,000 = 850,000 جنيه</a:t>
            </a:r>
            <a:endParaRPr lang="en-US" sz="2400" dirty="0"/>
          </a:p>
          <a:p>
            <a:pPr lvl="0"/>
            <a:r>
              <a:rPr lang="ar-SA" sz="2800" dirty="0"/>
              <a:t>سعر البيع = </a:t>
            </a:r>
            <a:r>
              <a:rPr lang="ar-SA" sz="2800" u="sng" dirty="0"/>
              <a:t>إجمالي التكاليف المتغيرة + الربح المستهدف</a:t>
            </a:r>
            <a:endParaRPr lang="en-US" sz="2400" dirty="0"/>
          </a:p>
          <a:p>
            <a:r>
              <a:rPr lang="ar-SA" sz="2800" dirty="0"/>
              <a:t>			عدد الوحدات المنتجة والمباعة </a:t>
            </a:r>
            <a:endParaRPr lang="en-US" sz="2400" dirty="0"/>
          </a:p>
          <a:p>
            <a:r>
              <a:rPr lang="ar-SA" sz="2800" u="sng" dirty="0"/>
              <a:t>= 850,000 + (5,000,000 × 30%)</a:t>
            </a:r>
            <a:endParaRPr lang="en-US" sz="2400" dirty="0"/>
          </a:p>
          <a:p>
            <a:r>
              <a:rPr lang="ar-SA" sz="2800" dirty="0"/>
              <a:t>        70,000 وحدة</a:t>
            </a:r>
            <a:endParaRPr lang="en-US" sz="2400" dirty="0"/>
          </a:p>
          <a:p>
            <a:r>
              <a:rPr lang="ar-SA" sz="2800" u="sng" dirty="0"/>
              <a:t>= 850,000+1.500,000</a:t>
            </a:r>
            <a:endParaRPr lang="en-US" sz="2400" dirty="0"/>
          </a:p>
          <a:p>
            <a:r>
              <a:rPr lang="ar-SA" sz="2800" dirty="0"/>
              <a:t>	   70,0000 وحدة</a:t>
            </a:r>
            <a:endParaRPr lang="en-US" sz="2400" dirty="0"/>
          </a:p>
          <a:p>
            <a:r>
              <a:rPr lang="ar-SA" sz="2800" dirty="0"/>
              <a:t>=   </a:t>
            </a:r>
            <a:r>
              <a:rPr lang="ar-SA" sz="2800" u="sng" dirty="0"/>
              <a:t>  2,350,000  </a:t>
            </a:r>
            <a:r>
              <a:rPr lang="ar-SA" sz="2800" dirty="0"/>
              <a:t>       = 33.6 جنيه/ للوحدة</a:t>
            </a:r>
            <a:endParaRPr lang="en-US" sz="2400" dirty="0"/>
          </a:p>
          <a:p>
            <a:r>
              <a:rPr lang="ar-SA" sz="2800" dirty="0"/>
              <a:t>      70,000 وحدة </a:t>
            </a:r>
            <a:endParaRPr lang="en-US" sz="2400" dirty="0"/>
          </a:p>
          <a:p>
            <a:pPr marL="0" marR="0" lvl="0" indent="0" algn="r" defTabSz="91440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674662284"/>
      </p:ext>
    </p:extLst>
  </p:cSld>
  <p:clrMapOvr>
    <a:masterClrMapping/>
  </p:clrMapOvr>
  <p:transition>
    <p:circle/>
  </p:transition>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5711</TotalTime>
  <Words>886</Words>
  <Application>Microsoft Office PowerPoint</Application>
  <PresentationFormat>On-screen Show (4:3)</PresentationFormat>
  <Paragraphs>120</Paragraphs>
  <Slides>25</Slides>
  <Notes>1</Notes>
  <HiddenSlides>0</HiddenSlides>
  <MMClips>0</MMClips>
  <ScaleCrop>false</ScaleCrop>
  <HeadingPairs>
    <vt:vector size="4" baseType="variant">
      <vt:variant>
        <vt:lpstr>Theme</vt:lpstr>
      </vt:variant>
      <vt:variant>
        <vt:i4>3</vt:i4>
      </vt:variant>
      <vt:variant>
        <vt:lpstr>Slide Titles</vt:lpstr>
      </vt:variant>
      <vt:variant>
        <vt:i4>25</vt:i4>
      </vt:variant>
    </vt:vector>
  </HeadingPairs>
  <TitlesOfParts>
    <vt:vector size="28" baseType="lpstr">
      <vt:lpstr>Office Theme</vt:lpstr>
      <vt:lpstr>1_Trek</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ALI SAHIUNY</cp:lastModifiedBy>
  <cp:revision>854</cp:revision>
  <cp:lastPrinted>1601-01-01T00:00:00Z</cp:lastPrinted>
  <dcterms:created xsi:type="dcterms:W3CDTF">1601-01-01T00:00:00Z</dcterms:created>
  <dcterms:modified xsi:type="dcterms:W3CDTF">2021-05-24T10:17:32Z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