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  <p:sldMasterId id="2147483996" r:id="rId2"/>
  </p:sldMasterIdLst>
  <p:notesMasterIdLst>
    <p:notesMasterId r:id="rId18"/>
  </p:notesMasterIdLst>
  <p:sldIdLst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2" r:id="rId14"/>
    <p:sldId id="268" r:id="rId15"/>
    <p:sldId id="269" r:id="rId16"/>
    <p:sldId id="257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B0564"/>
    <a:srgbClr val="BC04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59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2D4C42A4-31BA-4C53-9312-6B4F7A186867}" type="datetimeFigureOut">
              <a:rPr lang="ar-SA" smtClean="0"/>
              <a:t>9/2/1442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B184EEDA-BFAA-4AEB-B7BD-06DAB27B02F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211177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4/13/2021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87755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4/13/2021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7400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4/13/2021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58537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872588"/>
            <a:ext cx="6977064" cy="272991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4/13/2021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7626" y="887859"/>
            <a:ext cx="546888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en-US" sz="8000" dirty="0">
                <a:solidFill>
                  <a:prstClr val="black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0130" y="3120015"/>
            <a:ext cx="55364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en-US" sz="8000" dirty="0">
                <a:solidFill>
                  <a:prstClr val="black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53336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4/13/2021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52687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4/13/2021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87688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4/13/2021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5032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4/13/2021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44878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4/13/2021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5145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66507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532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4/13/2021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35525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01953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3517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4/13/2021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51164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75070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4/13/2021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6191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4367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27134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33604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6801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4/13/2021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32327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4/13/2021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986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4/13/2021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27950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4/13/2021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5137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4/13/2021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8574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4/13/2021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2253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09600"/>
            <a:ext cx="4129618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04270" y="609601"/>
            <a:ext cx="300585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129604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4/13/2021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18136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4/13/2021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131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  <p:sldLayoutId id="2147483876" r:id="rId12"/>
    <p:sldLayoutId id="2147483877" r:id="rId13"/>
    <p:sldLayoutId id="2147483878" r:id="rId14"/>
    <p:sldLayoutId id="2147483879" r:id="rId15"/>
    <p:sldLayoutId id="2147483880" r:id="rId16"/>
    <p:sldLayoutId id="2147483881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4/13/2021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009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026" name="Picture 2" descr="C:\Users\hp\Desktop\mex\New folder\Screenshot_٢٠٢١-٠٣-٢٨-١٧-٤٠-٠٢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533400"/>
            <a:ext cx="83058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11932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304800"/>
            <a:ext cx="7773338" cy="1057882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rtl="1"/>
            <a:r>
              <a:rPr lang="ar-SA" b="1" dirty="0" smtClean="0">
                <a:solidFill>
                  <a:srgbClr val="BB0564"/>
                </a:solidFill>
              </a:rPr>
              <a:t>آثار ضغوط العمل</a:t>
            </a:r>
            <a:endParaRPr lang="ar-SA" b="1" dirty="0">
              <a:solidFill>
                <a:srgbClr val="BB0564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848600" cy="4191001"/>
          </a:xfrm>
        </p:spPr>
        <p:txBody>
          <a:bodyPr>
            <a:normAutofit/>
          </a:bodyPr>
          <a:lstStyle/>
          <a:p>
            <a:pPr marL="0" indent="0" algn="r" rtl="1">
              <a:buClr>
                <a:srgbClr val="C00000"/>
              </a:buClr>
              <a:buNone/>
            </a:pPr>
            <a:r>
              <a:rPr lang="ar-SA" sz="3200" b="1" dirty="0" smtClean="0">
                <a:solidFill>
                  <a:srgbClr val="BB0564"/>
                </a:solidFill>
              </a:rPr>
              <a:t>الآثار الإيجابية:</a:t>
            </a:r>
          </a:p>
          <a:p>
            <a:pPr algn="r" rtl="1">
              <a:buClr>
                <a:srgbClr val="BB0564"/>
              </a:buClr>
              <a:buFont typeface="Wingdings" pitchFamily="2" charset="2"/>
              <a:buChar char="v"/>
            </a:pPr>
            <a:r>
              <a:rPr lang="ar-SA" sz="3200" b="1" dirty="0" smtClean="0"/>
              <a:t> تجعل الفرد ينظر إلى عمله بتميز.</a:t>
            </a:r>
          </a:p>
          <a:p>
            <a:pPr algn="r" rtl="1">
              <a:buClr>
                <a:srgbClr val="BB0564"/>
              </a:buClr>
              <a:buFont typeface="Wingdings" pitchFamily="2" charset="2"/>
              <a:buChar char="v"/>
            </a:pPr>
            <a:r>
              <a:rPr lang="ar-SA" sz="3200" b="1" dirty="0"/>
              <a:t> </a:t>
            </a:r>
            <a:r>
              <a:rPr lang="ar-SA" sz="3200" b="1" dirty="0" smtClean="0"/>
              <a:t>الشعور بالإنجاز في ظل الظروف الصعبة.</a:t>
            </a:r>
          </a:p>
          <a:p>
            <a:pPr algn="r" rtl="1">
              <a:buClr>
                <a:srgbClr val="BB0564"/>
              </a:buClr>
              <a:buFont typeface="Wingdings" pitchFamily="2" charset="2"/>
              <a:buChar char="v"/>
            </a:pPr>
            <a:r>
              <a:rPr lang="ar-SA" sz="3200" b="1" dirty="0"/>
              <a:t> </a:t>
            </a:r>
            <a:r>
              <a:rPr lang="ar-SA" sz="3200" b="1" dirty="0" smtClean="0"/>
              <a:t>المقدرة على العودة إلى الحالة النفسية الطبيعية عند مواجهة تجربة صعبة اخرى في العمل.</a:t>
            </a:r>
            <a:endParaRPr lang="ar-SA" sz="3200" b="1" dirty="0"/>
          </a:p>
        </p:txBody>
      </p:sp>
    </p:spTree>
    <p:extLst>
      <p:ext uri="{BB962C8B-B14F-4D97-AF65-F5344CB8AC3E}">
        <p14:creationId xmlns:p14="http://schemas.microsoft.com/office/powerpoint/2010/main" val="2612298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304800"/>
            <a:ext cx="7773338" cy="1057882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rtl="1"/>
            <a:r>
              <a:rPr lang="ar-SA" b="1" dirty="0" smtClean="0">
                <a:solidFill>
                  <a:srgbClr val="BB0564"/>
                </a:solidFill>
              </a:rPr>
              <a:t>الآثار السلبية</a:t>
            </a:r>
            <a:endParaRPr lang="ar-SA" b="1" dirty="0">
              <a:solidFill>
                <a:srgbClr val="BB0564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848600" cy="4191001"/>
          </a:xfrm>
        </p:spPr>
        <p:txBody>
          <a:bodyPr>
            <a:normAutofit fontScale="92500" lnSpcReduction="20000"/>
          </a:bodyPr>
          <a:lstStyle/>
          <a:p>
            <a:pPr algn="r" rtl="1">
              <a:buClr>
                <a:srgbClr val="BB0564"/>
              </a:buClr>
              <a:buFont typeface="Calibri" pitchFamily="34" charset="0"/>
              <a:buChar char="⃝"/>
            </a:pPr>
            <a:r>
              <a:rPr lang="ar-SA" sz="3200" b="1" dirty="0" smtClean="0"/>
              <a:t> الأرق.</a:t>
            </a:r>
          </a:p>
          <a:p>
            <a:pPr algn="r" rtl="1">
              <a:buClr>
                <a:srgbClr val="BB0564"/>
              </a:buClr>
              <a:buFont typeface="Calibri" pitchFamily="34" charset="0"/>
              <a:buChar char="⃝"/>
            </a:pPr>
            <a:r>
              <a:rPr lang="ar-SA" sz="3200" b="1" dirty="0" smtClean="0"/>
              <a:t> الافراط في التدخين.</a:t>
            </a:r>
          </a:p>
          <a:p>
            <a:pPr algn="r" rtl="1">
              <a:buClr>
                <a:srgbClr val="BB0564"/>
              </a:buClr>
              <a:buFont typeface="Calibri" pitchFamily="34" charset="0"/>
              <a:buChar char="⃝"/>
            </a:pPr>
            <a:r>
              <a:rPr lang="ar-SA" sz="3200" b="1" dirty="0" smtClean="0"/>
              <a:t> فقدان الشهية.</a:t>
            </a:r>
          </a:p>
          <a:p>
            <a:pPr algn="r" rtl="1">
              <a:buClr>
                <a:srgbClr val="BB0564"/>
              </a:buClr>
              <a:buFont typeface="Calibri" pitchFamily="34" charset="0"/>
              <a:buChar char="⃝"/>
            </a:pPr>
            <a:r>
              <a:rPr lang="ar-SA" sz="3200" b="1" dirty="0" smtClean="0"/>
              <a:t> استخدام الأدوية المهدئة.</a:t>
            </a:r>
          </a:p>
          <a:p>
            <a:pPr algn="r" rtl="1">
              <a:buClr>
                <a:srgbClr val="BB0564"/>
              </a:buClr>
              <a:buFont typeface="Calibri" pitchFamily="34" charset="0"/>
              <a:buChar char="⃝"/>
            </a:pPr>
            <a:r>
              <a:rPr lang="ar-SA" sz="3200" b="1" dirty="0" smtClean="0"/>
              <a:t> العدوانية والتخريب.</a:t>
            </a:r>
          </a:p>
          <a:p>
            <a:pPr algn="r" rtl="1">
              <a:buClr>
                <a:srgbClr val="BB0564"/>
              </a:buClr>
              <a:buFont typeface="Calibri" pitchFamily="34" charset="0"/>
              <a:buChar char="⃝"/>
            </a:pPr>
            <a:r>
              <a:rPr lang="ar-SA" sz="3200" b="1" dirty="0" smtClean="0"/>
              <a:t> عدم احترام القوانين الفرعية في العمل.</a:t>
            </a:r>
          </a:p>
          <a:p>
            <a:pPr algn="r" rtl="1">
              <a:buClr>
                <a:srgbClr val="BB0564"/>
              </a:buClr>
              <a:buFont typeface="Calibri" pitchFamily="34" charset="0"/>
              <a:buChar char="⃝"/>
            </a:pPr>
            <a:r>
              <a:rPr lang="ar-SA" sz="3200" b="1" dirty="0" smtClean="0"/>
              <a:t> الحزن والكآبة.</a:t>
            </a:r>
            <a:endParaRPr lang="ar-SA" sz="3200" b="1" dirty="0"/>
          </a:p>
        </p:txBody>
      </p:sp>
    </p:spTree>
    <p:extLst>
      <p:ext uri="{BB962C8B-B14F-4D97-AF65-F5344CB8AC3E}">
        <p14:creationId xmlns:p14="http://schemas.microsoft.com/office/powerpoint/2010/main" val="2612298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304800"/>
            <a:ext cx="7773338" cy="1057882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rtl="1"/>
            <a:r>
              <a:rPr lang="ar-SA" b="1" dirty="0" smtClean="0">
                <a:solidFill>
                  <a:srgbClr val="BB0564"/>
                </a:solidFill>
              </a:rPr>
              <a:t>الآثار السلبية</a:t>
            </a:r>
            <a:endParaRPr lang="ar-SA" b="1" dirty="0">
              <a:solidFill>
                <a:srgbClr val="BB0564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848600" cy="4191001"/>
          </a:xfrm>
        </p:spPr>
        <p:txBody>
          <a:bodyPr>
            <a:normAutofit fontScale="92500" lnSpcReduction="20000"/>
          </a:bodyPr>
          <a:lstStyle/>
          <a:p>
            <a:pPr algn="r" rtl="1">
              <a:buClr>
                <a:srgbClr val="BB0564"/>
              </a:buClr>
              <a:buFont typeface="Calibri" pitchFamily="34" charset="0"/>
              <a:buChar char="⃝"/>
            </a:pPr>
            <a:r>
              <a:rPr lang="ar-SA" sz="3200" b="1" dirty="0" smtClean="0"/>
              <a:t> التشاؤم.</a:t>
            </a:r>
          </a:p>
          <a:p>
            <a:pPr algn="r" rtl="1">
              <a:buClr>
                <a:srgbClr val="BB0564"/>
              </a:buClr>
              <a:buFont typeface="Calibri" pitchFamily="34" charset="0"/>
              <a:buChar char="⃝"/>
            </a:pPr>
            <a:r>
              <a:rPr lang="ar-SA" sz="3200" b="1" dirty="0" smtClean="0"/>
              <a:t> عدم المقدرة على التركيز.</a:t>
            </a:r>
          </a:p>
          <a:p>
            <a:pPr algn="r" rtl="1">
              <a:buClr>
                <a:srgbClr val="BB0564"/>
              </a:buClr>
              <a:buFont typeface="Calibri" pitchFamily="34" charset="0"/>
              <a:buChar char="⃝"/>
            </a:pPr>
            <a:r>
              <a:rPr lang="ar-SA" sz="3200" b="1" dirty="0" smtClean="0"/>
              <a:t> التصرف بعصبية شديدة.</a:t>
            </a:r>
          </a:p>
          <a:p>
            <a:pPr algn="r" rtl="1">
              <a:buClr>
                <a:srgbClr val="BB0564"/>
              </a:buClr>
              <a:buFont typeface="Calibri" pitchFamily="34" charset="0"/>
              <a:buChar char="⃝"/>
            </a:pPr>
            <a:r>
              <a:rPr lang="ar-SA" sz="3200" b="1" dirty="0" smtClean="0"/>
              <a:t> فقدان الثقة في الأخرين.</a:t>
            </a:r>
          </a:p>
          <a:p>
            <a:pPr algn="r" rtl="1">
              <a:buClr>
                <a:srgbClr val="BB0564"/>
              </a:buClr>
              <a:buFont typeface="Calibri" pitchFamily="34" charset="0"/>
              <a:buChar char="⃝"/>
            </a:pPr>
            <a:r>
              <a:rPr lang="ar-SA" sz="3200" b="1" dirty="0" smtClean="0"/>
              <a:t> عدم تقبل النقد.</a:t>
            </a:r>
          </a:p>
          <a:p>
            <a:pPr algn="r" rtl="1">
              <a:buClr>
                <a:srgbClr val="BB0564"/>
              </a:buClr>
              <a:buFont typeface="Calibri" pitchFamily="34" charset="0"/>
              <a:buChar char="⃝"/>
            </a:pPr>
            <a:r>
              <a:rPr lang="ar-SA" sz="3200" b="1" dirty="0" smtClean="0"/>
              <a:t> فقدان الاتزان الانفعالي.</a:t>
            </a:r>
          </a:p>
          <a:p>
            <a:pPr algn="r" rtl="1">
              <a:buClr>
                <a:srgbClr val="BB0564"/>
              </a:buClr>
              <a:buFont typeface="Calibri" pitchFamily="34" charset="0"/>
              <a:buChar char="⃝"/>
            </a:pPr>
            <a:r>
              <a:rPr lang="ar-SA" sz="3200" b="1" dirty="0" smtClean="0"/>
              <a:t> صعوبة القدرة على التغيير.</a:t>
            </a:r>
            <a:endParaRPr lang="ar-SA" sz="3200" b="1" dirty="0"/>
          </a:p>
        </p:txBody>
      </p:sp>
    </p:spTree>
    <p:extLst>
      <p:ext uri="{BB962C8B-B14F-4D97-AF65-F5344CB8AC3E}">
        <p14:creationId xmlns:p14="http://schemas.microsoft.com/office/powerpoint/2010/main" val="101001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304800"/>
            <a:ext cx="7773338" cy="105788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rtl="1"/>
            <a:r>
              <a:rPr lang="ar-SA" b="1" dirty="0" smtClean="0">
                <a:solidFill>
                  <a:srgbClr val="0070C0"/>
                </a:solidFill>
              </a:rPr>
              <a:t>آثار ضغو</a:t>
            </a:r>
            <a:r>
              <a:rPr lang="ar-SA" b="1" dirty="0" smtClean="0">
                <a:solidFill>
                  <a:srgbClr val="0070C0"/>
                </a:solidFill>
              </a:rPr>
              <a:t>ط العمل على المنظمة</a:t>
            </a:r>
            <a:endParaRPr lang="ar-SA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848600" cy="4191001"/>
          </a:xfrm>
        </p:spPr>
        <p:txBody>
          <a:bodyPr>
            <a:normAutofit fontScale="92500" lnSpcReduction="20000"/>
          </a:bodyPr>
          <a:lstStyle/>
          <a:p>
            <a:pPr algn="r" rtl="1">
              <a:buClr>
                <a:srgbClr val="0070C0"/>
              </a:buClr>
              <a:buFont typeface="Wingdings" pitchFamily="2" charset="2"/>
              <a:buChar char="§"/>
            </a:pPr>
            <a:r>
              <a:rPr lang="ar-SA" sz="3200" b="1" dirty="0" smtClean="0"/>
              <a:t> التأخير والغياب عن العمل.</a:t>
            </a:r>
          </a:p>
          <a:p>
            <a:pPr algn="r" rtl="1">
              <a:buClr>
                <a:srgbClr val="0070C0"/>
              </a:buClr>
              <a:buFont typeface="Wingdings" pitchFamily="2" charset="2"/>
              <a:buChar char="§"/>
            </a:pPr>
            <a:r>
              <a:rPr lang="ar-SA" sz="3200" b="1" dirty="0"/>
              <a:t> </a:t>
            </a:r>
            <a:r>
              <a:rPr lang="ar-SA" sz="3200" b="1" dirty="0" smtClean="0"/>
              <a:t>تدني مستوى الإنتاج.</a:t>
            </a:r>
          </a:p>
          <a:p>
            <a:pPr algn="r" rtl="1">
              <a:buClr>
                <a:srgbClr val="0070C0"/>
              </a:buClr>
              <a:buFont typeface="Wingdings" pitchFamily="2" charset="2"/>
              <a:buChar char="§"/>
            </a:pPr>
            <a:r>
              <a:rPr lang="ar-SA" sz="3200" b="1" dirty="0"/>
              <a:t> </a:t>
            </a:r>
            <a:r>
              <a:rPr lang="ar-SA" sz="3200" b="1" dirty="0" smtClean="0"/>
              <a:t>عدم الرضا الوظيفي.</a:t>
            </a:r>
          </a:p>
          <a:p>
            <a:pPr algn="r" rtl="1">
              <a:buClr>
                <a:srgbClr val="0070C0"/>
              </a:buClr>
              <a:buFont typeface="Wingdings" pitchFamily="2" charset="2"/>
              <a:buChar char="§"/>
            </a:pPr>
            <a:r>
              <a:rPr lang="ar-SA" sz="3200" b="1" dirty="0"/>
              <a:t> </a:t>
            </a:r>
            <a:r>
              <a:rPr lang="ar-SA" sz="3200" b="1" dirty="0" smtClean="0"/>
              <a:t>ارتفاع معدل الشكاوي والتظلمات.</a:t>
            </a:r>
          </a:p>
          <a:p>
            <a:pPr algn="r" rtl="1">
              <a:buClr>
                <a:srgbClr val="0070C0"/>
              </a:buClr>
              <a:buFont typeface="Wingdings" pitchFamily="2" charset="2"/>
              <a:buChar char="§"/>
            </a:pPr>
            <a:r>
              <a:rPr lang="ar-SA" sz="3200" b="1" dirty="0"/>
              <a:t> </a:t>
            </a:r>
            <a:r>
              <a:rPr lang="ar-SA" sz="3200" b="1" dirty="0" smtClean="0"/>
              <a:t>عدم الدقة في اتخاذ القرارات.</a:t>
            </a:r>
          </a:p>
          <a:p>
            <a:pPr algn="r" rtl="1">
              <a:buClr>
                <a:srgbClr val="0070C0"/>
              </a:buClr>
              <a:buFont typeface="Wingdings" pitchFamily="2" charset="2"/>
              <a:buChar char="§"/>
            </a:pPr>
            <a:r>
              <a:rPr lang="ar-SA" sz="3200" b="1" dirty="0"/>
              <a:t> </a:t>
            </a:r>
            <a:r>
              <a:rPr lang="ar-SA" sz="3200" b="1" dirty="0" smtClean="0"/>
              <a:t>سوء الاتصالات داخل المنظمة.</a:t>
            </a:r>
          </a:p>
          <a:p>
            <a:pPr algn="r" rtl="1">
              <a:buClr>
                <a:srgbClr val="0070C0"/>
              </a:buClr>
              <a:buFont typeface="Wingdings" pitchFamily="2" charset="2"/>
              <a:buChar char="§"/>
            </a:pPr>
            <a:r>
              <a:rPr lang="ar-SA" sz="3200" b="1" dirty="0"/>
              <a:t> </a:t>
            </a:r>
            <a:r>
              <a:rPr lang="ar-SA" sz="3200" b="1" dirty="0" smtClean="0"/>
              <a:t>سوء العلاقات بين الإدار</a:t>
            </a:r>
            <a:r>
              <a:rPr lang="ar-SA" sz="3200" b="1" dirty="0" smtClean="0"/>
              <a:t>ة والأفراد العاملين.</a:t>
            </a:r>
            <a:endParaRPr lang="ar-SA" sz="3200" b="1" dirty="0"/>
          </a:p>
        </p:txBody>
      </p:sp>
    </p:spTree>
    <p:extLst>
      <p:ext uri="{BB962C8B-B14F-4D97-AF65-F5344CB8AC3E}">
        <p14:creationId xmlns:p14="http://schemas.microsoft.com/office/powerpoint/2010/main" val="26122982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304800"/>
            <a:ext cx="7773338" cy="1057882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rtl="1"/>
            <a:r>
              <a:rPr lang="ar-SA" b="1" dirty="0" smtClean="0">
                <a:solidFill>
                  <a:srgbClr val="C00000"/>
                </a:solidFill>
              </a:rPr>
              <a:t>طرق معالجة ضغوط العمل</a:t>
            </a:r>
            <a:endParaRPr lang="ar-SA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848600" cy="4191001"/>
          </a:xfrm>
        </p:spPr>
        <p:txBody>
          <a:bodyPr>
            <a:normAutofit fontScale="77500" lnSpcReduction="20000"/>
          </a:bodyPr>
          <a:lstStyle/>
          <a:p>
            <a:pPr marL="0" indent="0" algn="r" rtl="1">
              <a:buClr>
                <a:srgbClr val="C00000"/>
              </a:buClr>
              <a:buNone/>
            </a:pPr>
            <a:r>
              <a:rPr lang="ar-SA" sz="3200" b="1" dirty="0" smtClean="0">
                <a:solidFill>
                  <a:srgbClr val="C00000"/>
                </a:solidFill>
              </a:rPr>
              <a:t>على المستوى الفردي:</a:t>
            </a:r>
          </a:p>
          <a:p>
            <a:pPr algn="r" rtl="1">
              <a:buClr>
                <a:srgbClr val="C00000"/>
              </a:buClr>
              <a:buFont typeface="Wingdings" pitchFamily="2" charset="2"/>
              <a:buChar char="ü"/>
            </a:pPr>
            <a:r>
              <a:rPr lang="ar-SA" sz="3200" b="1" dirty="0"/>
              <a:t> </a:t>
            </a:r>
            <a:r>
              <a:rPr lang="ar-SA" sz="3200" b="1" dirty="0" smtClean="0"/>
              <a:t>الهدوء والراحة النفسية.</a:t>
            </a:r>
          </a:p>
          <a:p>
            <a:pPr algn="r" rtl="1">
              <a:buClr>
                <a:srgbClr val="C00000"/>
              </a:buClr>
              <a:buFont typeface="Wingdings" pitchFamily="2" charset="2"/>
              <a:buChar char="ü"/>
            </a:pPr>
            <a:r>
              <a:rPr lang="ar-SA" sz="3200" b="1" dirty="0"/>
              <a:t> </a:t>
            </a:r>
            <a:r>
              <a:rPr lang="ar-SA" sz="3200" b="1" dirty="0" smtClean="0"/>
              <a:t>الاسترخاء.</a:t>
            </a:r>
          </a:p>
          <a:p>
            <a:pPr algn="r" rtl="1">
              <a:buClr>
                <a:srgbClr val="C00000"/>
              </a:buClr>
              <a:buFont typeface="Wingdings" pitchFamily="2" charset="2"/>
              <a:buChar char="ü"/>
            </a:pPr>
            <a:r>
              <a:rPr lang="ar-SA" sz="3200" b="1" dirty="0"/>
              <a:t> </a:t>
            </a:r>
            <a:r>
              <a:rPr lang="ar-SA" sz="3200" b="1" dirty="0" smtClean="0"/>
              <a:t>التمرينات الرياضية.</a:t>
            </a:r>
          </a:p>
          <a:p>
            <a:pPr marL="0" indent="0" algn="r" rtl="1">
              <a:buClr>
                <a:srgbClr val="C00000"/>
              </a:buClr>
              <a:buNone/>
            </a:pPr>
            <a:r>
              <a:rPr lang="ar-SA" sz="3200" b="1" dirty="0" smtClean="0">
                <a:solidFill>
                  <a:srgbClr val="C00000"/>
                </a:solidFill>
              </a:rPr>
              <a:t>على المستوى التنظيمي:</a:t>
            </a:r>
          </a:p>
          <a:p>
            <a:pPr algn="r" rtl="1">
              <a:buClr>
                <a:srgbClr val="C00000"/>
              </a:buClr>
              <a:buFont typeface="Wingdings" pitchFamily="2" charset="2"/>
              <a:buChar char="ü"/>
            </a:pPr>
            <a:r>
              <a:rPr lang="ar-SA" sz="3200" b="1" dirty="0"/>
              <a:t> </a:t>
            </a:r>
            <a:r>
              <a:rPr lang="ar-SA" sz="3200" b="1" dirty="0" smtClean="0"/>
              <a:t>التطبيق الجيد لمبادئ الإدارة والتنظيم.</a:t>
            </a:r>
          </a:p>
          <a:p>
            <a:pPr algn="r" rtl="1">
              <a:buClr>
                <a:srgbClr val="C00000"/>
              </a:buClr>
              <a:buFont typeface="Wingdings" pitchFamily="2" charset="2"/>
              <a:buChar char="ü"/>
            </a:pPr>
            <a:r>
              <a:rPr lang="ar-SA" sz="3200" b="1" dirty="0"/>
              <a:t> </a:t>
            </a:r>
            <a:r>
              <a:rPr lang="ar-SA" sz="3200" b="1" dirty="0" smtClean="0"/>
              <a:t>التدقيق في اختيار الأشخاص.</a:t>
            </a:r>
          </a:p>
          <a:p>
            <a:pPr algn="r" rtl="1">
              <a:buClr>
                <a:srgbClr val="C00000"/>
              </a:buClr>
              <a:buFont typeface="Wingdings" pitchFamily="2" charset="2"/>
              <a:buChar char="ü"/>
            </a:pPr>
            <a:r>
              <a:rPr lang="ar-SA" sz="3200" b="1" dirty="0"/>
              <a:t> </a:t>
            </a:r>
            <a:r>
              <a:rPr lang="ar-SA" sz="3200" b="1" dirty="0" smtClean="0"/>
              <a:t>إعادة تصميم الهيكل التنظيمي اذا اقتضت الضرورة.</a:t>
            </a:r>
            <a:endParaRPr lang="ar-SA" sz="3200" b="1" dirty="0"/>
          </a:p>
        </p:txBody>
      </p:sp>
    </p:spTree>
    <p:extLst>
      <p:ext uri="{BB962C8B-B14F-4D97-AF65-F5344CB8AC3E}">
        <p14:creationId xmlns:p14="http://schemas.microsoft.com/office/powerpoint/2010/main" val="26122982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381000"/>
            <a:ext cx="8305800" cy="6095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6361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304800"/>
            <a:ext cx="7773338" cy="1057882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rtl="1"/>
            <a:r>
              <a:rPr lang="ar-SA" b="1" dirty="0" smtClean="0">
                <a:solidFill>
                  <a:srgbClr val="C00000"/>
                </a:solidFill>
              </a:rPr>
              <a:t>الروح المعنوية </a:t>
            </a:r>
            <a:r>
              <a:rPr lang="en-US" b="1" dirty="0" smtClean="0">
                <a:solidFill>
                  <a:srgbClr val="C00000"/>
                </a:solidFill>
              </a:rPr>
              <a:t>morale</a:t>
            </a:r>
            <a:endParaRPr lang="ar-SA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848600" cy="4191001"/>
          </a:xfrm>
        </p:spPr>
        <p:txBody>
          <a:bodyPr>
            <a:normAutofit lnSpcReduction="10000"/>
          </a:bodyPr>
          <a:lstStyle/>
          <a:p>
            <a:pPr algn="r" rtl="1">
              <a:buClr>
                <a:srgbClr val="C00000"/>
              </a:buClr>
              <a:buFont typeface="Calibri" pitchFamily="34" charset="0"/>
              <a:buChar char="҉"/>
            </a:pPr>
            <a:r>
              <a:rPr lang="ar-SA" sz="2800" b="1" dirty="0" smtClean="0"/>
              <a:t> هي نوع من الشعور.</a:t>
            </a:r>
          </a:p>
          <a:p>
            <a:pPr algn="r" rtl="1">
              <a:buClr>
                <a:srgbClr val="C00000"/>
              </a:buClr>
              <a:buFont typeface="Calibri" pitchFamily="34" charset="0"/>
              <a:buChar char="҉"/>
            </a:pPr>
            <a:r>
              <a:rPr lang="ar-SA" sz="2800" b="1" dirty="0"/>
              <a:t> </a:t>
            </a:r>
            <a:r>
              <a:rPr lang="ar-SA" sz="2800" b="1" dirty="0" smtClean="0"/>
              <a:t>هي قوى نفسية.</a:t>
            </a:r>
          </a:p>
          <a:p>
            <a:pPr algn="r" rtl="1">
              <a:buClr>
                <a:srgbClr val="C00000"/>
              </a:buClr>
              <a:buFont typeface="Calibri" pitchFamily="34" charset="0"/>
              <a:buChar char="҉"/>
            </a:pPr>
            <a:r>
              <a:rPr lang="ar-SA" sz="2800" b="1" dirty="0"/>
              <a:t> </a:t>
            </a:r>
            <a:r>
              <a:rPr lang="ar-SA" sz="2800" b="1" dirty="0" smtClean="0"/>
              <a:t>هي مشاعر العاملين نحو العمل.</a:t>
            </a:r>
          </a:p>
          <a:p>
            <a:pPr algn="r" rtl="1">
              <a:buClr>
                <a:srgbClr val="C00000"/>
              </a:buClr>
              <a:buFont typeface="Calibri" pitchFamily="34" charset="0"/>
              <a:buChar char="҉"/>
            </a:pPr>
            <a:r>
              <a:rPr lang="ar-SA" sz="2800" b="1" dirty="0"/>
              <a:t> </a:t>
            </a:r>
            <a:r>
              <a:rPr lang="ar-SA" sz="2800" b="1" dirty="0" smtClean="0"/>
              <a:t>هي شعور نحو الجماعة في العمل.</a:t>
            </a:r>
          </a:p>
          <a:p>
            <a:pPr algn="r" rtl="1">
              <a:buClr>
                <a:srgbClr val="C00000"/>
              </a:buClr>
              <a:buFont typeface="Calibri" pitchFamily="34" charset="0"/>
              <a:buChar char="҉"/>
            </a:pPr>
            <a:r>
              <a:rPr lang="ar-SA" sz="2800" b="1" dirty="0"/>
              <a:t> </a:t>
            </a:r>
            <a:r>
              <a:rPr lang="ar-SA" sz="2800" b="1" dirty="0" smtClean="0"/>
              <a:t>هي سلوك وجداني يتكون من مجموعة من المشاعر الوجدانية.</a:t>
            </a:r>
          </a:p>
          <a:p>
            <a:pPr algn="r" rtl="1">
              <a:buClr>
                <a:srgbClr val="C00000"/>
              </a:buClr>
              <a:buFont typeface="Calibri" pitchFamily="34" charset="0"/>
              <a:buChar char="҉"/>
            </a:pPr>
            <a:r>
              <a:rPr lang="ar-SA" sz="2800" b="1" dirty="0"/>
              <a:t> </a:t>
            </a:r>
            <a:r>
              <a:rPr lang="ar-SA" sz="2800" b="1" dirty="0" smtClean="0"/>
              <a:t>هي ظاهرة نفسية غير ملموسة.</a:t>
            </a:r>
          </a:p>
          <a:p>
            <a:pPr algn="r" rtl="1">
              <a:buClr>
                <a:srgbClr val="C00000"/>
              </a:buClr>
              <a:buFont typeface="Calibri" pitchFamily="34" charset="0"/>
              <a:buChar char="҉"/>
            </a:pPr>
            <a:r>
              <a:rPr lang="ar-SA" sz="2800" b="1" dirty="0"/>
              <a:t> </a:t>
            </a:r>
            <a:r>
              <a:rPr lang="ar-SA" sz="2800" b="1" dirty="0" smtClean="0"/>
              <a:t>هي مزيج من الشعور بالفخر والثقة والحماس.</a:t>
            </a:r>
            <a:endParaRPr lang="ar-SA" sz="2800" b="1" dirty="0"/>
          </a:p>
        </p:txBody>
      </p:sp>
    </p:spTree>
    <p:extLst>
      <p:ext uri="{BB962C8B-B14F-4D97-AF65-F5344CB8AC3E}">
        <p14:creationId xmlns:p14="http://schemas.microsoft.com/office/powerpoint/2010/main" val="30782300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304800"/>
            <a:ext cx="7773338" cy="105788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rtl="1"/>
            <a:r>
              <a:rPr lang="ar-SA" b="1" dirty="0" smtClean="0">
                <a:solidFill>
                  <a:srgbClr val="00B050"/>
                </a:solidFill>
              </a:rPr>
              <a:t>خصائص الروح المعنوية</a:t>
            </a:r>
            <a:endParaRPr lang="ar-SA" b="1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848600" cy="4191001"/>
          </a:xfrm>
        </p:spPr>
        <p:txBody>
          <a:bodyPr>
            <a:normAutofit/>
          </a:bodyPr>
          <a:lstStyle/>
          <a:p>
            <a:pPr algn="r" rtl="1">
              <a:buClr>
                <a:srgbClr val="00B050"/>
              </a:buClr>
              <a:buFont typeface="Wingdings" pitchFamily="2" charset="2"/>
              <a:buChar char="q"/>
            </a:pPr>
            <a:r>
              <a:rPr lang="ar-SA" sz="3200" b="1" dirty="0" smtClean="0"/>
              <a:t> ظاهرة غير ملموسة.</a:t>
            </a:r>
          </a:p>
          <a:p>
            <a:pPr algn="r" rtl="1">
              <a:buClr>
                <a:srgbClr val="00B050"/>
              </a:buClr>
              <a:buFont typeface="Wingdings" pitchFamily="2" charset="2"/>
              <a:buChar char="q"/>
            </a:pPr>
            <a:r>
              <a:rPr lang="ar-SA" sz="3200" b="1" dirty="0"/>
              <a:t> </a:t>
            </a:r>
            <a:r>
              <a:rPr lang="ar-SA" sz="3200" b="1" dirty="0" smtClean="0"/>
              <a:t>تخلق ولا تفرض.</a:t>
            </a:r>
          </a:p>
          <a:p>
            <a:pPr algn="r" rtl="1">
              <a:buClr>
                <a:srgbClr val="00B050"/>
              </a:buClr>
              <a:buFont typeface="Wingdings" pitchFamily="2" charset="2"/>
              <a:buChar char="q"/>
            </a:pPr>
            <a:r>
              <a:rPr lang="ar-SA" sz="3200" b="1" dirty="0"/>
              <a:t> </a:t>
            </a:r>
            <a:r>
              <a:rPr lang="ar-SA" sz="3200" b="1" dirty="0" smtClean="0"/>
              <a:t>يمكن قياسها.</a:t>
            </a:r>
            <a:endParaRPr lang="ar-SA" sz="3200" b="1" dirty="0"/>
          </a:p>
        </p:txBody>
      </p:sp>
    </p:spTree>
    <p:extLst>
      <p:ext uri="{BB962C8B-B14F-4D97-AF65-F5344CB8AC3E}">
        <p14:creationId xmlns:p14="http://schemas.microsoft.com/office/powerpoint/2010/main" val="29907476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304800"/>
            <a:ext cx="7773338" cy="1057882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rtl="1"/>
            <a:r>
              <a:rPr lang="ar-SA" b="1" dirty="0" smtClean="0">
                <a:solidFill>
                  <a:srgbClr val="7030A0"/>
                </a:solidFill>
              </a:rPr>
              <a:t>العوامل التي تؤثر على الروح المعنوية</a:t>
            </a:r>
            <a:endParaRPr lang="ar-SA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848600" cy="4191001"/>
          </a:xfrm>
        </p:spPr>
        <p:txBody>
          <a:bodyPr>
            <a:normAutofit fontScale="92500" lnSpcReduction="20000"/>
          </a:bodyPr>
          <a:lstStyle/>
          <a:p>
            <a:pPr algn="r" rtl="1">
              <a:buClr>
                <a:srgbClr val="7030A0"/>
              </a:buClr>
              <a:buFont typeface="Arial" pitchFamily="34" charset="0"/>
              <a:buChar char="₰"/>
            </a:pPr>
            <a:r>
              <a:rPr lang="ar-SA" sz="3200" b="1" dirty="0" smtClean="0"/>
              <a:t> سلوك القيادة.</a:t>
            </a:r>
          </a:p>
          <a:p>
            <a:pPr algn="r" rtl="1">
              <a:buClr>
                <a:srgbClr val="7030A0"/>
              </a:buClr>
              <a:buFont typeface="Arial" pitchFamily="34" charset="0"/>
              <a:buChar char="₰"/>
            </a:pPr>
            <a:r>
              <a:rPr lang="ar-SA" sz="3200" b="1" dirty="0"/>
              <a:t> </a:t>
            </a:r>
            <a:r>
              <a:rPr lang="ar-SA" sz="3200" b="1" dirty="0" smtClean="0"/>
              <a:t>ظروف العمل.</a:t>
            </a:r>
          </a:p>
          <a:p>
            <a:pPr algn="r" rtl="1">
              <a:buClr>
                <a:srgbClr val="7030A0"/>
              </a:buClr>
              <a:buFont typeface="Arial" pitchFamily="34" charset="0"/>
              <a:buChar char="₰"/>
            </a:pPr>
            <a:r>
              <a:rPr lang="ar-SA" sz="3200" b="1" dirty="0"/>
              <a:t> </a:t>
            </a:r>
            <a:r>
              <a:rPr lang="ar-SA" sz="3200" b="1" dirty="0" smtClean="0"/>
              <a:t>مستوى الأجور.</a:t>
            </a:r>
          </a:p>
          <a:p>
            <a:pPr algn="r" rtl="1">
              <a:buClr>
                <a:srgbClr val="7030A0"/>
              </a:buClr>
              <a:buFont typeface="Arial" pitchFamily="34" charset="0"/>
              <a:buChar char="₰"/>
            </a:pPr>
            <a:r>
              <a:rPr lang="ar-SA" sz="3200" b="1" dirty="0"/>
              <a:t> </a:t>
            </a:r>
            <a:r>
              <a:rPr lang="ar-SA" sz="3200" b="1" dirty="0" smtClean="0"/>
              <a:t>فرص الترقي.</a:t>
            </a:r>
          </a:p>
          <a:p>
            <a:pPr algn="r" rtl="1">
              <a:buClr>
                <a:srgbClr val="7030A0"/>
              </a:buClr>
              <a:buFont typeface="Arial" pitchFamily="34" charset="0"/>
              <a:buChar char="₰"/>
            </a:pPr>
            <a:r>
              <a:rPr lang="ar-SA" sz="3200" b="1" dirty="0"/>
              <a:t> </a:t>
            </a:r>
            <a:r>
              <a:rPr lang="ar-SA" sz="3200" b="1" dirty="0" smtClean="0"/>
              <a:t>غياب المعلومات.</a:t>
            </a:r>
          </a:p>
          <a:p>
            <a:pPr algn="r" rtl="1">
              <a:buClr>
                <a:srgbClr val="7030A0"/>
              </a:buClr>
              <a:buFont typeface="Arial" pitchFamily="34" charset="0"/>
              <a:buChar char="₰"/>
            </a:pPr>
            <a:r>
              <a:rPr lang="ar-SA" sz="3200" b="1" dirty="0"/>
              <a:t> </a:t>
            </a:r>
            <a:r>
              <a:rPr lang="ar-SA" sz="3200" b="1" dirty="0" smtClean="0"/>
              <a:t>عدم وضوح المعلومات.</a:t>
            </a:r>
          </a:p>
          <a:p>
            <a:pPr algn="r" rtl="1">
              <a:buClr>
                <a:srgbClr val="7030A0"/>
              </a:buClr>
              <a:buFont typeface="Arial" pitchFamily="34" charset="0"/>
              <a:buChar char="₰"/>
            </a:pPr>
            <a:r>
              <a:rPr lang="ar-SA" sz="3200" b="1" dirty="0"/>
              <a:t> </a:t>
            </a:r>
            <a:r>
              <a:rPr lang="ar-SA" sz="3200" b="1" dirty="0" smtClean="0"/>
              <a:t>سياسات المنظمة.</a:t>
            </a:r>
            <a:endParaRPr lang="ar-SA" sz="3200" b="1" dirty="0"/>
          </a:p>
        </p:txBody>
      </p:sp>
    </p:spTree>
    <p:extLst>
      <p:ext uri="{BB962C8B-B14F-4D97-AF65-F5344CB8AC3E}">
        <p14:creationId xmlns:p14="http://schemas.microsoft.com/office/powerpoint/2010/main" val="26122982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304800"/>
            <a:ext cx="7773338" cy="1057882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rtl="1"/>
            <a:r>
              <a:rPr lang="ar-SA" b="1" dirty="0" smtClean="0">
                <a:solidFill>
                  <a:srgbClr val="BB0564"/>
                </a:solidFill>
              </a:rPr>
              <a:t>طرق قياس الروح المعنوية</a:t>
            </a:r>
            <a:endParaRPr lang="ar-SA" b="1" dirty="0">
              <a:solidFill>
                <a:srgbClr val="BB0564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848600" cy="4191001"/>
          </a:xfrm>
        </p:spPr>
        <p:txBody>
          <a:bodyPr>
            <a:normAutofit/>
          </a:bodyPr>
          <a:lstStyle/>
          <a:p>
            <a:pPr algn="r" rtl="1">
              <a:buClr>
                <a:srgbClr val="BB0564"/>
              </a:buClr>
              <a:buFont typeface="Wingdings" pitchFamily="2" charset="2"/>
              <a:buChar char="v"/>
            </a:pPr>
            <a:r>
              <a:rPr lang="ar-SA" sz="3200" b="1" dirty="0">
                <a:solidFill>
                  <a:srgbClr val="BB0564"/>
                </a:solidFill>
              </a:rPr>
              <a:t> </a:t>
            </a:r>
            <a:r>
              <a:rPr lang="ar-SA" sz="3200" b="1" dirty="0" smtClean="0">
                <a:solidFill>
                  <a:srgbClr val="BB0564"/>
                </a:solidFill>
              </a:rPr>
              <a:t>الأقوال:</a:t>
            </a:r>
          </a:p>
          <a:p>
            <a:pPr marL="0" indent="0" algn="r" rtl="1">
              <a:buClr>
                <a:srgbClr val="BB0564"/>
              </a:buClr>
              <a:buNone/>
            </a:pPr>
            <a:r>
              <a:rPr lang="ar-SA" sz="3200" b="1" dirty="0" smtClean="0"/>
              <a:t>التعبيرات، التعليقات، الاشاعات، الشكاوى.</a:t>
            </a:r>
          </a:p>
          <a:p>
            <a:pPr algn="r" rtl="1">
              <a:buClr>
                <a:srgbClr val="BB0564"/>
              </a:buClr>
              <a:buFont typeface="Wingdings" pitchFamily="2" charset="2"/>
              <a:buChar char="v"/>
            </a:pPr>
            <a:r>
              <a:rPr lang="ar-SA" sz="3200" b="1" dirty="0">
                <a:solidFill>
                  <a:srgbClr val="BB0564"/>
                </a:solidFill>
              </a:rPr>
              <a:t> </a:t>
            </a:r>
            <a:r>
              <a:rPr lang="ar-SA" sz="3200" b="1" dirty="0" smtClean="0">
                <a:solidFill>
                  <a:srgbClr val="BB0564"/>
                </a:solidFill>
              </a:rPr>
              <a:t>الأفعال:</a:t>
            </a:r>
          </a:p>
          <a:p>
            <a:pPr marL="0" indent="0" algn="r" rtl="1">
              <a:buClr>
                <a:srgbClr val="BB0564"/>
              </a:buClr>
              <a:buNone/>
            </a:pPr>
            <a:r>
              <a:rPr lang="ar-SA" sz="3200" b="1" dirty="0" smtClean="0"/>
              <a:t>الإضراب، الغياب، التأخير، إتلاف المعدات، المال.</a:t>
            </a:r>
            <a:endParaRPr lang="ar-SA" sz="3200" b="1" dirty="0" smtClean="0"/>
          </a:p>
          <a:p>
            <a:pPr marL="0" indent="0" algn="r" rtl="1">
              <a:buClr>
                <a:srgbClr val="BB0564"/>
              </a:buClr>
              <a:buNone/>
            </a:pPr>
            <a:endParaRPr lang="ar-SA" sz="3200" b="1" dirty="0"/>
          </a:p>
        </p:txBody>
      </p:sp>
    </p:spTree>
    <p:extLst>
      <p:ext uri="{BB962C8B-B14F-4D97-AF65-F5344CB8AC3E}">
        <p14:creationId xmlns:p14="http://schemas.microsoft.com/office/powerpoint/2010/main" val="26122982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304800"/>
            <a:ext cx="7773338" cy="105788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rtl="1"/>
            <a:r>
              <a:rPr lang="ar-SA" b="1" dirty="0" smtClean="0">
                <a:solidFill>
                  <a:srgbClr val="0070C0"/>
                </a:solidFill>
              </a:rPr>
              <a:t>طرق رفع الروح المعنوية</a:t>
            </a:r>
            <a:endParaRPr lang="ar-SA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848600" cy="4191001"/>
          </a:xfrm>
        </p:spPr>
        <p:txBody>
          <a:bodyPr>
            <a:normAutofit/>
          </a:bodyPr>
          <a:lstStyle/>
          <a:p>
            <a:pPr algn="r" rtl="1">
              <a:buClr>
                <a:srgbClr val="0070C0"/>
              </a:buClr>
              <a:buFont typeface="Calibri" pitchFamily="34" charset="0"/>
              <a:buChar char="□"/>
            </a:pPr>
            <a:r>
              <a:rPr lang="ar-SA" sz="3200" b="1" dirty="0" smtClean="0"/>
              <a:t> منح الأجور المجزية.</a:t>
            </a:r>
          </a:p>
          <a:p>
            <a:pPr algn="r" rtl="1">
              <a:buClr>
                <a:srgbClr val="0070C0"/>
              </a:buClr>
              <a:buFont typeface="Calibri" pitchFamily="34" charset="0"/>
              <a:buChar char="□"/>
            </a:pPr>
            <a:r>
              <a:rPr lang="ar-SA" sz="3200" b="1" dirty="0"/>
              <a:t> </a:t>
            </a:r>
            <a:r>
              <a:rPr lang="ar-SA" sz="3200" b="1" dirty="0" smtClean="0"/>
              <a:t>تحسين بيئة العمل.</a:t>
            </a:r>
          </a:p>
          <a:p>
            <a:pPr algn="r" rtl="1">
              <a:buClr>
                <a:srgbClr val="0070C0"/>
              </a:buClr>
              <a:buFont typeface="Calibri" pitchFamily="34" charset="0"/>
              <a:buChar char="□"/>
            </a:pPr>
            <a:r>
              <a:rPr lang="ar-SA" sz="3200" b="1" dirty="0"/>
              <a:t> </a:t>
            </a:r>
            <a:r>
              <a:rPr lang="ar-SA" sz="3200" b="1" dirty="0" smtClean="0"/>
              <a:t>الاهتمام بمشاكل العاملين.</a:t>
            </a:r>
          </a:p>
          <a:p>
            <a:pPr algn="r" rtl="1">
              <a:buClr>
                <a:srgbClr val="0070C0"/>
              </a:buClr>
              <a:buFont typeface="Calibri" pitchFamily="34" charset="0"/>
              <a:buChar char="□"/>
            </a:pPr>
            <a:r>
              <a:rPr lang="ar-SA" sz="3200" b="1" dirty="0"/>
              <a:t> </a:t>
            </a:r>
            <a:r>
              <a:rPr lang="ar-SA" sz="3200" b="1" dirty="0" smtClean="0"/>
              <a:t>مراعاة العدالة عند تطبيق القرارات.</a:t>
            </a:r>
          </a:p>
          <a:p>
            <a:pPr algn="r" rtl="1">
              <a:buClr>
                <a:srgbClr val="0070C0"/>
              </a:buClr>
              <a:buFont typeface="Calibri" pitchFamily="34" charset="0"/>
              <a:buChar char="□"/>
            </a:pPr>
            <a:r>
              <a:rPr lang="ar-SA" sz="3200" b="1" dirty="0"/>
              <a:t> </a:t>
            </a:r>
            <a:r>
              <a:rPr lang="ar-SA" sz="3200" b="1" dirty="0" smtClean="0"/>
              <a:t>احترام مشاعر العاملين.</a:t>
            </a:r>
            <a:endParaRPr lang="ar-SA" sz="3200" b="1" dirty="0"/>
          </a:p>
        </p:txBody>
      </p:sp>
    </p:spTree>
    <p:extLst>
      <p:ext uri="{BB962C8B-B14F-4D97-AF65-F5344CB8AC3E}">
        <p14:creationId xmlns:p14="http://schemas.microsoft.com/office/powerpoint/2010/main" val="26122982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304800"/>
            <a:ext cx="7773338" cy="1057882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rtl="1"/>
            <a:r>
              <a:rPr lang="ar-SA" b="1" dirty="0" smtClean="0">
                <a:solidFill>
                  <a:srgbClr val="C00000"/>
                </a:solidFill>
              </a:rPr>
              <a:t>أهمية دراسة الروح المعنوية في العمل الإداري</a:t>
            </a:r>
            <a:endParaRPr lang="ar-SA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848600" cy="4191001"/>
          </a:xfrm>
        </p:spPr>
        <p:txBody>
          <a:bodyPr>
            <a:normAutofit/>
          </a:bodyPr>
          <a:lstStyle/>
          <a:p>
            <a:pPr algn="r" rtl="1">
              <a:buClr>
                <a:srgbClr val="C00000"/>
              </a:buClr>
              <a:buFont typeface="Wingdings" pitchFamily="2" charset="2"/>
              <a:buChar char="Ø"/>
            </a:pPr>
            <a:r>
              <a:rPr lang="ar-SA" sz="2800" b="1" dirty="0" smtClean="0"/>
              <a:t> معرفة الأسباب التي تؤدي إلى انخفاض الروح المعنوية.</a:t>
            </a:r>
          </a:p>
          <a:p>
            <a:pPr algn="r" rtl="1">
              <a:buClr>
                <a:srgbClr val="C00000"/>
              </a:buClr>
              <a:buFont typeface="Wingdings" pitchFamily="2" charset="2"/>
              <a:buChar char="Ø"/>
            </a:pPr>
            <a:r>
              <a:rPr lang="ar-SA" sz="2800" b="1" dirty="0"/>
              <a:t> </a:t>
            </a:r>
            <a:r>
              <a:rPr lang="ar-SA" sz="2800" b="1" dirty="0" smtClean="0"/>
              <a:t>معالجة الأسباب التي تؤدي إلى الإحباط والقلق.</a:t>
            </a:r>
          </a:p>
          <a:p>
            <a:pPr algn="r" rtl="1">
              <a:buClr>
                <a:srgbClr val="C00000"/>
              </a:buClr>
              <a:buFont typeface="Wingdings" pitchFamily="2" charset="2"/>
              <a:buChar char="Ø"/>
            </a:pPr>
            <a:r>
              <a:rPr lang="ar-SA" sz="2800" b="1" dirty="0"/>
              <a:t> </a:t>
            </a:r>
            <a:r>
              <a:rPr lang="ar-SA" sz="2800" b="1" dirty="0" smtClean="0"/>
              <a:t>تحقيق الرضا الوظيفي.</a:t>
            </a:r>
          </a:p>
          <a:p>
            <a:pPr algn="r" rtl="1">
              <a:buClr>
                <a:srgbClr val="C00000"/>
              </a:buClr>
              <a:buFont typeface="Wingdings" pitchFamily="2" charset="2"/>
              <a:buChar char="Ø"/>
            </a:pPr>
            <a:r>
              <a:rPr lang="ar-SA" sz="2800" b="1" dirty="0"/>
              <a:t> </a:t>
            </a:r>
            <a:r>
              <a:rPr lang="ar-SA" sz="2800" b="1" dirty="0" smtClean="0"/>
              <a:t>المحافظة على الموارد البشرية للمنظمة.</a:t>
            </a:r>
          </a:p>
          <a:p>
            <a:pPr algn="r" rtl="1">
              <a:buClr>
                <a:srgbClr val="C00000"/>
              </a:buClr>
              <a:buFont typeface="Wingdings" pitchFamily="2" charset="2"/>
              <a:buChar char="Ø"/>
            </a:pPr>
            <a:r>
              <a:rPr lang="ar-SA" sz="2800" b="1" dirty="0"/>
              <a:t> </a:t>
            </a:r>
            <a:r>
              <a:rPr lang="ar-SA" sz="2800" b="1" dirty="0" smtClean="0"/>
              <a:t>تحقيق كفاءة الأداء.</a:t>
            </a:r>
          </a:p>
          <a:p>
            <a:pPr algn="r" rtl="1">
              <a:buClr>
                <a:srgbClr val="C00000"/>
              </a:buClr>
              <a:buFont typeface="Wingdings" pitchFamily="2" charset="2"/>
              <a:buChar char="Ø"/>
            </a:pPr>
            <a:r>
              <a:rPr lang="ar-SA" sz="2800" b="1" dirty="0"/>
              <a:t> </a:t>
            </a:r>
            <a:r>
              <a:rPr lang="ar-SA" sz="2800" b="1" dirty="0" smtClean="0"/>
              <a:t>تحقيق أهداف المنظمة.</a:t>
            </a:r>
            <a:endParaRPr lang="ar-SA" sz="2800" b="1" dirty="0"/>
          </a:p>
        </p:txBody>
      </p:sp>
    </p:spTree>
    <p:extLst>
      <p:ext uri="{BB962C8B-B14F-4D97-AF65-F5344CB8AC3E}">
        <p14:creationId xmlns:p14="http://schemas.microsoft.com/office/powerpoint/2010/main" val="26122982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304800"/>
            <a:ext cx="7773338" cy="1057882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rtl="1"/>
            <a:r>
              <a:rPr lang="ar-SA" b="1" dirty="0" smtClean="0">
                <a:solidFill>
                  <a:srgbClr val="7030A0"/>
                </a:solidFill>
              </a:rPr>
              <a:t>ضغوط العمل</a:t>
            </a:r>
            <a:endParaRPr lang="ar-SA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848600" cy="4191001"/>
          </a:xfrm>
        </p:spPr>
        <p:txBody>
          <a:bodyPr>
            <a:normAutofit/>
          </a:bodyPr>
          <a:lstStyle/>
          <a:p>
            <a:pPr algn="just" rtl="1">
              <a:buClr>
                <a:srgbClr val="7030A0"/>
              </a:buClr>
              <a:buFont typeface="Calibri" pitchFamily="34" charset="0"/>
              <a:buChar char="҉"/>
            </a:pPr>
            <a:r>
              <a:rPr lang="ar-SA" sz="2800" b="1" dirty="0" smtClean="0"/>
              <a:t> هي أي عوامل موجودة في بيئة العمل وتخلق تهديداً للفرد.</a:t>
            </a:r>
          </a:p>
          <a:p>
            <a:pPr algn="just" rtl="1">
              <a:buClr>
                <a:srgbClr val="7030A0"/>
              </a:buClr>
              <a:buFont typeface="Calibri" pitchFamily="34" charset="0"/>
              <a:buChar char="҉"/>
            </a:pPr>
            <a:r>
              <a:rPr lang="ar-SA" sz="3200" b="1" dirty="0"/>
              <a:t> </a:t>
            </a:r>
            <a:r>
              <a:rPr lang="ar-SA" sz="2800" b="1" dirty="0" smtClean="0"/>
              <a:t>هي مجموعة من العوامل البيئية السلبية التي لها علاقة بأداء عمل معين.</a:t>
            </a:r>
          </a:p>
          <a:p>
            <a:pPr algn="just" rtl="1">
              <a:buClr>
                <a:srgbClr val="7030A0"/>
              </a:buClr>
              <a:buFont typeface="Calibri" pitchFamily="34" charset="0"/>
              <a:buChar char="҉"/>
            </a:pPr>
            <a:r>
              <a:rPr lang="ar-SA" sz="2800" b="1" dirty="0"/>
              <a:t> </a:t>
            </a:r>
            <a:r>
              <a:rPr lang="ar-SA" sz="2800" b="1" dirty="0" smtClean="0"/>
              <a:t>هي عدم المواءمة أو عدم التناسب بين ما يمتلكه الفرد من مهارات وقدرات وبين متطلبات عمله.</a:t>
            </a:r>
          </a:p>
          <a:p>
            <a:pPr algn="just" rtl="1">
              <a:buClr>
                <a:srgbClr val="7030A0"/>
              </a:buClr>
              <a:buFont typeface="Calibri" pitchFamily="34" charset="0"/>
              <a:buChar char="҉"/>
            </a:pPr>
            <a:r>
              <a:rPr lang="ar-SA" sz="2800" b="1" dirty="0"/>
              <a:t> </a:t>
            </a:r>
            <a:r>
              <a:rPr lang="ar-SA" sz="2800" b="1" dirty="0" smtClean="0"/>
              <a:t>هي بعض ظروف العمل التي تتفاعل مع الخصائص الشخصية للعامل وتسبب خللاً في الاتزان البدني والنفسي للفرد.</a:t>
            </a:r>
            <a:endParaRPr lang="ar-SA" sz="3200" b="1" dirty="0"/>
          </a:p>
        </p:txBody>
      </p:sp>
    </p:spTree>
    <p:extLst>
      <p:ext uri="{BB962C8B-B14F-4D97-AF65-F5344CB8AC3E}">
        <p14:creationId xmlns:p14="http://schemas.microsoft.com/office/powerpoint/2010/main" val="2612298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6200"/>
            <a:ext cx="7773338" cy="6096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rtl="1"/>
            <a:r>
              <a:rPr lang="ar-SA" b="1" dirty="0" smtClean="0">
                <a:solidFill>
                  <a:schemeClr val="tx1"/>
                </a:solidFill>
              </a:rPr>
              <a:t>أسباب ضغوط العمل</a:t>
            </a:r>
            <a:endParaRPr lang="ar-SA" b="1" dirty="0">
              <a:solidFill>
                <a:schemeClr val="tx1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289506005"/>
              </p:ext>
            </p:extLst>
          </p:nvPr>
        </p:nvGraphicFramePr>
        <p:xfrm>
          <a:off x="76200" y="685800"/>
          <a:ext cx="8991600" cy="6162774"/>
        </p:xfrm>
        <a:graphic>
          <a:graphicData uri="http://schemas.openxmlformats.org/drawingml/2006/table">
            <a:tbl>
              <a:tblPr rtl="1" firstRow="1" bandRow="1">
                <a:tableStyleId>{284E427A-3D55-4303-BF80-6455036E1DE7}</a:tableStyleId>
              </a:tblPr>
              <a:tblGrid>
                <a:gridCol w="3002280"/>
                <a:gridCol w="2992120"/>
                <a:gridCol w="2997200"/>
              </a:tblGrid>
              <a:tr h="350950">
                <a:tc>
                  <a:txBody>
                    <a:bodyPr/>
                    <a:lstStyle/>
                    <a:p>
                      <a:pPr algn="r" rtl="1"/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b="1" dirty="0" smtClean="0"/>
                        <a:t>حسب رأي</a:t>
                      </a:r>
                      <a:r>
                        <a:rPr lang="ar-SA" b="1" baseline="0" dirty="0" smtClean="0"/>
                        <a:t> شهيب وآخرون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b="1" dirty="0" smtClean="0"/>
                        <a:t>حسب رأي محمود سلمان العميان</a:t>
                      </a:r>
                      <a:endParaRPr lang="ar-SA" b="1" dirty="0"/>
                    </a:p>
                  </a:txBody>
                  <a:tcPr/>
                </a:tc>
              </a:tr>
              <a:tr h="438818">
                <a:tc>
                  <a:txBody>
                    <a:bodyPr/>
                    <a:lstStyle/>
                    <a:p>
                      <a:pPr algn="r" rtl="1"/>
                      <a:r>
                        <a:rPr lang="ar-SA" b="1" dirty="0" smtClean="0"/>
                        <a:t>1. البيئة التي يعيش فيها الفرد.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r" rtl="1">
                        <a:buAutoNum type="arabicPeriod"/>
                      </a:pPr>
                      <a:r>
                        <a:rPr lang="ar-SA" b="1" dirty="0" smtClean="0"/>
                        <a:t>ظروف العمل المادي.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b="1" dirty="0" smtClean="0"/>
                        <a:t>1. العوامل السلبية في بيئة العمل.</a:t>
                      </a:r>
                      <a:endParaRPr lang="ar-SA" b="1" dirty="0"/>
                    </a:p>
                  </a:txBody>
                  <a:tcPr/>
                </a:tc>
              </a:tr>
              <a:tr h="614163">
                <a:tc>
                  <a:txBody>
                    <a:bodyPr/>
                    <a:lstStyle/>
                    <a:p>
                      <a:pPr algn="r" rtl="1"/>
                      <a:r>
                        <a:rPr lang="ar-SA" b="1" dirty="0" smtClean="0"/>
                        <a:t>2. الأسرة.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b="1" dirty="0" smtClean="0"/>
                        <a:t>2. نوع الوظيفة.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b="1" dirty="0" smtClean="0"/>
                        <a:t>2. الأثار النفسية والسلوكية الناتجة عن سلبيات</a:t>
                      </a:r>
                      <a:r>
                        <a:rPr lang="ar-SA" b="1" baseline="0" dirty="0" smtClean="0"/>
                        <a:t> بيئة العمل.</a:t>
                      </a:r>
                      <a:endParaRPr lang="ar-SA" b="1" dirty="0"/>
                    </a:p>
                  </a:txBody>
                  <a:tcPr/>
                </a:tc>
              </a:tr>
              <a:tr h="438818">
                <a:tc>
                  <a:txBody>
                    <a:bodyPr/>
                    <a:lstStyle/>
                    <a:p>
                      <a:pPr algn="r" rtl="1"/>
                      <a:r>
                        <a:rPr lang="ar-SA" b="1" dirty="0" smtClean="0"/>
                        <a:t>3. الأحداث الشخصية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b="1" dirty="0" smtClean="0"/>
                        <a:t>3. العمل الزائد عن الطاقة.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b="1" dirty="0" smtClean="0"/>
                        <a:t>3. التفاعل بين العوامل</a:t>
                      </a:r>
                      <a:r>
                        <a:rPr lang="ar-SA" b="1" baseline="0" dirty="0" smtClean="0"/>
                        <a:t> السلبية والآثار النفسية.</a:t>
                      </a:r>
                      <a:endParaRPr lang="ar-SA" b="1" dirty="0"/>
                    </a:p>
                  </a:txBody>
                  <a:tcPr/>
                </a:tc>
              </a:tr>
              <a:tr h="614163">
                <a:tc>
                  <a:txBody>
                    <a:bodyPr/>
                    <a:lstStyle/>
                    <a:p>
                      <a:pPr algn="r" rtl="1"/>
                      <a:r>
                        <a:rPr lang="ar-SA" b="1" dirty="0" smtClean="0"/>
                        <a:t>4. شخصية الفرد/ </a:t>
                      </a:r>
                      <a:r>
                        <a:rPr kumimoji="0" lang="ar-SA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الحالة الصحية والنفسية للفرد.</a:t>
                      </a:r>
                      <a:endParaRPr lang="ar-SA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b="1" dirty="0" smtClean="0"/>
                        <a:t>4. صغر حجم العمل أو صغر الدور.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endParaRPr lang="ar-SA" b="1" dirty="0"/>
                    </a:p>
                  </a:txBody>
                  <a:tcPr/>
                </a:tc>
              </a:tr>
              <a:tr h="614163">
                <a:tc>
                  <a:txBody>
                    <a:bodyPr/>
                    <a:lstStyle/>
                    <a:p>
                      <a:pPr algn="r" rtl="1"/>
                      <a:r>
                        <a:rPr lang="ar-SA" b="1" dirty="0" smtClean="0"/>
                        <a:t>5. طبيعة</a:t>
                      </a:r>
                      <a:r>
                        <a:rPr lang="ar-SA" b="1" baseline="0" dirty="0" smtClean="0"/>
                        <a:t> العمل/ </a:t>
                      </a:r>
                      <a:r>
                        <a:rPr kumimoji="0" lang="ar-SA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صعوبة العمل.</a:t>
                      </a:r>
                      <a:endParaRPr lang="ar-SA" b="1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b="1" dirty="0" smtClean="0"/>
                        <a:t>5. كبر الدور الذي لا يتناسب مع المؤهلات والخبرة.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endParaRPr lang="ar-SA" b="1" dirty="0"/>
                    </a:p>
                  </a:txBody>
                  <a:tcPr/>
                </a:tc>
              </a:tr>
              <a:tr h="438818">
                <a:tc>
                  <a:txBody>
                    <a:bodyPr/>
                    <a:lstStyle/>
                    <a:p>
                      <a:pPr algn="r" rtl="1"/>
                      <a:r>
                        <a:rPr lang="ar-SA" b="1" dirty="0" smtClean="0"/>
                        <a:t>6. </a:t>
                      </a:r>
                      <a:r>
                        <a:rPr kumimoji="0" lang="ar-SA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غموض / صراع الدور.</a:t>
                      </a:r>
                      <a:endParaRPr lang="ar-SA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6. غموض / صراع الدور.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endParaRPr lang="ar-SA" b="1" dirty="0"/>
                    </a:p>
                  </a:txBody>
                  <a:tcPr/>
                </a:tc>
              </a:tr>
              <a:tr h="614163">
                <a:tc>
                  <a:txBody>
                    <a:bodyPr/>
                    <a:lstStyle/>
                    <a:p>
                      <a:pPr algn="r" rtl="1"/>
                      <a:r>
                        <a:rPr lang="ar-SA" b="1" dirty="0" smtClean="0"/>
                        <a:t>7. </a:t>
                      </a:r>
                      <a:r>
                        <a:rPr kumimoji="0" lang="ar-SA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سوء بيئة العمل.</a:t>
                      </a:r>
                      <a:endParaRPr lang="ar-SA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b="1" dirty="0" smtClean="0"/>
                        <a:t>7. عدم المساندة مع زملاء العمل</a:t>
                      </a:r>
                      <a:r>
                        <a:rPr lang="ar-SA" b="1" baseline="0" dirty="0" smtClean="0"/>
                        <a:t> عند مواجهة المشاكل.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endParaRPr lang="ar-SA" b="1" dirty="0"/>
                    </a:p>
                  </a:txBody>
                  <a:tcPr/>
                </a:tc>
              </a:tr>
              <a:tr h="614163">
                <a:tc>
                  <a:txBody>
                    <a:bodyPr/>
                    <a:lstStyle/>
                    <a:p>
                      <a:pPr algn="r" rtl="1"/>
                      <a:r>
                        <a:rPr lang="ar-SA" b="1" dirty="0" smtClean="0"/>
                        <a:t>8. عدم توافق شخصية الفرد مع</a:t>
                      </a:r>
                      <a:r>
                        <a:rPr lang="ar-SA" b="1" baseline="0" dirty="0" smtClean="0"/>
                        <a:t> متطلبات العمل.</a:t>
                      </a:r>
                      <a:endParaRPr lang="ar-SA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b="1" dirty="0" smtClean="0"/>
                        <a:t>8. عدم الاشراك في عملية اتخاذ</a:t>
                      </a:r>
                      <a:r>
                        <a:rPr lang="ar-SA" b="1" baseline="0" dirty="0" smtClean="0"/>
                        <a:t> القرار.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endParaRPr lang="ar-SA" b="1" dirty="0"/>
                    </a:p>
                  </a:txBody>
                  <a:tcPr/>
                </a:tc>
              </a:tr>
              <a:tr h="438818">
                <a:tc>
                  <a:txBody>
                    <a:bodyPr/>
                    <a:lstStyle/>
                    <a:p>
                      <a:pPr algn="r" rtl="1"/>
                      <a:r>
                        <a:rPr lang="ar-SA" b="1" dirty="0" smtClean="0"/>
                        <a:t>9.  مشكلة تقبل الخضوع للرؤساء.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b="1" dirty="0" smtClean="0"/>
                        <a:t>9. التغيير التنظيمي.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endParaRPr lang="ar-SA" b="1" dirty="0"/>
                    </a:p>
                  </a:txBody>
                  <a:tcPr/>
                </a:tc>
              </a:tr>
              <a:tr h="614163">
                <a:tc>
                  <a:txBody>
                    <a:bodyPr/>
                    <a:lstStyle/>
                    <a:p>
                      <a:pPr algn="r" rtl="1"/>
                      <a:r>
                        <a:rPr lang="ar-SA" b="1" dirty="0" smtClean="0"/>
                        <a:t>10. العلاقات الشخصية للفرد</a:t>
                      </a:r>
                      <a:r>
                        <a:rPr lang="ar-SA" b="1" baseline="0" dirty="0" smtClean="0"/>
                        <a:t> في أماكن العمل.</a:t>
                      </a:r>
                      <a:endParaRPr lang="ar-SA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endParaRPr lang="ar-SA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12298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Droplet" id="{8984A317-299A-4E50-B45D-BFC9EDE2337A}" vid="{A633B6A3-9E7F-4C10-9C98-2517A313436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445</TotalTime>
  <Words>667</Words>
  <Application>Microsoft Office PowerPoint</Application>
  <PresentationFormat>On-screen Show (4:3)</PresentationFormat>
  <Paragraphs>106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Droplet</vt:lpstr>
      <vt:lpstr>Office Theme</vt:lpstr>
      <vt:lpstr>PowerPoint Presentation</vt:lpstr>
      <vt:lpstr>الروح المعنوية morale</vt:lpstr>
      <vt:lpstr>خصائص الروح المعنوية</vt:lpstr>
      <vt:lpstr>العوامل التي تؤثر على الروح المعنوية</vt:lpstr>
      <vt:lpstr>طرق قياس الروح المعنوية</vt:lpstr>
      <vt:lpstr>طرق رفع الروح المعنوية</vt:lpstr>
      <vt:lpstr>أهمية دراسة الروح المعنوية في العمل الإداري</vt:lpstr>
      <vt:lpstr>ضغوط العمل</vt:lpstr>
      <vt:lpstr>أسباب ضغوط العمل</vt:lpstr>
      <vt:lpstr>آثار ضغوط العمل</vt:lpstr>
      <vt:lpstr>الآثار السلبية</vt:lpstr>
      <vt:lpstr>الآثار السلبية</vt:lpstr>
      <vt:lpstr>آثار ضغوط العمل على المنظمة</vt:lpstr>
      <vt:lpstr>طرق معالجة ضغوط العمل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hp</dc:creator>
  <cp:lastModifiedBy>hp</cp:lastModifiedBy>
  <cp:revision>36</cp:revision>
  <dcterms:created xsi:type="dcterms:W3CDTF">2006-08-16T00:00:00Z</dcterms:created>
  <dcterms:modified xsi:type="dcterms:W3CDTF">2021-04-13T20:40:25Z</dcterms:modified>
</cp:coreProperties>
</file>