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996" r:id="rId2"/>
  </p:sldMasterIdLst>
  <p:notesMasterIdLst>
    <p:notesMasterId r:id="rId21"/>
  </p:notesMasterIdLst>
  <p:sldIdLst>
    <p:sldId id="256" r:id="rId3"/>
    <p:sldId id="258" r:id="rId4"/>
    <p:sldId id="259" r:id="rId5"/>
    <p:sldId id="276"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5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3A897E-4F76-4623-AB7F-5E0BF225B39E}" type="doc">
      <dgm:prSet loTypeId="urn:microsoft.com/office/officeart/2005/8/layout/radial2" loCatId="relationship" qsTypeId="urn:microsoft.com/office/officeart/2005/8/quickstyle/3d1" qsCatId="3D" csTypeId="urn:microsoft.com/office/officeart/2005/8/colors/colorful1" csCatId="colorful" phldr="1"/>
      <dgm:spPr/>
      <dgm:t>
        <a:bodyPr/>
        <a:lstStyle/>
        <a:p>
          <a:pPr rtl="1"/>
          <a:endParaRPr lang="ar-SA"/>
        </a:p>
      </dgm:t>
    </dgm:pt>
    <dgm:pt modelId="{EE3313E3-0F61-4350-AA09-6E54D7A13964}">
      <dgm:prSet/>
      <dgm:spPr/>
      <dgm:t>
        <a:bodyPr/>
        <a:lstStyle/>
        <a:p>
          <a:pPr rtl="1"/>
          <a:r>
            <a:rPr lang="ar-SA" b="1" baseline="0" dirty="0" smtClean="0"/>
            <a:t>مقاومة التطوير</a:t>
          </a:r>
          <a:endParaRPr lang="ar-SA" dirty="0"/>
        </a:p>
      </dgm:t>
    </dgm:pt>
    <dgm:pt modelId="{4E9C1746-BB8D-48C4-A238-C6FBFBF9354C}" type="parTrans" cxnId="{B1EACBD6-B6DF-4EF2-881F-3AD66D782982}">
      <dgm:prSet/>
      <dgm:spPr/>
      <dgm:t>
        <a:bodyPr/>
        <a:lstStyle/>
        <a:p>
          <a:pPr rtl="1"/>
          <a:endParaRPr lang="ar-SA"/>
        </a:p>
      </dgm:t>
    </dgm:pt>
    <dgm:pt modelId="{A79D16CA-AA6A-424D-8FC6-6569564CC2FF}" type="sibTrans" cxnId="{B1EACBD6-B6DF-4EF2-881F-3AD66D782982}">
      <dgm:prSet/>
      <dgm:spPr/>
      <dgm:t>
        <a:bodyPr/>
        <a:lstStyle/>
        <a:p>
          <a:pPr rtl="1"/>
          <a:endParaRPr lang="ar-SA"/>
        </a:p>
      </dgm:t>
    </dgm:pt>
    <dgm:pt modelId="{D0A6D875-D48E-4784-B1C0-DACD97E8725D}">
      <dgm:prSet/>
      <dgm:spPr/>
      <dgm:t>
        <a:bodyPr/>
        <a:lstStyle/>
        <a:p>
          <a:pPr rtl="1"/>
          <a:r>
            <a:rPr lang="ar-SA" b="1" baseline="0" dirty="0" smtClean="0"/>
            <a:t>ضعف المقاومة</a:t>
          </a:r>
          <a:endParaRPr lang="ar-SA" dirty="0"/>
        </a:p>
      </dgm:t>
    </dgm:pt>
    <dgm:pt modelId="{13F9F2DE-6ADD-43CE-AD94-1C2EC40C37A6}" type="parTrans" cxnId="{4F36A4C9-2594-498C-A442-1BAEA0C54CD9}">
      <dgm:prSet/>
      <dgm:spPr/>
      <dgm:t>
        <a:bodyPr/>
        <a:lstStyle/>
        <a:p>
          <a:pPr rtl="1"/>
          <a:endParaRPr lang="ar-SA"/>
        </a:p>
      </dgm:t>
    </dgm:pt>
    <dgm:pt modelId="{BB820502-9BD6-453C-B12B-4FF92448D529}" type="sibTrans" cxnId="{4F36A4C9-2594-498C-A442-1BAEA0C54CD9}">
      <dgm:prSet/>
      <dgm:spPr/>
      <dgm:t>
        <a:bodyPr/>
        <a:lstStyle/>
        <a:p>
          <a:pPr rtl="1"/>
          <a:endParaRPr lang="ar-SA"/>
        </a:p>
      </dgm:t>
    </dgm:pt>
    <dgm:pt modelId="{5867995A-39B3-45E3-8D84-93FDC7AA1946}">
      <dgm:prSet/>
      <dgm:spPr/>
      <dgm:t>
        <a:bodyPr/>
        <a:lstStyle/>
        <a:p>
          <a:pPr rtl="1"/>
          <a:r>
            <a:rPr lang="ar-SA" b="1" baseline="0" dirty="0" smtClean="0"/>
            <a:t>تفوق جهود التطوير</a:t>
          </a:r>
          <a:endParaRPr lang="ar-SA" dirty="0"/>
        </a:p>
      </dgm:t>
    </dgm:pt>
    <dgm:pt modelId="{C26D9F7B-01C6-4316-B5CE-42C9C7F809C3}" type="parTrans" cxnId="{22A02474-277B-488B-ADFF-0607EA431234}">
      <dgm:prSet/>
      <dgm:spPr/>
      <dgm:t>
        <a:bodyPr/>
        <a:lstStyle/>
        <a:p>
          <a:pPr rtl="1"/>
          <a:endParaRPr lang="ar-SA"/>
        </a:p>
      </dgm:t>
    </dgm:pt>
    <dgm:pt modelId="{91C39C78-6A85-47B9-88E0-38E7C7B4DB79}" type="sibTrans" cxnId="{22A02474-277B-488B-ADFF-0607EA431234}">
      <dgm:prSet/>
      <dgm:spPr/>
      <dgm:t>
        <a:bodyPr/>
        <a:lstStyle/>
        <a:p>
          <a:pPr rtl="1"/>
          <a:endParaRPr lang="ar-SA"/>
        </a:p>
      </dgm:t>
    </dgm:pt>
    <dgm:pt modelId="{9446ED01-5B6D-4709-9DC5-E4C375B26F13}" type="pres">
      <dgm:prSet presAssocID="{183A897E-4F76-4623-AB7F-5E0BF225B39E}" presName="composite" presStyleCnt="0">
        <dgm:presLayoutVars>
          <dgm:chMax val="5"/>
          <dgm:dir/>
          <dgm:animLvl val="ctr"/>
          <dgm:resizeHandles val="exact"/>
        </dgm:presLayoutVars>
      </dgm:prSet>
      <dgm:spPr/>
    </dgm:pt>
    <dgm:pt modelId="{5B73DEDA-0147-401F-8A7D-31264553756E}" type="pres">
      <dgm:prSet presAssocID="{183A897E-4F76-4623-AB7F-5E0BF225B39E}" presName="cycle" presStyleCnt="0"/>
      <dgm:spPr/>
    </dgm:pt>
    <dgm:pt modelId="{4B1EDD0A-7B3E-4E3B-9A3E-A2AA7795AE67}" type="pres">
      <dgm:prSet presAssocID="{183A897E-4F76-4623-AB7F-5E0BF225B39E}" presName="centerShape" presStyleCnt="0"/>
      <dgm:spPr/>
    </dgm:pt>
    <dgm:pt modelId="{C00AC995-5AA8-4FC6-9496-0CD23D23E74A}" type="pres">
      <dgm:prSet presAssocID="{183A897E-4F76-4623-AB7F-5E0BF225B39E}" presName="connSite" presStyleLbl="node1" presStyleIdx="0" presStyleCnt="4"/>
      <dgm:spPr/>
    </dgm:pt>
    <dgm:pt modelId="{0AD74493-91FF-43E7-B95A-080AC121F818}" type="pres">
      <dgm:prSet presAssocID="{183A897E-4F76-4623-AB7F-5E0BF225B39E}" presName="visible" presStyleLbl="node1" presStyleIdx="0" presStyleCnt="4"/>
      <dgm:spPr/>
    </dgm:pt>
    <dgm:pt modelId="{1AE93955-F03C-4C88-93A8-F259C387D54A}" type="pres">
      <dgm:prSet presAssocID="{4E9C1746-BB8D-48C4-A238-C6FBFBF9354C}" presName="Name25" presStyleLbl="parChTrans1D1" presStyleIdx="0" presStyleCnt="3"/>
      <dgm:spPr/>
    </dgm:pt>
    <dgm:pt modelId="{C32B71E5-2419-493F-9E93-D93F64BCEB65}" type="pres">
      <dgm:prSet presAssocID="{EE3313E3-0F61-4350-AA09-6E54D7A13964}" presName="node" presStyleCnt="0"/>
      <dgm:spPr/>
    </dgm:pt>
    <dgm:pt modelId="{C80F7917-DB47-4864-B8EE-93A83AA19643}" type="pres">
      <dgm:prSet presAssocID="{EE3313E3-0F61-4350-AA09-6E54D7A13964}" presName="parentNode" presStyleLbl="node1" presStyleIdx="1" presStyleCnt="4" custScaleX="227611" custScaleY="71839" custLinFactX="84402" custLinFactNeighborX="100000" custLinFactNeighborY="-3552">
        <dgm:presLayoutVars>
          <dgm:chMax val="1"/>
          <dgm:bulletEnabled val="1"/>
        </dgm:presLayoutVars>
      </dgm:prSet>
      <dgm:spPr/>
    </dgm:pt>
    <dgm:pt modelId="{485DE00F-94D5-496F-A78C-5A6013BF6FE1}" type="pres">
      <dgm:prSet presAssocID="{EE3313E3-0F61-4350-AA09-6E54D7A13964}" presName="childNode" presStyleLbl="revTx" presStyleIdx="0" presStyleCnt="0">
        <dgm:presLayoutVars>
          <dgm:bulletEnabled val="1"/>
        </dgm:presLayoutVars>
      </dgm:prSet>
      <dgm:spPr/>
    </dgm:pt>
    <dgm:pt modelId="{2009F83B-E02F-4D4E-A196-3B5F87110AE0}" type="pres">
      <dgm:prSet presAssocID="{13F9F2DE-6ADD-43CE-AD94-1C2EC40C37A6}" presName="Name25" presStyleLbl="parChTrans1D1" presStyleIdx="1" presStyleCnt="3"/>
      <dgm:spPr/>
    </dgm:pt>
    <dgm:pt modelId="{2F51CCB7-00C6-4909-878D-7674E198C193}" type="pres">
      <dgm:prSet presAssocID="{D0A6D875-D48E-4784-B1C0-DACD97E8725D}" presName="node" presStyleCnt="0"/>
      <dgm:spPr/>
    </dgm:pt>
    <dgm:pt modelId="{19C1AEF3-8E77-4F8F-AE74-86FA0281E6C6}" type="pres">
      <dgm:prSet presAssocID="{D0A6D875-D48E-4784-B1C0-DACD97E8725D}" presName="parentNode" presStyleLbl="node1" presStyleIdx="2" presStyleCnt="4" custScaleX="227611" custScaleY="73793" custLinFactX="100000" custLinFactNeighborX="153705" custLinFactNeighborY="-3552">
        <dgm:presLayoutVars>
          <dgm:chMax val="1"/>
          <dgm:bulletEnabled val="1"/>
        </dgm:presLayoutVars>
      </dgm:prSet>
      <dgm:spPr/>
    </dgm:pt>
    <dgm:pt modelId="{CE5E0E57-DD9C-47FB-9C1D-ADC301BDEA21}" type="pres">
      <dgm:prSet presAssocID="{D0A6D875-D48E-4784-B1C0-DACD97E8725D}" presName="childNode" presStyleLbl="revTx" presStyleIdx="0" presStyleCnt="0">
        <dgm:presLayoutVars>
          <dgm:bulletEnabled val="1"/>
        </dgm:presLayoutVars>
      </dgm:prSet>
      <dgm:spPr/>
    </dgm:pt>
    <dgm:pt modelId="{62EBCC18-5B70-4669-BCD3-408FE0E2A48C}" type="pres">
      <dgm:prSet presAssocID="{C26D9F7B-01C6-4316-B5CE-42C9C7F809C3}" presName="Name25" presStyleLbl="parChTrans1D1" presStyleIdx="2" presStyleCnt="3"/>
      <dgm:spPr/>
    </dgm:pt>
    <dgm:pt modelId="{C4EE4F7C-E8A3-405D-92B9-E01A4B87C9EB}" type="pres">
      <dgm:prSet presAssocID="{5867995A-39B3-45E3-8D84-93FDC7AA1946}" presName="node" presStyleCnt="0"/>
      <dgm:spPr/>
    </dgm:pt>
    <dgm:pt modelId="{F529E2B1-AC13-47C3-9AA4-D8A8A32283E0}" type="pres">
      <dgm:prSet presAssocID="{5867995A-39B3-45E3-8D84-93FDC7AA1946}" presName="parentNode" presStyleLbl="node1" presStyleIdx="3" presStyleCnt="4" custScaleX="227611" custScaleY="65818" custLinFactX="84402" custLinFactNeighborX="100000" custLinFactNeighborY="-3552">
        <dgm:presLayoutVars>
          <dgm:chMax val="1"/>
          <dgm:bulletEnabled val="1"/>
        </dgm:presLayoutVars>
      </dgm:prSet>
      <dgm:spPr/>
    </dgm:pt>
    <dgm:pt modelId="{A2DC0808-DD2A-4005-9E06-E3CC22101793}" type="pres">
      <dgm:prSet presAssocID="{5867995A-39B3-45E3-8D84-93FDC7AA1946}" presName="childNode" presStyleLbl="revTx" presStyleIdx="0" presStyleCnt="0">
        <dgm:presLayoutVars>
          <dgm:bulletEnabled val="1"/>
        </dgm:presLayoutVars>
      </dgm:prSet>
      <dgm:spPr/>
    </dgm:pt>
  </dgm:ptLst>
  <dgm:cxnLst>
    <dgm:cxn modelId="{3C2240AB-DD8E-47C1-83BC-7055C1F55A98}" type="presOf" srcId="{EE3313E3-0F61-4350-AA09-6E54D7A13964}" destId="{C80F7917-DB47-4864-B8EE-93A83AA19643}" srcOrd="0" destOrd="0" presId="urn:microsoft.com/office/officeart/2005/8/layout/radial2"/>
    <dgm:cxn modelId="{4F0774C3-4626-47A6-9F79-09E32E7ABD2F}" type="presOf" srcId="{5867995A-39B3-45E3-8D84-93FDC7AA1946}" destId="{F529E2B1-AC13-47C3-9AA4-D8A8A32283E0}" srcOrd="0" destOrd="0" presId="urn:microsoft.com/office/officeart/2005/8/layout/radial2"/>
    <dgm:cxn modelId="{BA4268F3-A687-4431-AAD3-145C91CC05CF}" type="presOf" srcId="{4E9C1746-BB8D-48C4-A238-C6FBFBF9354C}" destId="{1AE93955-F03C-4C88-93A8-F259C387D54A}" srcOrd="0" destOrd="0" presId="urn:microsoft.com/office/officeart/2005/8/layout/radial2"/>
    <dgm:cxn modelId="{B1EACBD6-B6DF-4EF2-881F-3AD66D782982}" srcId="{183A897E-4F76-4623-AB7F-5E0BF225B39E}" destId="{EE3313E3-0F61-4350-AA09-6E54D7A13964}" srcOrd="0" destOrd="0" parTransId="{4E9C1746-BB8D-48C4-A238-C6FBFBF9354C}" sibTransId="{A79D16CA-AA6A-424D-8FC6-6569564CC2FF}"/>
    <dgm:cxn modelId="{865E4725-2A8F-4471-AEBF-CE2AD218F825}" type="presOf" srcId="{D0A6D875-D48E-4784-B1C0-DACD97E8725D}" destId="{19C1AEF3-8E77-4F8F-AE74-86FA0281E6C6}" srcOrd="0" destOrd="0" presId="urn:microsoft.com/office/officeart/2005/8/layout/radial2"/>
    <dgm:cxn modelId="{4F36A4C9-2594-498C-A442-1BAEA0C54CD9}" srcId="{183A897E-4F76-4623-AB7F-5E0BF225B39E}" destId="{D0A6D875-D48E-4784-B1C0-DACD97E8725D}" srcOrd="1" destOrd="0" parTransId="{13F9F2DE-6ADD-43CE-AD94-1C2EC40C37A6}" sibTransId="{BB820502-9BD6-453C-B12B-4FF92448D529}"/>
    <dgm:cxn modelId="{22A02474-277B-488B-ADFF-0607EA431234}" srcId="{183A897E-4F76-4623-AB7F-5E0BF225B39E}" destId="{5867995A-39B3-45E3-8D84-93FDC7AA1946}" srcOrd="2" destOrd="0" parTransId="{C26D9F7B-01C6-4316-B5CE-42C9C7F809C3}" sibTransId="{91C39C78-6A85-47B9-88E0-38E7C7B4DB79}"/>
    <dgm:cxn modelId="{FA3F6121-7318-4AEA-849F-11727BBB78A6}" type="presOf" srcId="{C26D9F7B-01C6-4316-B5CE-42C9C7F809C3}" destId="{62EBCC18-5B70-4669-BCD3-408FE0E2A48C}" srcOrd="0" destOrd="0" presId="urn:microsoft.com/office/officeart/2005/8/layout/radial2"/>
    <dgm:cxn modelId="{6E876EFB-84B9-48AC-AC29-B251FDE7B1D1}" type="presOf" srcId="{183A897E-4F76-4623-AB7F-5E0BF225B39E}" destId="{9446ED01-5B6D-4709-9DC5-E4C375B26F13}" srcOrd="0" destOrd="0" presId="urn:microsoft.com/office/officeart/2005/8/layout/radial2"/>
    <dgm:cxn modelId="{5560380E-BEB4-400C-A168-DD64ADDB9D92}" type="presOf" srcId="{13F9F2DE-6ADD-43CE-AD94-1C2EC40C37A6}" destId="{2009F83B-E02F-4D4E-A196-3B5F87110AE0}" srcOrd="0" destOrd="0" presId="urn:microsoft.com/office/officeart/2005/8/layout/radial2"/>
    <dgm:cxn modelId="{EC6132A3-D173-4A4C-A6CB-0F16750DB91A}" type="presParOf" srcId="{9446ED01-5B6D-4709-9DC5-E4C375B26F13}" destId="{5B73DEDA-0147-401F-8A7D-31264553756E}" srcOrd="0" destOrd="0" presId="urn:microsoft.com/office/officeart/2005/8/layout/radial2"/>
    <dgm:cxn modelId="{93E5C937-58BF-4772-A380-A33F1AB1A908}" type="presParOf" srcId="{5B73DEDA-0147-401F-8A7D-31264553756E}" destId="{4B1EDD0A-7B3E-4E3B-9A3E-A2AA7795AE67}" srcOrd="0" destOrd="0" presId="urn:microsoft.com/office/officeart/2005/8/layout/radial2"/>
    <dgm:cxn modelId="{A2F85B96-9D25-4FC7-B9D4-9C1E035EE11A}" type="presParOf" srcId="{4B1EDD0A-7B3E-4E3B-9A3E-A2AA7795AE67}" destId="{C00AC995-5AA8-4FC6-9496-0CD23D23E74A}" srcOrd="0" destOrd="0" presId="urn:microsoft.com/office/officeart/2005/8/layout/radial2"/>
    <dgm:cxn modelId="{43B156EE-0C39-4F41-AA0E-ADAD4D854967}" type="presParOf" srcId="{4B1EDD0A-7B3E-4E3B-9A3E-A2AA7795AE67}" destId="{0AD74493-91FF-43E7-B95A-080AC121F818}" srcOrd="1" destOrd="0" presId="urn:microsoft.com/office/officeart/2005/8/layout/radial2"/>
    <dgm:cxn modelId="{BB1A9770-79AA-462C-BD4F-39596FD45646}" type="presParOf" srcId="{5B73DEDA-0147-401F-8A7D-31264553756E}" destId="{1AE93955-F03C-4C88-93A8-F259C387D54A}" srcOrd="1" destOrd="0" presId="urn:microsoft.com/office/officeart/2005/8/layout/radial2"/>
    <dgm:cxn modelId="{5BC438AE-5377-450D-B51A-7590793A5958}" type="presParOf" srcId="{5B73DEDA-0147-401F-8A7D-31264553756E}" destId="{C32B71E5-2419-493F-9E93-D93F64BCEB65}" srcOrd="2" destOrd="0" presId="urn:microsoft.com/office/officeart/2005/8/layout/radial2"/>
    <dgm:cxn modelId="{B23D9F0B-8E5F-4B76-A483-2BA471968959}" type="presParOf" srcId="{C32B71E5-2419-493F-9E93-D93F64BCEB65}" destId="{C80F7917-DB47-4864-B8EE-93A83AA19643}" srcOrd="0" destOrd="0" presId="urn:microsoft.com/office/officeart/2005/8/layout/radial2"/>
    <dgm:cxn modelId="{57C11AE7-0701-4477-9776-B6B24BB8FC0B}" type="presParOf" srcId="{C32B71E5-2419-493F-9E93-D93F64BCEB65}" destId="{485DE00F-94D5-496F-A78C-5A6013BF6FE1}" srcOrd="1" destOrd="0" presId="urn:microsoft.com/office/officeart/2005/8/layout/radial2"/>
    <dgm:cxn modelId="{E8AA4259-73C5-4F5A-81A9-7FB78AEE0ADD}" type="presParOf" srcId="{5B73DEDA-0147-401F-8A7D-31264553756E}" destId="{2009F83B-E02F-4D4E-A196-3B5F87110AE0}" srcOrd="3" destOrd="0" presId="urn:microsoft.com/office/officeart/2005/8/layout/radial2"/>
    <dgm:cxn modelId="{C9A4B3C9-7DB9-4063-A13F-E1BEC551EB89}" type="presParOf" srcId="{5B73DEDA-0147-401F-8A7D-31264553756E}" destId="{2F51CCB7-00C6-4909-878D-7674E198C193}" srcOrd="4" destOrd="0" presId="urn:microsoft.com/office/officeart/2005/8/layout/radial2"/>
    <dgm:cxn modelId="{08892FD4-413B-4A4A-BF00-10EBA03C84E6}" type="presParOf" srcId="{2F51CCB7-00C6-4909-878D-7674E198C193}" destId="{19C1AEF3-8E77-4F8F-AE74-86FA0281E6C6}" srcOrd="0" destOrd="0" presId="urn:microsoft.com/office/officeart/2005/8/layout/radial2"/>
    <dgm:cxn modelId="{92F3A977-E6B6-41BA-B76F-5254AC9F7569}" type="presParOf" srcId="{2F51CCB7-00C6-4909-878D-7674E198C193}" destId="{CE5E0E57-DD9C-47FB-9C1D-ADC301BDEA21}" srcOrd="1" destOrd="0" presId="urn:microsoft.com/office/officeart/2005/8/layout/radial2"/>
    <dgm:cxn modelId="{FCB93157-6FEC-40CA-82AA-1524FD7DF228}" type="presParOf" srcId="{5B73DEDA-0147-401F-8A7D-31264553756E}" destId="{62EBCC18-5B70-4669-BCD3-408FE0E2A48C}" srcOrd="5" destOrd="0" presId="urn:microsoft.com/office/officeart/2005/8/layout/radial2"/>
    <dgm:cxn modelId="{7E92C72F-2E99-4D10-A844-C8EA24274ECA}" type="presParOf" srcId="{5B73DEDA-0147-401F-8A7D-31264553756E}" destId="{C4EE4F7C-E8A3-405D-92B9-E01A4B87C9EB}" srcOrd="6" destOrd="0" presId="urn:microsoft.com/office/officeart/2005/8/layout/radial2"/>
    <dgm:cxn modelId="{37B70C73-41BF-407F-B1A0-33E0C3CEB814}" type="presParOf" srcId="{C4EE4F7C-E8A3-405D-92B9-E01A4B87C9EB}" destId="{F529E2B1-AC13-47C3-9AA4-D8A8A32283E0}" srcOrd="0" destOrd="0" presId="urn:microsoft.com/office/officeart/2005/8/layout/radial2"/>
    <dgm:cxn modelId="{F0D3D7C7-D16F-4DD0-B0D0-312C5DA49C9A}" type="presParOf" srcId="{C4EE4F7C-E8A3-405D-92B9-E01A4B87C9EB}" destId="{A2DC0808-DD2A-4005-9E06-E3CC22101793}"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1F0903-76B1-46BB-A2E7-B569A9D5ADDD}" type="doc">
      <dgm:prSet loTypeId="urn:microsoft.com/office/officeart/2009/layout/CircleArrowProcess" loCatId="process" qsTypeId="urn:microsoft.com/office/officeart/2005/8/quickstyle/3d1" qsCatId="3D" csTypeId="urn:microsoft.com/office/officeart/2005/8/colors/colorful1" csCatId="colorful" phldr="1"/>
      <dgm:spPr/>
      <dgm:t>
        <a:bodyPr/>
        <a:lstStyle/>
        <a:p>
          <a:pPr rtl="1"/>
          <a:endParaRPr lang="ar-SA"/>
        </a:p>
      </dgm:t>
    </dgm:pt>
    <dgm:pt modelId="{1115CDF3-F18B-46A2-9184-C54E62B11C39}">
      <dgm:prSet/>
      <dgm:spPr/>
      <dgm:t>
        <a:bodyPr/>
        <a:lstStyle/>
        <a:p>
          <a:pPr rtl="1"/>
          <a:r>
            <a:rPr lang="ar-SA" b="1" baseline="0" dirty="0" smtClean="0"/>
            <a:t>فردي</a:t>
          </a:r>
          <a:endParaRPr lang="ar-SA" dirty="0"/>
        </a:p>
      </dgm:t>
    </dgm:pt>
    <dgm:pt modelId="{B21BB577-7E53-4A21-9353-856A082C1B41}" type="parTrans" cxnId="{12781837-10AA-4A7E-9166-ED87EA03F76E}">
      <dgm:prSet/>
      <dgm:spPr/>
      <dgm:t>
        <a:bodyPr/>
        <a:lstStyle/>
        <a:p>
          <a:pPr rtl="1"/>
          <a:endParaRPr lang="ar-SA"/>
        </a:p>
      </dgm:t>
    </dgm:pt>
    <dgm:pt modelId="{673EE2F9-D401-4CD9-BD7A-D23C027846D2}" type="sibTrans" cxnId="{12781837-10AA-4A7E-9166-ED87EA03F76E}">
      <dgm:prSet/>
      <dgm:spPr/>
      <dgm:t>
        <a:bodyPr/>
        <a:lstStyle/>
        <a:p>
          <a:pPr rtl="1"/>
          <a:endParaRPr lang="ar-SA"/>
        </a:p>
      </dgm:t>
    </dgm:pt>
    <dgm:pt modelId="{7CC93E5B-5940-41A8-ADE5-1EF9E284CFFF}">
      <dgm:prSet/>
      <dgm:spPr/>
      <dgm:t>
        <a:bodyPr/>
        <a:lstStyle/>
        <a:p>
          <a:pPr rtl="1"/>
          <a:r>
            <a:rPr lang="ar-SA" b="1" baseline="0" dirty="0" smtClean="0"/>
            <a:t>جماعي</a:t>
          </a:r>
          <a:endParaRPr lang="ar-SA" dirty="0"/>
        </a:p>
      </dgm:t>
    </dgm:pt>
    <dgm:pt modelId="{4C61E3B1-1CE5-4874-86FD-6F9F982CA287}" type="parTrans" cxnId="{70F0F725-4E53-4ED0-A7F5-12F6F4F2BEE1}">
      <dgm:prSet/>
      <dgm:spPr/>
      <dgm:t>
        <a:bodyPr/>
        <a:lstStyle/>
        <a:p>
          <a:pPr rtl="1"/>
          <a:endParaRPr lang="ar-SA"/>
        </a:p>
      </dgm:t>
    </dgm:pt>
    <dgm:pt modelId="{78CD41A5-C18A-47C8-8D78-9F4B2BC8965F}" type="sibTrans" cxnId="{70F0F725-4E53-4ED0-A7F5-12F6F4F2BEE1}">
      <dgm:prSet/>
      <dgm:spPr/>
      <dgm:t>
        <a:bodyPr/>
        <a:lstStyle/>
        <a:p>
          <a:pPr rtl="1"/>
          <a:endParaRPr lang="ar-SA"/>
        </a:p>
      </dgm:t>
    </dgm:pt>
    <dgm:pt modelId="{76FEC6FC-60E8-4F34-99C0-CB6047132D3B}">
      <dgm:prSet/>
      <dgm:spPr/>
      <dgm:t>
        <a:bodyPr/>
        <a:lstStyle/>
        <a:p>
          <a:pPr rtl="1"/>
          <a:r>
            <a:rPr lang="ar-SA" b="1" baseline="0" dirty="0" smtClean="0"/>
            <a:t>منظمي</a:t>
          </a:r>
          <a:endParaRPr lang="ar-SA" dirty="0"/>
        </a:p>
      </dgm:t>
    </dgm:pt>
    <dgm:pt modelId="{ABA7AA11-3BFF-4870-B424-A5D3F7F70355}" type="parTrans" cxnId="{273EE808-0072-4EF9-AA80-39F5FABA2B60}">
      <dgm:prSet/>
      <dgm:spPr/>
      <dgm:t>
        <a:bodyPr/>
        <a:lstStyle/>
        <a:p>
          <a:pPr rtl="1"/>
          <a:endParaRPr lang="ar-SA"/>
        </a:p>
      </dgm:t>
    </dgm:pt>
    <dgm:pt modelId="{0AD2FB5A-993B-4408-ABC7-1C6832291E7A}" type="sibTrans" cxnId="{273EE808-0072-4EF9-AA80-39F5FABA2B60}">
      <dgm:prSet/>
      <dgm:spPr/>
      <dgm:t>
        <a:bodyPr/>
        <a:lstStyle/>
        <a:p>
          <a:pPr rtl="1"/>
          <a:endParaRPr lang="ar-SA"/>
        </a:p>
      </dgm:t>
    </dgm:pt>
    <dgm:pt modelId="{95CC8A91-C3AB-425F-98D8-D5E2D32FF925}" type="pres">
      <dgm:prSet presAssocID="{151F0903-76B1-46BB-A2E7-B569A9D5ADDD}" presName="Name0" presStyleCnt="0">
        <dgm:presLayoutVars>
          <dgm:chMax val="7"/>
          <dgm:chPref val="7"/>
          <dgm:dir/>
          <dgm:animLvl val="lvl"/>
        </dgm:presLayoutVars>
      </dgm:prSet>
      <dgm:spPr/>
    </dgm:pt>
    <dgm:pt modelId="{65D7A7D7-71B9-4D31-B32B-6ACD21BBBDF9}" type="pres">
      <dgm:prSet presAssocID="{1115CDF3-F18B-46A2-9184-C54E62B11C39}" presName="Accent1" presStyleCnt="0"/>
      <dgm:spPr/>
    </dgm:pt>
    <dgm:pt modelId="{4CDA8335-DC05-4909-A7DD-C01ACF0D6379}" type="pres">
      <dgm:prSet presAssocID="{1115CDF3-F18B-46A2-9184-C54E62B11C39}" presName="Accent" presStyleLbl="node1" presStyleIdx="0" presStyleCnt="3" custScaleX="127100"/>
      <dgm:spPr/>
    </dgm:pt>
    <dgm:pt modelId="{D483A5C4-09B7-45F6-B1C4-48A62CBBBD49}" type="pres">
      <dgm:prSet presAssocID="{1115CDF3-F18B-46A2-9184-C54E62B11C39}" presName="Parent1" presStyleLbl="revTx" presStyleIdx="0" presStyleCnt="3" custLinFactNeighborX="-2682" custLinFactNeighborY="-21201">
        <dgm:presLayoutVars>
          <dgm:chMax val="1"/>
          <dgm:chPref val="1"/>
          <dgm:bulletEnabled val="1"/>
        </dgm:presLayoutVars>
      </dgm:prSet>
      <dgm:spPr/>
    </dgm:pt>
    <dgm:pt modelId="{EFFCB3FF-6532-471B-AB1F-86B2C58CACC3}" type="pres">
      <dgm:prSet presAssocID="{7CC93E5B-5940-41A8-ADE5-1EF9E284CFFF}" presName="Accent2" presStyleCnt="0"/>
      <dgm:spPr/>
    </dgm:pt>
    <dgm:pt modelId="{69EE0D26-1B52-4A8B-90F5-44EB036ABF65}" type="pres">
      <dgm:prSet presAssocID="{7CC93E5B-5940-41A8-ADE5-1EF9E284CFFF}" presName="Accent" presStyleLbl="node1" presStyleIdx="1" presStyleCnt="3" custScaleX="136215"/>
      <dgm:spPr/>
    </dgm:pt>
    <dgm:pt modelId="{05396CC4-3EC9-4D54-A3CC-C283578A825A}" type="pres">
      <dgm:prSet presAssocID="{7CC93E5B-5940-41A8-ADE5-1EF9E284CFFF}" presName="Parent2" presStyleLbl="revTx" presStyleIdx="1" presStyleCnt="3" custLinFactNeighborX="-20880" custLinFactNeighborY="-11695">
        <dgm:presLayoutVars>
          <dgm:chMax val="1"/>
          <dgm:chPref val="1"/>
          <dgm:bulletEnabled val="1"/>
        </dgm:presLayoutVars>
      </dgm:prSet>
      <dgm:spPr/>
    </dgm:pt>
    <dgm:pt modelId="{52FFA41C-9486-43AC-A259-B5567939BF90}" type="pres">
      <dgm:prSet presAssocID="{76FEC6FC-60E8-4F34-99C0-CB6047132D3B}" presName="Accent3" presStyleCnt="0"/>
      <dgm:spPr/>
    </dgm:pt>
    <dgm:pt modelId="{86DBD781-1738-447C-AEBC-F4A764028B3B}" type="pres">
      <dgm:prSet presAssocID="{76FEC6FC-60E8-4F34-99C0-CB6047132D3B}" presName="Accent" presStyleLbl="node1" presStyleIdx="2" presStyleCnt="3" custScaleX="133664"/>
      <dgm:spPr/>
    </dgm:pt>
    <dgm:pt modelId="{F43676AE-7A85-4368-86A9-90DCAAEF70F7}" type="pres">
      <dgm:prSet presAssocID="{76FEC6FC-60E8-4F34-99C0-CB6047132D3B}" presName="Parent3" presStyleLbl="revTx" presStyleIdx="2" presStyleCnt="3">
        <dgm:presLayoutVars>
          <dgm:chMax val="1"/>
          <dgm:chPref val="1"/>
          <dgm:bulletEnabled val="1"/>
        </dgm:presLayoutVars>
      </dgm:prSet>
      <dgm:spPr/>
    </dgm:pt>
  </dgm:ptLst>
  <dgm:cxnLst>
    <dgm:cxn modelId="{C54D95C2-A8CE-4E7C-AA72-90C2B87D4470}" type="presOf" srcId="{1115CDF3-F18B-46A2-9184-C54E62B11C39}" destId="{D483A5C4-09B7-45F6-B1C4-48A62CBBBD49}" srcOrd="0" destOrd="0" presId="urn:microsoft.com/office/officeart/2009/layout/CircleArrowProcess"/>
    <dgm:cxn modelId="{C6D3563A-EA42-4055-80E6-B692E2A63A61}" type="presOf" srcId="{151F0903-76B1-46BB-A2E7-B569A9D5ADDD}" destId="{95CC8A91-C3AB-425F-98D8-D5E2D32FF925}" srcOrd="0" destOrd="0" presId="urn:microsoft.com/office/officeart/2009/layout/CircleArrowProcess"/>
    <dgm:cxn modelId="{E3BF877E-F980-4E62-B261-EF0E3CD0C5DB}" type="presOf" srcId="{7CC93E5B-5940-41A8-ADE5-1EF9E284CFFF}" destId="{05396CC4-3EC9-4D54-A3CC-C283578A825A}" srcOrd="0" destOrd="0" presId="urn:microsoft.com/office/officeart/2009/layout/CircleArrowProcess"/>
    <dgm:cxn modelId="{F4C6E28E-71B9-4760-B2E3-2E34F55EB490}" type="presOf" srcId="{76FEC6FC-60E8-4F34-99C0-CB6047132D3B}" destId="{F43676AE-7A85-4368-86A9-90DCAAEF70F7}" srcOrd="0" destOrd="0" presId="urn:microsoft.com/office/officeart/2009/layout/CircleArrowProcess"/>
    <dgm:cxn modelId="{70F0F725-4E53-4ED0-A7F5-12F6F4F2BEE1}" srcId="{151F0903-76B1-46BB-A2E7-B569A9D5ADDD}" destId="{7CC93E5B-5940-41A8-ADE5-1EF9E284CFFF}" srcOrd="1" destOrd="0" parTransId="{4C61E3B1-1CE5-4874-86FD-6F9F982CA287}" sibTransId="{78CD41A5-C18A-47C8-8D78-9F4B2BC8965F}"/>
    <dgm:cxn modelId="{273EE808-0072-4EF9-AA80-39F5FABA2B60}" srcId="{151F0903-76B1-46BB-A2E7-B569A9D5ADDD}" destId="{76FEC6FC-60E8-4F34-99C0-CB6047132D3B}" srcOrd="2" destOrd="0" parTransId="{ABA7AA11-3BFF-4870-B424-A5D3F7F70355}" sibTransId="{0AD2FB5A-993B-4408-ABC7-1C6832291E7A}"/>
    <dgm:cxn modelId="{12781837-10AA-4A7E-9166-ED87EA03F76E}" srcId="{151F0903-76B1-46BB-A2E7-B569A9D5ADDD}" destId="{1115CDF3-F18B-46A2-9184-C54E62B11C39}" srcOrd="0" destOrd="0" parTransId="{B21BB577-7E53-4A21-9353-856A082C1B41}" sibTransId="{673EE2F9-D401-4CD9-BD7A-D23C027846D2}"/>
    <dgm:cxn modelId="{394BE989-1341-41D0-B2ED-52157EA024C7}" type="presParOf" srcId="{95CC8A91-C3AB-425F-98D8-D5E2D32FF925}" destId="{65D7A7D7-71B9-4D31-B32B-6ACD21BBBDF9}" srcOrd="0" destOrd="0" presId="urn:microsoft.com/office/officeart/2009/layout/CircleArrowProcess"/>
    <dgm:cxn modelId="{44EE36FB-65FD-4D09-AC31-285519A1E16F}" type="presParOf" srcId="{65D7A7D7-71B9-4D31-B32B-6ACD21BBBDF9}" destId="{4CDA8335-DC05-4909-A7DD-C01ACF0D6379}" srcOrd="0" destOrd="0" presId="urn:microsoft.com/office/officeart/2009/layout/CircleArrowProcess"/>
    <dgm:cxn modelId="{58B50BA1-20DB-471E-81B9-04111A187D2B}" type="presParOf" srcId="{95CC8A91-C3AB-425F-98D8-D5E2D32FF925}" destId="{D483A5C4-09B7-45F6-B1C4-48A62CBBBD49}" srcOrd="1" destOrd="0" presId="urn:microsoft.com/office/officeart/2009/layout/CircleArrowProcess"/>
    <dgm:cxn modelId="{C972F201-D9EA-4AA2-A600-DB4594AA7AFB}" type="presParOf" srcId="{95CC8A91-C3AB-425F-98D8-D5E2D32FF925}" destId="{EFFCB3FF-6532-471B-AB1F-86B2C58CACC3}" srcOrd="2" destOrd="0" presId="urn:microsoft.com/office/officeart/2009/layout/CircleArrowProcess"/>
    <dgm:cxn modelId="{57834AC1-C92F-46DA-B6A3-6F0E8B902FE0}" type="presParOf" srcId="{EFFCB3FF-6532-471B-AB1F-86B2C58CACC3}" destId="{69EE0D26-1B52-4A8B-90F5-44EB036ABF65}" srcOrd="0" destOrd="0" presId="urn:microsoft.com/office/officeart/2009/layout/CircleArrowProcess"/>
    <dgm:cxn modelId="{041FEC4E-C4D2-4C25-A5B5-35755CD94B4E}" type="presParOf" srcId="{95CC8A91-C3AB-425F-98D8-D5E2D32FF925}" destId="{05396CC4-3EC9-4D54-A3CC-C283578A825A}" srcOrd="3" destOrd="0" presId="urn:microsoft.com/office/officeart/2009/layout/CircleArrowProcess"/>
    <dgm:cxn modelId="{6BDB640F-72AD-4911-AE1F-AB1E138DB403}" type="presParOf" srcId="{95CC8A91-C3AB-425F-98D8-D5E2D32FF925}" destId="{52FFA41C-9486-43AC-A259-B5567939BF90}" srcOrd="4" destOrd="0" presId="urn:microsoft.com/office/officeart/2009/layout/CircleArrowProcess"/>
    <dgm:cxn modelId="{B94F3D1C-3E7E-494E-B100-0313AE76E0FA}" type="presParOf" srcId="{52FFA41C-9486-43AC-A259-B5567939BF90}" destId="{86DBD781-1738-447C-AEBC-F4A764028B3B}" srcOrd="0" destOrd="0" presId="urn:microsoft.com/office/officeart/2009/layout/CircleArrowProcess"/>
    <dgm:cxn modelId="{2D732321-8F4D-4C26-9044-3753DE3A756C}" type="presParOf" srcId="{95CC8A91-C3AB-425F-98D8-D5E2D32FF925}" destId="{F43676AE-7A85-4368-86A9-90DCAAEF70F7}"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EBCC18-5B70-4669-BCD3-408FE0E2A48C}">
      <dsp:nvSpPr>
        <dsp:cNvPr id="0" name=""/>
        <dsp:cNvSpPr/>
      </dsp:nvSpPr>
      <dsp:spPr>
        <a:xfrm rot="1297446">
          <a:off x="2294209" y="2793317"/>
          <a:ext cx="2295930" cy="46230"/>
        </a:xfrm>
        <a:custGeom>
          <a:avLst/>
          <a:gdLst/>
          <a:ahLst/>
          <a:cxnLst/>
          <a:rect l="0" t="0" r="0" b="0"/>
          <a:pathLst>
            <a:path>
              <a:moveTo>
                <a:pt x="0" y="23115"/>
              </a:moveTo>
              <a:lnTo>
                <a:pt x="2295930" y="23115"/>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009F83B-E02F-4D4E-A196-3B5F87110AE0}">
      <dsp:nvSpPr>
        <dsp:cNvPr id="0" name=""/>
        <dsp:cNvSpPr/>
      </dsp:nvSpPr>
      <dsp:spPr>
        <a:xfrm rot="21569250">
          <a:off x="2374946" y="2072109"/>
          <a:ext cx="2721318" cy="46230"/>
        </a:xfrm>
        <a:custGeom>
          <a:avLst/>
          <a:gdLst/>
          <a:ahLst/>
          <a:cxnLst/>
          <a:rect l="0" t="0" r="0" b="0"/>
          <a:pathLst>
            <a:path>
              <a:moveTo>
                <a:pt x="0" y="23115"/>
              </a:moveTo>
              <a:lnTo>
                <a:pt x="2721318" y="23115"/>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E93955-F03C-4C88-93A8-F259C387D54A}">
      <dsp:nvSpPr>
        <dsp:cNvPr id="0" name=""/>
        <dsp:cNvSpPr/>
      </dsp:nvSpPr>
      <dsp:spPr>
        <a:xfrm rot="20233207">
          <a:off x="2285387" y="1349464"/>
          <a:ext cx="2297776" cy="46230"/>
        </a:xfrm>
        <a:custGeom>
          <a:avLst/>
          <a:gdLst/>
          <a:ahLst/>
          <a:cxnLst/>
          <a:rect l="0" t="0" r="0" b="0"/>
          <a:pathLst>
            <a:path>
              <a:moveTo>
                <a:pt x="0" y="23115"/>
              </a:moveTo>
              <a:lnTo>
                <a:pt x="2297776" y="23115"/>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AD74493-91FF-43E7-B95A-080AC121F818}">
      <dsp:nvSpPr>
        <dsp:cNvPr id="0" name=""/>
        <dsp:cNvSpPr/>
      </dsp:nvSpPr>
      <dsp:spPr>
        <a:xfrm>
          <a:off x="661569" y="1105804"/>
          <a:ext cx="2015802" cy="2015802"/>
        </a:xfrm>
        <a:prstGeom prst="ellipse">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80F7917-DB47-4864-B8EE-93A83AA19643}">
      <dsp:nvSpPr>
        <dsp:cNvPr id="0" name=""/>
        <dsp:cNvSpPr/>
      </dsp:nvSpPr>
      <dsp:spPr>
        <a:xfrm>
          <a:off x="3944074" y="146010"/>
          <a:ext cx="2752912" cy="868879"/>
        </a:xfrm>
        <a:prstGeom prst="ellipse">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b="1" kern="1200" baseline="0" dirty="0" smtClean="0"/>
            <a:t>مقاومة التطوير</a:t>
          </a:r>
          <a:endParaRPr lang="ar-SA" sz="2300" kern="1200" dirty="0"/>
        </a:p>
      </dsp:txBody>
      <dsp:txXfrm>
        <a:off x="4347229" y="273254"/>
        <a:ext cx="1946602" cy="614391"/>
      </dsp:txXfrm>
    </dsp:sp>
    <dsp:sp modelId="{19C1AEF3-8E77-4F8F-AE74-86FA0281E6C6}">
      <dsp:nvSpPr>
        <dsp:cNvPr id="0" name=""/>
        <dsp:cNvSpPr/>
      </dsp:nvSpPr>
      <dsp:spPr>
        <a:xfrm>
          <a:off x="5095687" y="1624489"/>
          <a:ext cx="2752912" cy="892512"/>
        </a:xfrm>
        <a:prstGeom prst="ellipse">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b="1" kern="1200" baseline="0" dirty="0" smtClean="0"/>
            <a:t>ضعف المقاومة</a:t>
          </a:r>
          <a:endParaRPr lang="ar-SA" sz="2300" kern="1200" dirty="0"/>
        </a:p>
      </dsp:txBody>
      <dsp:txXfrm>
        <a:off x="5498842" y="1755194"/>
        <a:ext cx="1946602" cy="631102"/>
      </dsp:txXfrm>
    </dsp:sp>
    <dsp:sp modelId="{F529E2B1-AC13-47C3-9AA4-D8A8A32283E0}">
      <dsp:nvSpPr>
        <dsp:cNvPr id="0" name=""/>
        <dsp:cNvSpPr/>
      </dsp:nvSpPr>
      <dsp:spPr>
        <a:xfrm>
          <a:off x="3944074" y="3163012"/>
          <a:ext cx="2752912" cy="796056"/>
        </a:xfrm>
        <a:prstGeom prst="ellipse">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b="1" kern="1200" baseline="0" dirty="0" smtClean="0"/>
            <a:t>تفوق جهود التطوير</a:t>
          </a:r>
          <a:endParaRPr lang="ar-SA" sz="2300" kern="1200" dirty="0"/>
        </a:p>
      </dsp:txBody>
      <dsp:txXfrm>
        <a:off x="4347229" y="3279592"/>
        <a:ext cx="1946602" cy="562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A8335-DC05-4909-A7DD-C01ACF0D6379}">
      <dsp:nvSpPr>
        <dsp:cNvPr id="0" name=""/>
        <dsp:cNvSpPr/>
      </dsp:nvSpPr>
      <dsp:spPr>
        <a:xfrm>
          <a:off x="2968452" y="0"/>
          <a:ext cx="2563913" cy="2017547"/>
        </a:xfrm>
        <a:prstGeom prst="circularArrow">
          <a:avLst>
            <a:gd name="adj1" fmla="val 10980"/>
            <a:gd name="adj2" fmla="val 1142322"/>
            <a:gd name="adj3" fmla="val 4500000"/>
            <a:gd name="adj4" fmla="val 10800000"/>
            <a:gd name="adj5" fmla="val 12500"/>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483A5C4-09B7-45F6-B1C4-48A62CBBBD49}">
      <dsp:nvSpPr>
        <dsp:cNvPr id="0" name=""/>
        <dsp:cNvSpPr/>
      </dsp:nvSpPr>
      <dsp:spPr>
        <a:xfrm>
          <a:off x="3657601" y="609598"/>
          <a:ext cx="1120941" cy="560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b="1" kern="1200" baseline="0" dirty="0" smtClean="0"/>
            <a:t>فردي</a:t>
          </a:r>
          <a:endParaRPr lang="ar-SA" sz="3600" kern="1200" dirty="0"/>
        </a:p>
      </dsp:txBody>
      <dsp:txXfrm>
        <a:off x="3657601" y="609598"/>
        <a:ext cx="1120941" cy="560336"/>
      </dsp:txXfrm>
    </dsp:sp>
    <dsp:sp modelId="{69EE0D26-1B52-4A8B-90F5-44EB036ABF65}">
      <dsp:nvSpPr>
        <dsp:cNvPr id="0" name=""/>
        <dsp:cNvSpPr/>
      </dsp:nvSpPr>
      <dsp:spPr>
        <a:xfrm>
          <a:off x="2316234" y="1159230"/>
          <a:ext cx="2747784" cy="2017547"/>
        </a:xfrm>
        <a:prstGeom prst="leftCircularArrow">
          <a:avLst>
            <a:gd name="adj1" fmla="val 10980"/>
            <a:gd name="adj2" fmla="val 1142322"/>
            <a:gd name="adj3" fmla="val 6300000"/>
            <a:gd name="adj4" fmla="val 18900000"/>
            <a:gd name="adj5" fmla="val 125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5396CC4-3EC9-4D54-A3CC-C283578A825A}">
      <dsp:nvSpPr>
        <dsp:cNvPr id="0" name=""/>
        <dsp:cNvSpPr/>
      </dsp:nvSpPr>
      <dsp:spPr>
        <a:xfrm>
          <a:off x="2895603" y="1828801"/>
          <a:ext cx="1120941" cy="560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b="1" kern="1200" baseline="0" dirty="0" smtClean="0"/>
            <a:t>جماعي</a:t>
          </a:r>
          <a:endParaRPr lang="ar-SA" sz="3600" kern="1200" dirty="0"/>
        </a:p>
      </dsp:txBody>
      <dsp:txXfrm>
        <a:off x="2895603" y="1828801"/>
        <a:ext cx="1120941" cy="560336"/>
      </dsp:txXfrm>
    </dsp:sp>
    <dsp:sp modelId="{86DBD781-1738-447C-AEBC-F4A764028B3B}">
      <dsp:nvSpPr>
        <dsp:cNvPr id="0" name=""/>
        <dsp:cNvSpPr/>
      </dsp:nvSpPr>
      <dsp:spPr>
        <a:xfrm>
          <a:off x="3093643" y="2457183"/>
          <a:ext cx="2316560" cy="1733817"/>
        </a:xfrm>
        <a:prstGeom prst="blockArc">
          <a:avLst>
            <a:gd name="adj1" fmla="val 13500000"/>
            <a:gd name="adj2" fmla="val 10800000"/>
            <a:gd name="adj3" fmla="val 1274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43676AE-7A85-4368-86A9-90DCAAEF70F7}">
      <dsp:nvSpPr>
        <dsp:cNvPr id="0" name=""/>
        <dsp:cNvSpPr/>
      </dsp:nvSpPr>
      <dsp:spPr>
        <a:xfrm>
          <a:off x="3690316" y="3061945"/>
          <a:ext cx="1120941" cy="560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b="1" kern="1200" baseline="0" dirty="0" smtClean="0"/>
            <a:t>منظمي</a:t>
          </a:r>
          <a:endParaRPr lang="ar-SA" sz="3600" kern="1200" dirty="0"/>
        </a:p>
      </dsp:txBody>
      <dsp:txXfrm>
        <a:off x="3690316" y="3061945"/>
        <a:ext cx="1120941" cy="560336"/>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4C42A4-31BA-4C53-9312-6B4F7A186867}" type="datetimeFigureOut">
              <a:rPr lang="ar-SA" smtClean="0"/>
              <a:t>9/6/1442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84EEDA-BFAA-4AEB-B7BD-06DAB27B02FE}" type="slidenum">
              <a:rPr lang="ar-SA" smtClean="0"/>
              <a:t>‹#›</a:t>
            </a:fld>
            <a:endParaRPr lang="ar-SA"/>
          </a:p>
        </p:txBody>
      </p:sp>
    </p:spTree>
    <p:extLst>
      <p:ext uri="{BB962C8B-B14F-4D97-AF65-F5344CB8AC3E}">
        <p14:creationId xmlns:p14="http://schemas.microsoft.com/office/powerpoint/2010/main" val="11211177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48775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0740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95853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235333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85268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28768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503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44487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451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66650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1532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3552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8019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4/17/2021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351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4/17/2021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20511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4/17/2021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9750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6661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2943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92713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2336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4680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3232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4698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2795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9513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85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22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4/17/2021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018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913169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solidFill>
                  <a:prstClr val="black"/>
                </a:solidFill>
              </a:rPr>
              <a:pPr/>
              <a:t>4/17/2021</a:t>
            </a:fld>
            <a:endParaRPr lang="en-US">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00906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dirty="0"/>
          </a:p>
        </p:txBody>
      </p:sp>
      <p:sp>
        <p:nvSpPr>
          <p:cNvPr id="3" name="Subtitle 2"/>
          <p:cNvSpPr>
            <a:spLocks noGrp="1"/>
          </p:cNvSpPr>
          <p:nvPr>
            <p:ph type="subTitle" idx="1"/>
          </p:nvPr>
        </p:nvSpPr>
        <p:spPr/>
        <p:txBody>
          <a:bodyPr/>
          <a:lstStyle/>
          <a:p>
            <a:endParaRPr lang="ar-SA"/>
          </a:p>
        </p:txBody>
      </p:sp>
      <p:pic>
        <p:nvPicPr>
          <p:cNvPr id="1026" name="Picture 2" descr="C:\Users\hp\Desktop\mex\New folder\Screenshot_٢٠٢١-٠٣-٢٨-١٧-٤٠-٠٢-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33400"/>
            <a:ext cx="83058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19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dk1"/>
          </a:lnRef>
          <a:fillRef idx="1">
            <a:schemeClr val="lt1"/>
          </a:fillRef>
          <a:effectRef idx="0">
            <a:schemeClr val="dk1"/>
          </a:effectRef>
          <a:fontRef idx="minor">
            <a:schemeClr val="dk1"/>
          </a:fontRef>
        </p:style>
        <p:txBody>
          <a:bodyPr/>
          <a:lstStyle/>
          <a:p>
            <a:pPr rtl="1"/>
            <a:r>
              <a:rPr lang="ar-SA" b="1" dirty="0" smtClean="0">
                <a:solidFill>
                  <a:srgbClr val="BC04BC"/>
                </a:solidFill>
              </a:rPr>
              <a:t>مبادئ الإبداع التنظيمي</a:t>
            </a:r>
            <a:endParaRPr lang="ar-SA" b="1" dirty="0">
              <a:solidFill>
                <a:srgbClr val="BC04BC"/>
              </a:solidFill>
            </a:endParaRPr>
          </a:p>
        </p:txBody>
      </p:sp>
      <p:sp>
        <p:nvSpPr>
          <p:cNvPr id="3" name="Content Placeholder 2"/>
          <p:cNvSpPr>
            <a:spLocks noGrp="1"/>
          </p:cNvSpPr>
          <p:nvPr>
            <p:ph sz="quarter" idx="13"/>
          </p:nvPr>
        </p:nvSpPr>
        <p:spPr>
          <a:xfrm>
            <a:off x="609600" y="1600200"/>
            <a:ext cx="7848600" cy="4191001"/>
          </a:xfrm>
        </p:spPr>
        <p:txBody>
          <a:bodyPr>
            <a:normAutofit lnSpcReduction="10000"/>
          </a:bodyPr>
          <a:lstStyle/>
          <a:p>
            <a:pPr algn="r" rtl="1">
              <a:lnSpc>
                <a:spcPct val="200000"/>
              </a:lnSpc>
              <a:buClr>
                <a:srgbClr val="BC04BC"/>
              </a:buClr>
              <a:buFont typeface="Wingdings" pitchFamily="2" charset="2"/>
              <a:buChar char="v"/>
            </a:pPr>
            <a:r>
              <a:rPr lang="ar-SA" sz="3200" b="1" dirty="0" smtClean="0"/>
              <a:t> التعرف على مجالات الإبداع الممكن في العمل.</a:t>
            </a:r>
          </a:p>
          <a:p>
            <a:pPr algn="r" rtl="1">
              <a:lnSpc>
                <a:spcPct val="200000"/>
              </a:lnSpc>
              <a:buClr>
                <a:srgbClr val="BC04BC"/>
              </a:buClr>
              <a:buFont typeface="Wingdings" pitchFamily="2" charset="2"/>
              <a:buChar char="v"/>
            </a:pPr>
            <a:r>
              <a:rPr lang="ar-SA" sz="3200" b="1" dirty="0"/>
              <a:t> </a:t>
            </a:r>
            <a:r>
              <a:rPr lang="ar-SA" sz="3200" b="1" dirty="0" smtClean="0"/>
              <a:t>التعرف على توقعات وحاجات العملاء.</a:t>
            </a:r>
          </a:p>
          <a:p>
            <a:pPr algn="r" rtl="1">
              <a:lnSpc>
                <a:spcPct val="200000"/>
              </a:lnSpc>
              <a:buClr>
                <a:srgbClr val="BC04BC"/>
              </a:buClr>
              <a:buFont typeface="Wingdings" pitchFamily="2" charset="2"/>
              <a:buChar char="v"/>
            </a:pPr>
            <a:r>
              <a:rPr lang="ar-SA" sz="3200" b="1" dirty="0"/>
              <a:t> </a:t>
            </a:r>
            <a:r>
              <a:rPr lang="ar-SA" sz="3200" b="1" dirty="0" smtClean="0"/>
              <a:t>يجب أن يكون الإبداع بسيطاً ومركزاً نحو حاجة محددة.</a:t>
            </a:r>
          </a:p>
          <a:p>
            <a:pPr algn="r" rtl="1">
              <a:lnSpc>
                <a:spcPct val="200000"/>
              </a:lnSpc>
              <a:buClr>
                <a:srgbClr val="BC04BC"/>
              </a:buClr>
              <a:buFont typeface="Wingdings" pitchFamily="2" charset="2"/>
              <a:buChar char="v"/>
            </a:pPr>
            <a:r>
              <a:rPr lang="ar-SA" sz="3200" b="1" dirty="0"/>
              <a:t> </a:t>
            </a:r>
            <a:r>
              <a:rPr lang="ar-SA" sz="3200" b="1" dirty="0" smtClean="0"/>
              <a:t>إدراك أن عملية الإبداع الفعال تبدأ صغيرة ثم تكبر.</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4"/>
          </a:lnRef>
          <a:fillRef idx="1">
            <a:schemeClr val="lt1"/>
          </a:fillRef>
          <a:effectRef idx="0">
            <a:schemeClr val="accent4"/>
          </a:effectRef>
          <a:fontRef idx="minor">
            <a:schemeClr val="dk1"/>
          </a:fontRef>
        </p:style>
        <p:txBody>
          <a:bodyPr/>
          <a:lstStyle/>
          <a:p>
            <a:pPr rtl="1"/>
            <a:r>
              <a:rPr lang="ar-SA" b="1" dirty="0" smtClean="0">
                <a:solidFill>
                  <a:schemeClr val="accent5"/>
                </a:solidFill>
              </a:rPr>
              <a:t>الأسباب التي تدعو للإبداع التنظيمي</a:t>
            </a:r>
            <a:endParaRPr lang="ar-SA" b="1" dirty="0">
              <a:solidFill>
                <a:schemeClr val="accent5"/>
              </a:solidFill>
            </a:endParaRPr>
          </a:p>
        </p:txBody>
      </p:sp>
      <p:sp>
        <p:nvSpPr>
          <p:cNvPr id="3" name="Content Placeholder 2"/>
          <p:cNvSpPr>
            <a:spLocks noGrp="1"/>
          </p:cNvSpPr>
          <p:nvPr>
            <p:ph sz="quarter" idx="13"/>
          </p:nvPr>
        </p:nvSpPr>
        <p:spPr>
          <a:xfrm>
            <a:off x="609600" y="1600200"/>
            <a:ext cx="7848600" cy="4191001"/>
          </a:xfrm>
        </p:spPr>
        <p:txBody>
          <a:bodyPr>
            <a:normAutofit/>
          </a:bodyPr>
          <a:lstStyle/>
          <a:p>
            <a:pPr algn="r" rtl="1">
              <a:lnSpc>
                <a:spcPct val="250000"/>
              </a:lnSpc>
              <a:buClr>
                <a:schemeClr val="accent5"/>
              </a:buClr>
              <a:buFont typeface="Courier New" pitchFamily="49" charset="0"/>
              <a:buChar char="o"/>
            </a:pPr>
            <a:r>
              <a:rPr lang="ar-SA" sz="3200" b="1" dirty="0" smtClean="0"/>
              <a:t> التغيرات في عناصر البيئة الخارجية.</a:t>
            </a:r>
          </a:p>
          <a:p>
            <a:pPr algn="r" rtl="1">
              <a:lnSpc>
                <a:spcPct val="250000"/>
              </a:lnSpc>
              <a:buClr>
                <a:schemeClr val="accent5"/>
              </a:buClr>
              <a:buFont typeface="Courier New" pitchFamily="49" charset="0"/>
              <a:buChar char="o"/>
            </a:pPr>
            <a:r>
              <a:rPr lang="ar-SA" sz="3200" b="1" dirty="0"/>
              <a:t> </a:t>
            </a:r>
            <a:r>
              <a:rPr lang="ar-SA" sz="3200" b="1" dirty="0" smtClean="0"/>
              <a:t>شدة المنافسة بين المنظمات.</a:t>
            </a:r>
          </a:p>
          <a:p>
            <a:pPr algn="r" rtl="1">
              <a:lnSpc>
                <a:spcPct val="250000"/>
              </a:lnSpc>
              <a:buClr>
                <a:schemeClr val="accent5"/>
              </a:buClr>
              <a:buFont typeface="Courier New" pitchFamily="49" charset="0"/>
              <a:buChar char="o"/>
            </a:pPr>
            <a:r>
              <a:rPr lang="ar-SA" sz="3200" b="1" dirty="0"/>
              <a:t> </a:t>
            </a:r>
            <a:r>
              <a:rPr lang="ar-SA" sz="3200" b="1" dirty="0" smtClean="0"/>
              <a:t>تدني مستوى الأداء عن الأداء المطلوب.</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6"/>
          </a:lnRef>
          <a:fillRef idx="1">
            <a:schemeClr val="lt1"/>
          </a:fillRef>
          <a:effectRef idx="0">
            <a:schemeClr val="accent6"/>
          </a:effectRef>
          <a:fontRef idx="minor">
            <a:schemeClr val="dk1"/>
          </a:fontRef>
        </p:style>
        <p:txBody>
          <a:bodyPr/>
          <a:lstStyle/>
          <a:p>
            <a:pPr rtl="1"/>
            <a:r>
              <a:rPr lang="ar-SA" b="1" dirty="0" smtClean="0">
                <a:solidFill>
                  <a:srgbClr val="7030A0"/>
                </a:solidFill>
              </a:rPr>
              <a:t>طرق الإبداع</a:t>
            </a:r>
            <a:endParaRPr lang="ar-SA" b="1" dirty="0">
              <a:solidFill>
                <a:srgbClr val="7030A0"/>
              </a:solidFill>
            </a:endParaRPr>
          </a:p>
        </p:txBody>
      </p:sp>
      <p:sp>
        <p:nvSpPr>
          <p:cNvPr id="3" name="Content Placeholder 2"/>
          <p:cNvSpPr>
            <a:spLocks noGrp="1"/>
          </p:cNvSpPr>
          <p:nvPr>
            <p:ph sz="quarter" idx="13"/>
          </p:nvPr>
        </p:nvSpPr>
        <p:spPr>
          <a:xfrm>
            <a:off x="609600" y="1600200"/>
            <a:ext cx="7848600" cy="4191001"/>
          </a:xfrm>
        </p:spPr>
        <p:txBody>
          <a:bodyPr>
            <a:normAutofit/>
          </a:bodyPr>
          <a:lstStyle/>
          <a:p>
            <a:pPr algn="r" rtl="1">
              <a:buClr>
                <a:srgbClr val="7030A0"/>
              </a:buClr>
              <a:buFont typeface="Calibri" pitchFamily="34" charset="0"/>
              <a:buChar char="҉"/>
            </a:pPr>
            <a:r>
              <a:rPr lang="ar-SA" sz="3200" b="1" dirty="0" smtClean="0"/>
              <a:t> ابتكار افكار جديدة.</a:t>
            </a:r>
          </a:p>
          <a:p>
            <a:pPr algn="r" rtl="1">
              <a:buClr>
                <a:srgbClr val="7030A0"/>
              </a:buClr>
              <a:buFont typeface="Calibri" pitchFamily="34" charset="0"/>
              <a:buChar char="҉"/>
            </a:pPr>
            <a:r>
              <a:rPr lang="ar-SA" sz="3200" b="1" dirty="0"/>
              <a:t> </a:t>
            </a:r>
            <a:r>
              <a:rPr lang="ar-SA" sz="3200" b="1" dirty="0" smtClean="0"/>
              <a:t>استخدام أساليب جديدة في العمل.</a:t>
            </a:r>
          </a:p>
          <a:p>
            <a:pPr algn="r" rtl="1">
              <a:buClr>
                <a:srgbClr val="7030A0"/>
              </a:buClr>
              <a:buFont typeface="Calibri" pitchFamily="34" charset="0"/>
              <a:buChar char="҉"/>
            </a:pPr>
            <a:r>
              <a:rPr lang="ar-SA" sz="3200" b="1" dirty="0"/>
              <a:t> </a:t>
            </a:r>
            <a:r>
              <a:rPr lang="ar-SA" sz="3200" b="1" dirty="0" smtClean="0"/>
              <a:t>تطوير منتجات جديدة.</a:t>
            </a:r>
          </a:p>
          <a:p>
            <a:pPr algn="r" rtl="1">
              <a:buClr>
                <a:srgbClr val="7030A0"/>
              </a:buClr>
              <a:buFont typeface="Calibri" pitchFamily="34" charset="0"/>
              <a:buChar char="҉"/>
            </a:pPr>
            <a:r>
              <a:rPr lang="ar-SA" sz="3200" b="1" dirty="0"/>
              <a:t> </a:t>
            </a:r>
            <a:r>
              <a:rPr lang="ar-SA" sz="3200" b="1" dirty="0" smtClean="0"/>
              <a:t>تصميم هيكل تنظيمي جديد.</a:t>
            </a:r>
          </a:p>
          <a:p>
            <a:pPr algn="r" rtl="1">
              <a:buClr>
                <a:srgbClr val="7030A0"/>
              </a:buClr>
              <a:buFont typeface="Calibri" pitchFamily="34" charset="0"/>
              <a:buChar char="҉"/>
            </a:pPr>
            <a:r>
              <a:rPr lang="ar-SA" sz="3200" b="1" dirty="0"/>
              <a:t> </a:t>
            </a:r>
            <a:r>
              <a:rPr lang="ar-SA" sz="3200" b="1" dirty="0" smtClean="0"/>
              <a:t>الاقتباس والمحاكاة.</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2"/>
          </a:lnRef>
          <a:fillRef idx="1">
            <a:schemeClr val="lt1"/>
          </a:fillRef>
          <a:effectRef idx="0">
            <a:schemeClr val="accent2"/>
          </a:effectRef>
          <a:fontRef idx="minor">
            <a:schemeClr val="dk1"/>
          </a:fontRef>
        </p:style>
        <p:txBody>
          <a:bodyPr/>
          <a:lstStyle/>
          <a:p>
            <a:pPr rtl="1"/>
            <a:r>
              <a:rPr lang="ar-SA" b="1" dirty="0" smtClean="0">
                <a:solidFill>
                  <a:schemeClr val="accent2">
                    <a:lumMod val="75000"/>
                  </a:schemeClr>
                </a:solidFill>
              </a:rPr>
              <a:t>أنواع الإبداع التنظيمي</a:t>
            </a:r>
            <a:endParaRPr lang="ar-SA" b="1" dirty="0">
              <a:solidFill>
                <a:schemeClr val="accent2">
                  <a:lumMod val="75000"/>
                </a:schemeClr>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819304816"/>
              </p:ext>
            </p:extLst>
          </p:nvPr>
        </p:nvGraphicFramePr>
        <p:xfrm>
          <a:off x="609600" y="1600200"/>
          <a:ext cx="7848600" cy="4191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179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5"/>
          </a:lnRef>
          <a:fillRef idx="1">
            <a:schemeClr val="lt1"/>
          </a:fillRef>
          <a:effectRef idx="0">
            <a:schemeClr val="accent5"/>
          </a:effectRef>
          <a:fontRef idx="minor">
            <a:schemeClr val="dk1"/>
          </a:fontRef>
        </p:style>
        <p:txBody>
          <a:bodyPr/>
          <a:lstStyle/>
          <a:p>
            <a:pPr rtl="1"/>
            <a:r>
              <a:rPr lang="ar-SA" b="1" dirty="0" smtClean="0">
                <a:solidFill>
                  <a:srgbClr val="C00000"/>
                </a:solidFill>
              </a:rPr>
              <a:t>مراحل عملية الإبداع</a:t>
            </a:r>
            <a:endParaRPr lang="ar-SA" b="1" dirty="0">
              <a:solidFill>
                <a:srgbClr val="C00000"/>
              </a:solidFill>
            </a:endParaRPr>
          </a:p>
        </p:txBody>
      </p:sp>
      <p:sp>
        <p:nvSpPr>
          <p:cNvPr id="3" name="Content Placeholder 2"/>
          <p:cNvSpPr>
            <a:spLocks noGrp="1"/>
          </p:cNvSpPr>
          <p:nvPr>
            <p:ph sz="quarter" idx="13"/>
          </p:nvPr>
        </p:nvSpPr>
        <p:spPr>
          <a:xfrm>
            <a:off x="609600" y="1600200"/>
            <a:ext cx="7848600" cy="4191001"/>
          </a:xfrm>
        </p:spPr>
        <p:txBody>
          <a:bodyPr>
            <a:normAutofit/>
          </a:bodyPr>
          <a:lstStyle/>
          <a:p>
            <a:pPr algn="r" rtl="1">
              <a:buClr>
                <a:srgbClr val="C00000"/>
              </a:buClr>
              <a:buFont typeface="Arial" pitchFamily="34" charset="0"/>
              <a:buChar char="₰"/>
            </a:pPr>
            <a:r>
              <a:rPr lang="ar-SA" sz="3200" b="1" dirty="0" smtClean="0"/>
              <a:t> الإعداد.</a:t>
            </a:r>
          </a:p>
          <a:p>
            <a:pPr algn="r" rtl="1">
              <a:buClr>
                <a:srgbClr val="C00000"/>
              </a:buClr>
              <a:buFont typeface="Arial" pitchFamily="34" charset="0"/>
              <a:buChar char="₰"/>
            </a:pPr>
            <a:r>
              <a:rPr lang="ar-SA" sz="3200" b="1" dirty="0"/>
              <a:t> </a:t>
            </a:r>
            <a:r>
              <a:rPr lang="ar-SA" sz="3200" b="1" dirty="0" smtClean="0"/>
              <a:t>اختيار المشكلة التي تتطلب الإبداع لحلها.</a:t>
            </a:r>
          </a:p>
          <a:p>
            <a:pPr algn="r" rtl="1">
              <a:buClr>
                <a:srgbClr val="C00000"/>
              </a:buClr>
              <a:buFont typeface="Arial" pitchFamily="34" charset="0"/>
              <a:buChar char="₰"/>
            </a:pPr>
            <a:r>
              <a:rPr lang="ar-SA" sz="3200" b="1" dirty="0"/>
              <a:t> </a:t>
            </a:r>
            <a:r>
              <a:rPr lang="ar-SA" sz="3200" b="1" dirty="0" smtClean="0"/>
              <a:t>انبثاق ومضة الإبداع.</a:t>
            </a:r>
          </a:p>
          <a:p>
            <a:pPr algn="r" rtl="1">
              <a:buClr>
                <a:srgbClr val="C00000"/>
              </a:buClr>
              <a:buFont typeface="Arial" pitchFamily="34" charset="0"/>
              <a:buChar char="₰"/>
            </a:pPr>
            <a:r>
              <a:rPr lang="ar-SA" sz="3200" b="1" dirty="0"/>
              <a:t> </a:t>
            </a:r>
            <a:r>
              <a:rPr lang="ar-SA" sz="3200" b="1" dirty="0" smtClean="0"/>
              <a:t>الاختيار التجريبي للفكرة المبتكرة.</a:t>
            </a:r>
          </a:p>
          <a:p>
            <a:pPr algn="r" rtl="1">
              <a:buClr>
                <a:srgbClr val="C00000"/>
              </a:buClr>
              <a:buFont typeface="Arial" pitchFamily="34" charset="0"/>
              <a:buChar char="₰"/>
            </a:pPr>
            <a:r>
              <a:rPr lang="ar-SA" sz="3200" b="1" dirty="0"/>
              <a:t> </a:t>
            </a:r>
            <a:r>
              <a:rPr lang="ar-SA" sz="3200" b="1" dirty="0" smtClean="0"/>
              <a:t>تنفيذ الفكرة بعد نجاح الاختبار.</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73338" cy="1057882"/>
          </a:xfrm>
        </p:spPr>
        <p:style>
          <a:lnRef idx="2">
            <a:schemeClr val="accent6"/>
          </a:lnRef>
          <a:fillRef idx="1">
            <a:schemeClr val="lt1"/>
          </a:fillRef>
          <a:effectRef idx="0">
            <a:schemeClr val="accent6"/>
          </a:effectRef>
          <a:fontRef idx="minor">
            <a:schemeClr val="dk1"/>
          </a:fontRef>
        </p:style>
        <p:txBody>
          <a:bodyPr/>
          <a:lstStyle/>
          <a:p>
            <a:pPr rtl="1"/>
            <a:r>
              <a:rPr lang="ar-SA" b="1" dirty="0" smtClean="0">
                <a:solidFill>
                  <a:srgbClr val="7030A0"/>
                </a:solidFill>
              </a:rPr>
              <a:t>العوامل التي تساعد على الإبداع</a:t>
            </a:r>
            <a:endParaRPr lang="ar-SA" b="1" dirty="0">
              <a:solidFill>
                <a:srgbClr val="7030A0"/>
              </a:solidFill>
            </a:endParaRPr>
          </a:p>
        </p:txBody>
      </p:sp>
      <p:sp>
        <p:nvSpPr>
          <p:cNvPr id="3" name="Content Placeholder 2"/>
          <p:cNvSpPr>
            <a:spLocks noGrp="1"/>
          </p:cNvSpPr>
          <p:nvPr>
            <p:ph sz="quarter" idx="13"/>
          </p:nvPr>
        </p:nvSpPr>
        <p:spPr>
          <a:xfrm>
            <a:off x="609600" y="1371600"/>
            <a:ext cx="7848600" cy="4724400"/>
          </a:xfrm>
        </p:spPr>
        <p:txBody>
          <a:bodyPr>
            <a:normAutofit fontScale="70000" lnSpcReduction="20000"/>
          </a:bodyPr>
          <a:lstStyle/>
          <a:p>
            <a:pPr algn="r" rtl="1">
              <a:lnSpc>
                <a:spcPct val="170000"/>
              </a:lnSpc>
              <a:buClr>
                <a:srgbClr val="7030A0"/>
              </a:buClr>
              <a:buFont typeface="Wingdings" pitchFamily="2" charset="2"/>
              <a:buChar char="q"/>
            </a:pPr>
            <a:r>
              <a:rPr lang="ar-SA" sz="3200" b="1" dirty="0" smtClean="0"/>
              <a:t> العقلية الخلاقة.</a:t>
            </a:r>
          </a:p>
          <a:p>
            <a:pPr algn="r" rtl="1">
              <a:lnSpc>
                <a:spcPct val="170000"/>
              </a:lnSpc>
              <a:buClr>
                <a:srgbClr val="7030A0"/>
              </a:buClr>
              <a:buFont typeface="Wingdings" pitchFamily="2" charset="2"/>
              <a:buChar char="q"/>
            </a:pPr>
            <a:r>
              <a:rPr lang="ar-SA" sz="3200" b="1" dirty="0"/>
              <a:t> </a:t>
            </a:r>
            <a:r>
              <a:rPr lang="ar-SA" sz="3200" b="1" dirty="0" smtClean="0"/>
              <a:t>القدرة على جمع البيانات وتحليلها.</a:t>
            </a:r>
          </a:p>
          <a:p>
            <a:pPr algn="r" rtl="1">
              <a:lnSpc>
                <a:spcPct val="170000"/>
              </a:lnSpc>
              <a:buClr>
                <a:srgbClr val="7030A0"/>
              </a:buClr>
              <a:buFont typeface="Wingdings" pitchFamily="2" charset="2"/>
              <a:buChar char="q"/>
            </a:pPr>
            <a:r>
              <a:rPr lang="ar-SA" sz="3200" b="1" dirty="0"/>
              <a:t> </a:t>
            </a:r>
            <a:r>
              <a:rPr lang="ar-SA" sz="3200" b="1" dirty="0" smtClean="0"/>
              <a:t>القدرة على الربط بين الظواهر والمعلومات.</a:t>
            </a:r>
          </a:p>
          <a:p>
            <a:pPr algn="r" rtl="1">
              <a:lnSpc>
                <a:spcPct val="170000"/>
              </a:lnSpc>
              <a:buClr>
                <a:srgbClr val="7030A0"/>
              </a:buClr>
              <a:buFont typeface="Wingdings" pitchFamily="2" charset="2"/>
              <a:buChar char="q"/>
            </a:pPr>
            <a:r>
              <a:rPr lang="ar-SA" sz="3200" b="1" dirty="0"/>
              <a:t> </a:t>
            </a:r>
            <a:r>
              <a:rPr lang="ar-SA" sz="3200" b="1" dirty="0" smtClean="0"/>
              <a:t>الثقة بالنفس.</a:t>
            </a:r>
          </a:p>
          <a:p>
            <a:pPr algn="r" rtl="1">
              <a:lnSpc>
                <a:spcPct val="170000"/>
              </a:lnSpc>
              <a:buClr>
                <a:srgbClr val="7030A0"/>
              </a:buClr>
              <a:buFont typeface="Wingdings" pitchFamily="2" charset="2"/>
              <a:buChar char="q"/>
            </a:pPr>
            <a:r>
              <a:rPr lang="ar-SA" sz="3200" b="1" dirty="0"/>
              <a:t> </a:t>
            </a:r>
            <a:r>
              <a:rPr lang="ar-SA" sz="3200" b="1" dirty="0" smtClean="0"/>
              <a:t>المقدرة على التمرد على المعايير والمقاييس السائدة.</a:t>
            </a:r>
          </a:p>
          <a:p>
            <a:pPr algn="r" rtl="1">
              <a:lnSpc>
                <a:spcPct val="170000"/>
              </a:lnSpc>
              <a:buClr>
                <a:srgbClr val="7030A0"/>
              </a:buClr>
              <a:buFont typeface="Wingdings" pitchFamily="2" charset="2"/>
              <a:buChar char="q"/>
            </a:pPr>
            <a:r>
              <a:rPr lang="ar-SA" sz="3200" b="1" dirty="0"/>
              <a:t> </a:t>
            </a:r>
            <a:r>
              <a:rPr lang="ar-SA" sz="3200" b="1" dirty="0" smtClean="0"/>
              <a:t>الميل إلى التجريب.</a:t>
            </a:r>
          </a:p>
          <a:p>
            <a:pPr algn="r" rtl="1">
              <a:lnSpc>
                <a:spcPct val="170000"/>
              </a:lnSpc>
              <a:buClr>
                <a:srgbClr val="7030A0"/>
              </a:buClr>
              <a:buFont typeface="Wingdings" pitchFamily="2" charset="2"/>
              <a:buChar char="q"/>
            </a:pPr>
            <a:r>
              <a:rPr lang="ar-SA" sz="3200" b="1" dirty="0"/>
              <a:t> </a:t>
            </a:r>
            <a:r>
              <a:rPr lang="ar-SA" sz="3200" b="1" dirty="0" smtClean="0"/>
              <a:t>المقدرة على النقد الذاتي وتقويم الذات.</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1"/>
          </a:lnRef>
          <a:fillRef idx="1">
            <a:schemeClr val="lt1"/>
          </a:fillRef>
          <a:effectRef idx="0">
            <a:schemeClr val="accent1"/>
          </a:effectRef>
          <a:fontRef idx="minor">
            <a:schemeClr val="dk1"/>
          </a:fontRef>
        </p:style>
        <p:txBody>
          <a:bodyPr/>
          <a:lstStyle/>
          <a:p>
            <a:pPr rtl="1"/>
            <a:r>
              <a:rPr lang="ar-SA" b="1" dirty="0" smtClean="0">
                <a:solidFill>
                  <a:srgbClr val="0070C0"/>
                </a:solidFill>
              </a:rPr>
              <a:t>العوامل التي تؤثر على الإبداع التنظيمي</a:t>
            </a:r>
            <a:endParaRPr lang="ar-SA" b="1" dirty="0">
              <a:solidFill>
                <a:srgbClr val="0070C0"/>
              </a:solidFill>
            </a:endParaRPr>
          </a:p>
        </p:txBody>
      </p:sp>
      <p:sp>
        <p:nvSpPr>
          <p:cNvPr id="3" name="Content Placeholder 2"/>
          <p:cNvSpPr>
            <a:spLocks noGrp="1"/>
          </p:cNvSpPr>
          <p:nvPr>
            <p:ph sz="quarter" idx="13"/>
          </p:nvPr>
        </p:nvSpPr>
        <p:spPr>
          <a:xfrm>
            <a:off x="609600" y="1447800"/>
            <a:ext cx="7848600" cy="4648200"/>
          </a:xfrm>
        </p:spPr>
        <p:txBody>
          <a:bodyPr>
            <a:noAutofit/>
          </a:bodyPr>
          <a:lstStyle/>
          <a:p>
            <a:pPr algn="r" rtl="1">
              <a:lnSpc>
                <a:spcPct val="170000"/>
              </a:lnSpc>
              <a:buClr>
                <a:srgbClr val="0070C0"/>
              </a:buClr>
              <a:buFont typeface="Wingdings" pitchFamily="2" charset="2"/>
              <a:buChar char="Ø"/>
            </a:pPr>
            <a:r>
              <a:rPr lang="ar-SA" sz="2400" b="1" dirty="0" smtClean="0"/>
              <a:t> البيئة التنظيمية.</a:t>
            </a:r>
          </a:p>
          <a:p>
            <a:pPr algn="r" rtl="1">
              <a:lnSpc>
                <a:spcPct val="170000"/>
              </a:lnSpc>
              <a:buClr>
                <a:srgbClr val="0070C0"/>
              </a:buClr>
              <a:buFont typeface="Wingdings" pitchFamily="2" charset="2"/>
              <a:buChar char="Ø"/>
            </a:pPr>
            <a:r>
              <a:rPr lang="ar-SA" sz="2400" b="1" dirty="0"/>
              <a:t> </a:t>
            </a:r>
            <a:r>
              <a:rPr lang="ar-SA" sz="2400" b="1" dirty="0" smtClean="0"/>
              <a:t>القبول من قبل الجمهور أو العملاء لنتائج عملية الإبداع.</a:t>
            </a:r>
          </a:p>
          <a:p>
            <a:pPr algn="r" rtl="1">
              <a:lnSpc>
                <a:spcPct val="170000"/>
              </a:lnSpc>
              <a:buClr>
                <a:srgbClr val="0070C0"/>
              </a:buClr>
              <a:buFont typeface="Wingdings" pitchFamily="2" charset="2"/>
              <a:buChar char="Ø"/>
            </a:pPr>
            <a:r>
              <a:rPr lang="ar-SA" sz="2400" b="1" dirty="0"/>
              <a:t> </a:t>
            </a:r>
            <a:r>
              <a:rPr lang="ar-SA" sz="2400" b="1" dirty="0" smtClean="0"/>
              <a:t>الرعاية والمساندة للمبدعين من قبل إدارة المنظمة.</a:t>
            </a:r>
          </a:p>
          <a:p>
            <a:pPr algn="r" rtl="1">
              <a:lnSpc>
                <a:spcPct val="170000"/>
              </a:lnSpc>
              <a:buClr>
                <a:srgbClr val="0070C0"/>
              </a:buClr>
              <a:buFont typeface="Wingdings" pitchFamily="2" charset="2"/>
              <a:buChar char="Ø"/>
            </a:pPr>
            <a:r>
              <a:rPr lang="ar-SA" sz="2400" b="1" dirty="0"/>
              <a:t> </a:t>
            </a:r>
            <a:r>
              <a:rPr lang="ar-SA" sz="2400" b="1" dirty="0" smtClean="0"/>
              <a:t>عدم كفاءة الإدارة وعدم اهتمامها بالتغيرات التي تحدث في البيئة الخارجية.</a:t>
            </a:r>
          </a:p>
          <a:p>
            <a:pPr algn="r" rtl="1">
              <a:lnSpc>
                <a:spcPct val="170000"/>
              </a:lnSpc>
              <a:buClr>
                <a:srgbClr val="0070C0"/>
              </a:buClr>
              <a:buFont typeface="Wingdings" pitchFamily="2" charset="2"/>
              <a:buChar char="Ø"/>
            </a:pPr>
            <a:r>
              <a:rPr lang="ar-SA" sz="2400" b="1" dirty="0"/>
              <a:t> </a:t>
            </a:r>
            <a:r>
              <a:rPr lang="ar-SA" sz="2400" b="1" dirty="0" smtClean="0"/>
              <a:t>ضعف الولاء التنظيمي.</a:t>
            </a:r>
          </a:p>
          <a:p>
            <a:pPr algn="r" rtl="1">
              <a:lnSpc>
                <a:spcPct val="170000"/>
              </a:lnSpc>
              <a:buClr>
                <a:srgbClr val="0070C0"/>
              </a:buClr>
              <a:buFont typeface="Wingdings" pitchFamily="2" charset="2"/>
              <a:buChar char="Ø"/>
            </a:pPr>
            <a:r>
              <a:rPr lang="ar-SA" sz="2400" b="1" dirty="0"/>
              <a:t> </a:t>
            </a:r>
            <a:r>
              <a:rPr lang="ar-SA" sz="2400" b="1" dirty="0" smtClean="0"/>
              <a:t>حسد زملاء العمل.</a:t>
            </a:r>
            <a:r>
              <a:rPr lang="ar-SA" sz="2400" b="1" dirty="0" smtClean="0"/>
              <a:t> </a:t>
            </a:r>
            <a:endParaRPr lang="ar-SA" sz="2400" b="1" dirty="0"/>
          </a:p>
        </p:txBody>
      </p:sp>
    </p:spTree>
    <p:extLst>
      <p:ext uri="{BB962C8B-B14F-4D97-AF65-F5344CB8AC3E}">
        <p14:creationId xmlns:p14="http://schemas.microsoft.com/office/powerpoint/2010/main" val="238179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3"/>
          </a:lnRef>
          <a:fillRef idx="1">
            <a:schemeClr val="lt1"/>
          </a:fillRef>
          <a:effectRef idx="0">
            <a:schemeClr val="accent3"/>
          </a:effectRef>
          <a:fontRef idx="minor">
            <a:schemeClr val="dk1"/>
          </a:fontRef>
        </p:style>
        <p:txBody>
          <a:bodyPr/>
          <a:lstStyle/>
          <a:p>
            <a:pPr rtl="1"/>
            <a:r>
              <a:rPr lang="ar-SA" b="1" dirty="0" smtClean="0">
                <a:solidFill>
                  <a:srgbClr val="00B050"/>
                </a:solidFill>
              </a:rPr>
              <a:t>طرق خلق المناخ الإبداعي الملائم </a:t>
            </a:r>
            <a:endParaRPr lang="ar-SA" b="1" dirty="0">
              <a:solidFill>
                <a:srgbClr val="00B050"/>
              </a:solidFill>
            </a:endParaRPr>
          </a:p>
        </p:txBody>
      </p:sp>
      <p:sp>
        <p:nvSpPr>
          <p:cNvPr id="3" name="Content Placeholder 2"/>
          <p:cNvSpPr>
            <a:spLocks noGrp="1"/>
          </p:cNvSpPr>
          <p:nvPr>
            <p:ph sz="quarter" idx="13"/>
          </p:nvPr>
        </p:nvSpPr>
        <p:spPr>
          <a:xfrm>
            <a:off x="609600" y="1600200"/>
            <a:ext cx="7848600" cy="4191001"/>
          </a:xfrm>
        </p:spPr>
        <p:txBody>
          <a:bodyPr>
            <a:normAutofit fontScale="77500" lnSpcReduction="20000"/>
          </a:bodyPr>
          <a:lstStyle/>
          <a:p>
            <a:pPr algn="r" rtl="1">
              <a:buClr>
                <a:srgbClr val="00B050"/>
              </a:buClr>
              <a:buFont typeface="Calibri" pitchFamily="34" charset="0"/>
              <a:buChar char="⃝"/>
            </a:pPr>
            <a:r>
              <a:rPr lang="ar-SA" sz="3200" b="1" dirty="0" smtClean="0"/>
              <a:t> إجراء عمليات التطوير التنظيمي.</a:t>
            </a:r>
          </a:p>
          <a:p>
            <a:pPr algn="r" rtl="1">
              <a:buClr>
                <a:srgbClr val="00B050"/>
              </a:buClr>
              <a:buFont typeface="Calibri" pitchFamily="34" charset="0"/>
              <a:buChar char="⃝"/>
            </a:pPr>
            <a:r>
              <a:rPr lang="ar-SA" sz="3200" b="1" dirty="0"/>
              <a:t> </a:t>
            </a:r>
            <a:r>
              <a:rPr lang="ar-SA" sz="3200" b="1" dirty="0" smtClean="0"/>
              <a:t>التخصص الوظيفي.</a:t>
            </a:r>
          </a:p>
          <a:p>
            <a:pPr algn="r" rtl="1">
              <a:buClr>
                <a:srgbClr val="00B050"/>
              </a:buClr>
              <a:buFont typeface="Calibri" pitchFamily="34" charset="0"/>
              <a:buChar char="⃝"/>
            </a:pPr>
            <a:r>
              <a:rPr lang="ar-SA" sz="3200" b="1" dirty="0"/>
              <a:t> </a:t>
            </a:r>
            <a:r>
              <a:rPr lang="ar-SA" sz="3200" b="1" dirty="0" smtClean="0"/>
              <a:t>التكيف التنظيمي.</a:t>
            </a:r>
          </a:p>
          <a:p>
            <a:pPr marL="0" indent="0" algn="r" rtl="1">
              <a:buClr>
                <a:srgbClr val="00B050"/>
              </a:buClr>
              <a:buNone/>
            </a:pPr>
            <a:r>
              <a:rPr lang="ar-SA" sz="3200" b="1" dirty="0" smtClean="0">
                <a:solidFill>
                  <a:srgbClr val="00B050"/>
                </a:solidFill>
              </a:rPr>
              <a:t>ويرى خضير كاظم أن أهم الطرق هي:</a:t>
            </a:r>
          </a:p>
          <a:p>
            <a:pPr algn="r" rtl="1">
              <a:buClr>
                <a:srgbClr val="00B050"/>
              </a:buClr>
              <a:buFont typeface="Wingdings" pitchFamily="2" charset="2"/>
              <a:buChar char="{"/>
            </a:pPr>
            <a:r>
              <a:rPr lang="ar-SA" sz="3200" b="1" dirty="0"/>
              <a:t> </a:t>
            </a:r>
            <a:r>
              <a:rPr lang="ar-SA" sz="3200" b="1" dirty="0" smtClean="0"/>
              <a:t>الترحيب بالأفكار الجديدة.</a:t>
            </a:r>
          </a:p>
          <a:p>
            <a:pPr algn="r" rtl="1">
              <a:buClr>
                <a:srgbClr val="00B050"/>
              </a:buClr>
              <a:buFont typeface="Wingdings" pitchFamily="2" charset="2"/>
              <a:buChar char="{"/>
            </a:pPr>
            <a:r>
              <a:rPr lang="ar-SA" sz="3200" b="1" dirty="0"/>
              <a:t> </a:t>
            </a:r>
            <a:r>
              <a:rPr lang="ar-SA" sz="3200" b="1" dirty="0" smtClean="0"/>
              <a:t>مكافأة السلوك الإبداعي.</a:t>
            </a:r>
          </a:p>
          <a:p>
            <a:pPr algn="r" rtl="1">
              <a:buClr>
                <a:srgbClr val="00B050"/>
              </a:buClr>
              <a:buFont typeface="Wingdings" pitchFamily="2" charset="2"/>
              <a:buChar char="{"/>
            </a:pPr>
            <a:r>
              <a:rPr lang="ar-SA" sz="3200" b="1" dirty="0"/>
              <a:t> </a:t>
            </a:r>
            <a:r>
              <a:rPr lang="ar-SA" sz="3200" b="1" dirty="0" smtClean="0"/>
              <a:t>تدعيم الاتصال بين المبدعين في العمل.</a:t>
            </a:r>
          </a:p>
          <a:p>
            <a:pPr algn="r" rtl="1">
              <a:buClr>
                <a:srgbClr val="00B050"/>
              </a:buClr>
              <a:buFont typeface="Wingdings" pitchFamily="2" charset="2"/>
              <a:buChar char="{"/>
            </a:pPr>
            <a:r>
              <a:rPr lang="ar-SA" sz="3200" b="1" dirty="0"/>
              <a:t> </a:t>
            </a:r>
            <a:r>
              <a:rPr lang="ar-SA" sz="3200" b="1" dirty="0" smtClean="0"/>
              <a:t>السماح للعاملين بهامش من الخطأ في العمل والتعامل مع الأخطاء.</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381000"/>
            <a:ext cx="8305800" cy="6095999"/>
          </a:xfrm>
          <a:prstGeom prst="rect">
            <a:avLst/>
          </a:prstGeom>
        </p:spPr>
      </p:pic>
    </p:spTree>
    <p:extLst>
      <p:ext uri="{BB962C8B-B14F-4D97-AF65-F5344CB8AC3E}">
        <p14:creationId xmlns:p14="http://schemas.microsoft.com/office/powerpoint/2010/main" val="4256361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5"/>
          </a:lnRef>
          <a:fillRef idx="1">
            <a:schemeClr val="lt1"/>
          </a:fillRef>
          <a:effectRef idx="0">
            <a:schemeClr val="accent5"/>
          </a:effectRef>
          <a:fontRef idx="minor">
            <a:schemeClr val="dk1"/>
          </a:fontRef>
        </p:style>
        <p:txBody>
          <a:bodyPr/>
          <a:lstStyle/>
          <a:p>
            <a:pPr rtl="1"/>
            <a:r>
              <a:rPr lang="ar-SA" b="1" dirty="0" smtClean="0">
                <a:solidFill>
                  <a:srgbClr val="C00000"/>
                </a:solidFill>
              </a:rPr>
              <a:t>التطوير التنظيمي </a:t>
            </a:r>
            <a:r>
              <a:rPr lang="en-US" b="1" dirty="0" smtClean="0">
                <a:solidFill>
                  <a:srgbClr val="C00000"/>
                </a:solidFill>
              </a:rPr>
              <a:t>od</a:t>
            </a:r>
            <a:endParaRPr lang="ar-SA" b="1" dirty="0">
              <a:solidFill>
                <a:srgbClr val="C00000"/>
              </a:solidFill>
            </a:endParaRPr>
          </a:p>
        </p:txBody>
      </p:sp>
      <p:sp>
        <p:nvSpPr>
          <p:cNvPr id="3" name="Content Placeholder 2"/>
          <p:cNvSpPr>
            <a:spLocks noGrp="1"/>
          </p:cNvSpPr>
          <p:nvPr>
            <p:ph sz="quarter" idx="13"/>
          </p:nvPr>
        </p:nvSpPr>
        <p:spPr>
          <a:xfrm>
            <a:off x="609600" y="1600200"/>
            <a:ext cx="7848600" cy="4191001"/>
          </a:xfrm>
        </p:spPr>
        <p:txBody>
          <a:bodyPr>
            <a:normAutofit/>
          </a:bodyPr>
          <a:lstStyle/>
          <a:p>
            <a:pPr marL="0" indent="0" algn="r" rtl="1">
              <a:lnSpc>
                <a:spcPct val="250000"/>
              </a:lnSpc>
              <a:buNone/>
            </a:pPr>
            <a:r>
              <a:rPr lang="ar-SA" sz="3200" b="1" dirty="0" smtClean="0"/>
              <a:t>هو عملية تغيير مخطط ومدروس يهدف إلى توفير المناخ الديناميكي الذي يحقق البيئة الإدارية الملائمة.</a:t>
            </a:r>
            <a:endParaRPr lang="ar-SA" sz="3200" b="1" dirty="0"/>
          </a:p>
        </p:txBody>
      </p:sp>
    </p:spTree>
    <p:extLst>
      <p:ext uri="{BB962C8B-B14F-4D97-AF65-F5344CB8AC3E}">
        <p14:creationId xmlns:p14="http://schemas.microsoft.com/office/powerpoint/2010/main" val="3078230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6"/>
          </a:lnRef>
          <a:fillRef idx="1">
            <a:schemeClr val="lt1"/>
          </a:fillRef>
          <a:effectRef idx="0">
            <a:schemeClr val="accent6"/>
          </a:effectRef>
          <a:fontRef idx="minor">
            <a:schemeClr val="dk1"/>
          </a:fontRef>
        </p:style>
        <p:txBody>
          <a:bodyPr>
            <a:normAutofit/>
          </a:bodyPr>
          <a:lstStyle/>
          <a:p>
            <a:pPr rtl="1"/>
            <a:r>
              <a:rPr lang="ar-SA" b="1" dirty="0" smtClean="0">
                <a:solidFill>
                  <a:srgbClr val="7030A0"/>
                </a:solidFill>
              </a:rPr>
              <a:t>أسباب التطوير التنظيمي</a:t>
            </a:r>
            <a:endParaRPr lang="ar-SA" b="1" dirty="0">
              <a:solidFill>
                <a:srgbClr val="7030A0"/>
              </a:solidFill>
            </a:endParaRPr>
          </a:p>
        </p:txBody>
      </p:sp>
      <p:sp>
        <p:nvSpPr>
          <p:cNvPr id="3" name="Content Placeholder 2"/>
          <p:cNvSpPr>
            <a:spLocks noGrp="1"/>
          </p:cNvSpPr>
          <p:nvPr>
            <p:ph sz="quarter" idx="13"/>
          </p:nvPr>
        </p:nvSpPr>
        <p:spPr>
          <a:xfrm>
            <a:off x="609600" y="1600200"/>
            <a:ext cx="7848600" cy="4191001"/>
          </a:xfrm>
        </p:spPr>
        <p:txBody>
          <a:bodyPr>
            <a:normAutofit/>
          </a:bodyPr>
          <a:lstStyle/>
          <a:p>
            <a:pPr algn="r" rtl="1">
              <a:lnSpc>
                <a:spcPct val="250000"/>
              </a:lnSpc>
              <a:buClr>
                <a:srgbClr val="7030A0"/>
              </a:buClr>
              <a:buFont typeface="Arial" pitchFamily="34" charset="0"/>
              <a:buChar char="₰"/>
            </a:pPr>
            <a:r>
              <a:rPr lang="ar-SA" sz="3200" b="1" dirty="0" smtClean="0"/>
              <a:t> مواكبة التغييرات البيئية.</a:t>
            </a:r>
          </a:p>
          <a:p>
            <a:pPr algn="r" rtl="1">
              <a:lnSpc>
                <a:spcPct val="250000"/>
              </a:lnSpc>
              <a:buClr>
                <a:srgbClr val="7030A0"/>
              </a:buClr>
              <a:buFont typeface="Arial" pitchFamily="34" charset="0"/>
              <a:buChar char="₰"/>
            </a:pPr>
            <a:r>
              <a:rPr lang="ar-SA" sz="3200" b="1" dirty="0"/>
              <a:t> </a:t>
            </a:r>
            <a:r>
              <a:rPr lang="ar-SA" sz="3200" b="1" dirty="0" smtClean="0"/>
              <a:t>رفع كفاءة الأداء.</a:t>
            </a:r>
          </a:p>
          <a:p>
            <a:pPr algn="r" rtl="1">
              <a:lnSpc>
                <a:spcPct val="250000"/>
              </a:lnSpc>
              <a:buClr>
                <a:srgbClr val="7030A0"/>
              </a:buClr>
              <a:buFont typeface="Arial" pitchFamily="34" charset="0"/>
              <a:buChar char="₰"/>
            </a:pPr>
            <a:r>
              <a:rPr lang="ar-SA" sz="3200" b="1" dirty="0"/>
              <a:t> </a:t>
            </a:r>
            <a:r>
              <a:rPr lang="ar-SA" sz="3200" b="1" dirty="0" smtClean="0"/>
              <a:t>تحقيق التميز من أجل المنافسة والبقاء.</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3"/>
          </a:lnRef>
          <a:fillRef idx="1">
            <a:schemeClr val="lt1"/>
          </a:fillRef>
          <a:effectRef idx="0">
            <a:schemeClr val="accent3"/>
          </a:effectRef>
          <a:fontRef idx="minor">
            <a:schemeClr val="dk1"/>
          </a:fontRef>
        </p:style>
        <p:txBody>
          <a:bodyPr/>
          <a:lstStyle/>
          <a:p>
            <a:pPr rtl="1"/>
            <a:r>
              <a:rPr lang="ar-SA" b="1" dirty="0">
                <a:solidFill>
                  <a:srgbClr val="00B050"/>
                </a:solidFill>
              </a:rPr>
              <a:t>خطوات عملية التطوير التنظيمي</a:t>
            </a:r>
            <a:endParaRPr lang="ar-SA" b="1" dirty="0">
              <a:solidFill>
                <a:srgbClr val="C00000"/>
              </a:solidFill>
            </a:endParaRPr>
          </a:p>
        </p:txBody>
      </p:sp>
      <p:sp>
        <p:nvSpPr>
          <p:cNvPr id="3" name="Content Placeholder 2"/>
          <p:cNvSpPr>
            <a:spLocks noGrp="1"/>
          </p:cNvSpPr>
          <p:nvPr>
            <p:ph sz="quarter" idx="13"/>
          </p:nvPr>
        </p:nvSpPr>
        <p:spPr>
          <a:xfrm>
            <a:off x="609600" y="1600200"/>
            <a:ext cx="7848600" cy="4572000"/>
          </a:xfrm>
        </p:spPr>
        <p:txBody>
          <a:bodyPr>
            <a:normAutofit/>
          </a:bodyPr>
          <a:lstStyle/>
          <a:p>
            <a:pPr marL="0" indent="0" algn="just" rtl="1">
              <a:lnSpc>
                <a:spcPct val="200000"/>
              </a:lnSpc>
              <a:buNone/>
            </a:pPr>
            <a:r>
              <a:rPr lang="ar-SA" sz="2800" b="1" dirty="0" smtClean="0"/>
              <a:t>من الأفضل أن تتم العملية تحت إشراف خبراء من خارج المنظمة لأنهم سيكونون على الحياد فيما يتعلق بالخلافات الداخلية.</a:t>
            </a:r>
            <a:endParaRPr lang="ar-SA" sz="2800" b="1" dirty="0"/>
          </a:p>
          <a:p>
            <a:pPr marL="0" indent="0" algn="just" rtl="1">
              <a:buNone/>
            </a:pPr>
            <a:endParaRPr lang="ar-SA" sz="2800" b="1" dirty="0" smtClean="0"/>
          </a:p>
          <a:p>
            <a:pPr marL="0" indent="0" algn="just" rtl="1">
              <a:buNone/>
            </a:pPr>
            <a:endParaRPr lang="en-US" sz="2800" b="1" dirty="0" smtClean="0"/>
          </a:p>
          <a:p>
            <a:pPr marL="0" indent="0" algn="just" rtl="1">
              <a:lnSpc>
                <a:spcPct val="150000"/>
              </a:lnSpc>
              <a:buNone/>
            </a:pPr>
            <a:endParaRPr lang="ar-SA" sz="2800" b="1" dirty="0" smtClean="0"/>
          </a:p>
          <a:p>
            <a:pPr marL="0" indent="0" algn="ctr" rtl="1">
              <a:lnSpc>
                <a:spcPct val="100000"/>
              </a:lnSpc>
              <a:buNone/>
            </a:pPr>
            <a:r>
              <a:rPr lang="en-US" sz="2800" b="1" dirty="0" smtClean="0"/>
              <a:t>Feed back</a:t>
            </a:r>
            <a:endParaRPr lang="ar-SA" sz="2800" b="1" dirty="0" smtClean="0"/>
          </a:p>
          <a:p>
            <a:pPr marL="0" indent="0" algn="just" rtl="1">
              <a:buNone/>
            </a:pPr>
            <a:endParaRPr lang="ar-SA" sz="2800" b="1" dirty="0"/>
          </a:p>
        </p:txBody>
      </p:sp>
      <p:sp>
        <p:nvSpPr>
          <p:cNvPr id="4" name="Rectangle 3"/>
          <p:cNvSpPr/>
          <p:nvPr/>
        </p:nvSpPr>
        <p:spPr>
          <a:xfrm>
            <a:off x="6934200" y="3566160"/>
            <a:ext cx="1600200" cy="685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التشخيص</a:t>
            </a:r>
            <a:endParaRPr lang="ar-SA" sz="3200" b="1" dirty="0"/>
          </a:p>
        </p:txBody>
      </p:sp>
      <p:sp>
        <p:nvSpPr>
          <p:cNvPr id="5" name="Rectangle 4"/>
          <p:cNvSpPr/>
          <p:nvPr/>
        </p:nvSpPr>
        <p:spPr>
          <a:xfrm>
            <a:off x="4953000" y="3581400"/>
            <a:ext cx="1600200" cy="685800"/>
          </a:xfrm>
          <a:prstGeom prst="rec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t>التخطيط</a:t>
            </a:r>
            <a:endParaRPr lang="ar-SA" b="1" dirty="0"/>
          </a:p>
        </p:txBody>
      </p:sp>
      <p:sp>
        <p:nvSpPr>
          <p:cNvPr id="6" name="Rectangle 5"/>
          <p:cNvSpPr/>
          <p:nvPr/>
        </p:nvSpPr>
        <p:spPr>
          <a:xfrm>
            <a:off x="2819400" y="3581400"/>
            <a:ext cx="1600200" cy="685800"/>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التطبيق</a:t>
            </a:r>
            <a:endParaRPr lang="ar-SA" b="1" dirty="0"/>
          </a:p>
        </p:txBody>
      </p:sp>
      <p:sp>
        <p:nvSpPr>
          <p:cNvPr id="7" name="Rectangle 6"/>
          <p:cNvSpPr/>
          <p:nvPr/>
        </p:nvSpPr>
        <p:spPr>
          <a:xfrm>
            <a:off x="762000" y="3581400"/>
            <a:ext cx="1600200" cy="685800"/>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smtClean="0"/>
              <a:t>التقييم</a:t>
            </a:r>
            <a:endParaRPr lang="ar-SA" sz="2800" b="1" dirty="0"/>
          </a:p>
        </p:txBody>
      </p:sp>
      <p:cxnSp>
        <p:nvCxnSpPr>
          <p:cNvPr id="9" name="Straight Connector 8"/>
          <p:cNvCxnSpPr/>
          <p:nvPr/>
        </p:nvCxnSpPr>
        <p:spPr>
          <a:xfrm flipH="1">
            <a:off x="457200" y="3924300"/>
            <a:ext cx="304800" cy="0"/>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457200" y="3924300"/>
            <a:ext cx="0" cy="1562100"/>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457200" y="5486400"/>
            <a:ext cx="48768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334000" y="5486400"/>
            <a:ext cx="3581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flipV="1">
            <a:off x="8915400" y="3924300"/>
            <a:ext cx="0" cy="1562100"/>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flipH="1" flipV="1">
            <a:off x="8534400" y="3909060"/>
            <a:ext cx="381000" cy="152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a:off x="6553200" y="3909060"/>
            <a:ext cx="3810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H="1">
            <a:off x="4419600" y="3924300"/>
            <a:ext cx="533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H="1">
            <a:off x="2362200" y="3924300"/>
            <a:ext cx="3810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60349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066800"/>
          </a:xfrm>
        </p:spPr>
        <p:style>
          <a:lnRef idx="2">
            <a:schemeClr val="accent3"/>
          </a:lnRef>
          <a:fillRef idx="1">
            <a:schemeClr val="lt1"/>
          </a:fillRef>
          <a:effectRef idx="0">
            <a:schemeClr val="accent3"/>
          </a:effectRef>
          <a:fontRef idx="minor">
            <a:schemeClr val="dk1"/>
          </a:fontRef>
        </p:style>
        <p:txBody>
          <a:bodyPr/>
          <a:lstStyle/>
          <a:p>
            <a:pPr rtl="1"/>
            <a:r>
              <a:rPr lang="ar-SA" b="1" dirty="0" smtClean="0">
                <a:solidFill>
                  <a:srgbClr val="00B050"/>
                </a:solidFill>
              </a:rPr>
              <a:t>طرق التطوير التنظيمي</a:t>
            </a:r>
            <a:endParaRPr lang="ar-SA" b="1" dirty="0">
              <a:solidFill>
                <a:srgbClr val="00B050"/>
              </a:solidFill>
            </a:endParaRPr>
          </a:p>
        </p:txBody>
      </p:sp>
      <p:sp>
        <p:nvSpPr>
          <p:cNvPr id="3" name="Content Placeholder 2"/>
          <p:cNvSpPr>
            <a:spLocks noGrp="1"/>
          </p:cNvSpPr>
          <p:nvPr>
            <p:ph sz="quarter" idx="13"/>
          </p:nvPr>
        </p:nvSpPr>
        <p:spPr>
          <a:xfrm>
            <a:off x="609600" y="1371600"/>
            <a:ext cx="7848600" cy="4876800"/>
          </a:xfrm>
        </p:spPr>
        <p:txBody>
          <a:bodyPr>
            <a:normAutofit fontScale="92500" lnSpcReduction="20000"/>
          </a:bodyPr>
          <a:lstStyle/>
          <a:p>
            <a:pPr algn="r" rtl="1">
              <a:buClr>
                <a:srgbClr val="00B050"/>
              </a:buClr>
              <a:buFont typeface="Calibri" pitchFamily="34" charset="0"/>
              <a:buChar char="҉"/>
            </a:pPr>
            <a:r>
              <a:rPr lang="ar-SA" sz="3200" b="1" dirty="0" smtClean="0"/>
              <a:t> سياسات المنظمة.</a:t>
            </a:r>
          </a:p>
          <a:p>
            <a:pPr algn="r" rtl="1">
              <a:buClr>
                <a:srgbClr val="00B050"/>
              </a:buClr>
              <a:buFont typeface="Calibri" pitchFamily="34" charset="0"/>
              <a:buChar char="҉"/>
            </a:pPr>
            <a:r>
              <a:rPr lang="ar-SA" sz="3200" b="1" dirty="0"/>
              <a:t> </a:t>
            </a:r>
            <a:r>
              <a:rPr lang="ar-SA" sz="3200" b="1" dirty="0" smtClean="0"/>
              <a:t>تغيير قوانين وإجراءات العمل.</a:t>
            </a:r>
          </a:p>
          <a:p>
            <a:pPr algn="r" rtl="1">
              <a:buClr>
                <a:srgbClr val="00B050"/>
              </a:buClr>
              <a:buFont typeface="Calibri" pitchFamily="34" charset="0"/>
              <a:buChar char="҉"/>
            </a:pPr>
            <a:r>
              <a:rPr lang="ar-SA" sz="3200" b="1" dirty="0"/>
              <a:t> </a:t>
            </a:r>
            <a:r>
              <a:rPr lang="ar-SA" sz="3200" b="1" dirty="0" smtClean="0"/>
              <a:t>تغيير القيادة.</a:t>
            </a:r>
          </a:p>
          <a:p>
            <a:pPr algn="r" rtl="1">
              <a:buClr>
                <a:srgbClr val="00B050"/>
              </a:buClr>
              <a:buFont typeface="Calibri" pitchFamily="34" charset="0"/>
              <a:buChar char="҉"/>
            </a:pPr>
            <a:r>
              <a:rPr lang="ar-SA" sz="3200" b="1" dirty="0"/>
              <a:t> </a:t>
            </a:r>
            <a:r>
              <a:rPr lang="ar-SA" sz="3200" b="1" dirty="0" smtClean="0"/>
              <a:t>تغيير الأفراد.</a:t>
            </a:r>
          </a:p>
          <a:p>
            <a:pPr algn="r" rtl="1">
              <a:buClr>
                <a:srgbClr val="00B050"/>
              </a:buClr>
              <a:buFont typeface="Calibri" pitchFamily="34" charset="0"/>
              <a:buChar char="҉"/>
            </a:pPr>
            <a:r>
              <a:rPr lang="ar-SA" sz="3200" b="1" dirty="0"/>
              <a:t> </a:t>
            </a:r>
            <a:r>
              <a:rPr lang="ar-SA" sz="3200" b="1" dirty="0" smtClean="0"/>
              <a:t>تغيير سلوك الأفراد.</a:t>
            </a:r>
          </a:p>
          <a:p>
            <a:pPr algn="r" rtl="1">
              <a:buClr>
                <a:srgbClr val="00B050"/>
              </a:buClr>
              <a:buFont typeface="Calibri" pitchFamily="34" charset="0"/>
              <a:buChar char="҉"/>
            </a:pPr>
            <a:r>
              <a:rPr lang="ar-SA" sz="3200" b="1" dirty="0"/>
              <a:t> </a:t>
            </a:r>
            <a:r>
              <a:rPr lang="ar-SA" sz="3200" b="1" dirty="0" smtClean="0"/>
              <a:t>تغيير الهيكل التنظيمي.</a:t>
            </a:r>
          </a:p>
          <a:p>
            <a:pPr algn="r" rtl="1">
              <a:buClr>
                <a:srgbClr val="00B050"/>
              </a:buClr>
              <a:buFont typeface="Calibri" pitchFamily="34" charset="0"/>
              <a:buChar char="҉"/>
            </a:pPr>
            <a:r>
              <a:rPr lang="ar-SA" sz="3200" b="1" dirty="0"/>
              <a:t> </a:t>
            </a:r>
            <a:r>
              <a:rPr lang="ar-SA" sz="3200" b="1" dirty="0" smtClean="0"/>
              <a:t>تغيير المعدات والآلات.</a:t>
            </a:r>
          </a:p>
          <a:p>
            <a:pPr algn="r" rtl="1">
              <a:buClr>
                <a:srgbClr val="00B050"/>
              </a:buClr>
              <a:buFont typeface="Calibri" pitchFamily="34" charset="0"/>
              <a:buChar char="҉"/>
            </a:pPr>
            <a:r>
              <a:rPr lang="ar-SA" sz="3200" b="1" dirty="0"/>
              <a:t> </a:t>
            </a:r>
            <a:r>
              <a:rPr lang="ar-SA" sz="3200" b="1" dirty="0" smtClean="0"/>
              <a:t>تغيير جداول أو وقت العمل</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4"/>
          </a:lnRef>
          <a:fillRef idx="1">
            <a:schemeClr val="lt1"/>
          </a:fillRef>
          <a:effectRef idx="0">
            <a:schemeClr val="accent4"/>
          </a:effectRef>
          <a:fontRef idx="minor">
            <a:schemeClr val="dk1"/>
          </a:fontRef>
        </p:style>
        <p:txBody>
          <a:bodyPr/>
          <a:lstStyle/>
          <a:p>
            <a:pPr rtl="1"/>
            <a:r>
              <a:rPr lang="ar-SA" b="1" dirty="0" smtClean="0">
                <a:solidFill>
                  <a:schemeClr val="accent5"/>
                </a:solidFill>
              </a:rPr>
              <a:t>مراحل عملية التطوير التنظيمي</a:t>
            </a:r>
            <a:endParaRPr lang="ar-SA" b="1" dirty="0">
              <a:solidFill>
                <a:schemeClr val="accent5"/>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917085544"/>
              </p:ext>
            </p:extLst>
          </p:nvPr>
        </p:nvGraphicFramePr>
        <p:xfrm>
          <a:off x="609600" y="1600200"/>
          <a:ext cx="7848600" cy="4191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179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6"/>
          </a:lnRef>
          <a:fillRef idx="1">
            <a:schemeClr val="lt1"/>
          </a:fillRef>
          <a:effectRef idx="0">
            <a:schemeClr val="accent6"/>
          </a:effectRef>
          <a:fontRef idx="minor">
            <a:schemeClr val="dk1"/>
          </a:fontRef>
        </p:style>
        <p:txBody>
          <a:bodyPr/>
          <a:lstStyle/>
          <a:p>
            <a:pPr rtl="1"/>
            <a:r>
              <a:rPr lang="ar-SA" b="1" dirty="0" smtClean="0">
                <a:solidFill>
                  <a:srgbClr val="7030A0"/>
                </a:solidFill>
              </a:rPr>
              <a:t>طرق معالجة مقاومة التطوير التنظيمي</a:t>
            </a:r>
            <a:endParaRPr lang="ar-SA" b="1" dirty="0">
              <a:solidFill>
                <a:srgbClr val="7030A0"/>
              </a:solidFill>
            </a:endParaRPr>
          </a:p>
        </p:txBody>
      </p:sp>
      <p:sp>
        <p:nvSpPr>
          <p:cNvPr id="3" name="Content Placeholder 2"/>
          <p:cNvSpPr>
            <a:spLocks noGrp="1"/>
          </p:cNvSpPr>
          <p:nvPr>
            <p:ph sz="quarter" idx="13"/>
          </p:nvPr>
        </p:nvSpPr>
        <p:spPr>
          <a:xfrm>
            <a:off x="609600" y="1600200"/>
            <a:ext cx="7848600" cy="4191001"/>
          </a:xfrm>
        </p:spPr>
        <p:txBody>
          <a:bodyPr>
            <a:noAutofit/>
          </a:bodyPr>
          <a:lstStyle/>
          <a:p>
            <a:pPr algn="just" rtl="1">
              <a:lnSpc>
                <a:spcPct val="150000"/>
              </a:lnSpc>
              <a:buClr>
                <a:srgbClr val="7030A0"/>
              </a:buClr>
              <a:buFont typeface="Wingdings" pitchFamily="2" charset="2"/>
              <a:buChar char="q"/>
            </a:pPr>
            <a:r>
              <a:rPr lang="ar-SA" sz="2400" b="1" dirty="0" smtClean="0"/>
              <a:t> الإعلان عن الشروع في إجراء عمليات التغيير.</a:t>
            </a:r>
          </a:p>
          <a:p>
            <a:pPr algn="just" rtl="1">
              <a:lnSpc>
                <a:spcPct val="150000"/>
              </a:lnSpc>
              <a:buClr>
                <a:srgbClr val="7030A0"/>
              </a:buClr>
              <a:buFont typeface="Wingdings" pitchFamily="2" charset="2"/>
              <a:buChar char="q"/>
            </a:pPr>
            <a:r>
              <a:rPr lang="ar-SA" sz="2400" b="1" dirty="0"/>
              <a:t> </a:t>
            </a:r>
            <a:r>
              <a:rPr lang="ar-SA" sz="2400" b="1" dirty="0" smtClean="0"/>
              <a:t>توفير المعلومات المتعلقة بالتغيير.</a:t>
            </a:r>
          </a:p>
          <a:p>
            <a:pPr algn="just" rtl="1">
              <a:lnSpc>
                <a:spcPct val="150000"/>
              </a:lnSpc>
              <a:buClr>
                <a:srgbClr val="7030A0"/>
              </a:buClr>
              <a:buFont typeface="Wingdings" pitchFamily="2" charset="2"/>
              <a:buChar char="q"/>
            </a:pPr>
            <a:r>
              <a:rPr lang="ar-SA" sz="2400" b="1" dirty="0"/>
              <a:t> </a:t>
            </a:r>
            <a:r>
              <a:rPr lang="ar-SA" sz="2400" b="1" dirty="0" smtClean="0"/>
              <a:t>التأثير على القيادات الرسمية وغير الرسمية لقبول التغيير وعدم معارضته.</a:t>
            </a:r>
          </a:p>
          <a:p>
            <a:pPr algn="just" rtl="1">
              <a:lnSpc>
                <a:spcPct val="150000"/>
              </a:lnSpc>
              <a:buClr>
                <a:srgbClr val="7030A0"/>
              </a:buClr>
              <a:buFont typeface="Wingdings" pitchFamily="2" charset="2"/>
              <a:buChar char="q"/>
            </a:pPr>
            <a:r>
              <a:rPr lang="ar-SA" sz="2400" b="1" dirty="0"/>
              <a:t> </a:t>
            </a:r>
            <a:r>
              <a:rPr lang="ar-SA" sz="2400" b="1" dirty="0" smtClean="0"/>
              <a:t>إشراك العاملين في </a:t>
            </a:r>
            <a:r>
              <a:rPr lang="ar-SA" sz="2400" b="1" dirty="0" err="1" smtClean="0"/>
              <a:t>إتخاذ</a:t>
            </a:r>
            <a:r>
              <a:rPr lang="ar-SA" sz="2400" b="1" dirty="0" smtClean="0"/>
              <a:t> القرارات الخاصة بإجراء التغيير.</a:t>
            </a:r>
          </a:p>
          <a:p>
            <a:pPr algn="just" rtl="1">
              <a:lnSpc>
                <a:spcPct val="150000"/>
              </a:lnSpc>
              <a:buClr>
                <a:srgbClr val="7030A0"/>
              </a:buClr>
              <a:buFont typeface="Wingdings" pitchFamily="2" charset="2"/>
              <a:buChar char="q"/>
            </a:pPr>
            <a:r>
              <a:rPr lang="ar-SA" sz="2400" b="1" dirty="0"/>
              <a:t> </a:t>
            </a:r>
            <a:r>
              <a:rPr lang="ar-SA" sz="2400" b="1" dirty="0" smtClean="0"/>
              <a:t>اختيار الوقت المناسب لعمليات التغيير.</a:t>
            </a:r>
          </a:p>
          <a:p>
            <a:pPr algn="just" rtl="1">
              <a:lnSpc>
                <a:spcPct val="150000"/>
              </a:lnSpc>
              <a:buClr>
                <a:srgbClr val="7030A0"/>
              </a:buClr>
              <a:buFont typeface="Wingdings" pitchFamily="2" charset="2"/>
              <a:buChar char="q"/>
            </a:pPr>
            <a:r>
              <a:rPr lang="ar-SA" sz="2400" b="1" dirty="0"/>
              <a:t> </a:t>
            </a:r>
            <a:r>
              <a:rPr lang="ar-SA" sz="2400" b="1" dirty="0" smtClean="0"/>
              <a:t>التدرج في إحداث التغيير.</a:t>
            </a:r>
            <a:endParaRPr lang="ar-SA" sz="2400" b="1" dirty="0"/>
          </a:p>
        </p:txBody>
      </p:sp>
    </p:spTree>
    <p:extLst>
      <p:ext uri="{BB962C8B-B14F-4D97-AF65-F5344CB8AC3E}">
        <p14:creationId xmlns:p14="http://schemas.microsoft.com/office/powerpoint/2010/main" val="238179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5"/>
          </a:lnRef>
          <a:fillRef idx="1">
            <a:schemeClr val="lt1"/>
          </a:fillRef>
          <a:effectRef idx="0">
            <a:schemeClr val="accent5"/>
          </a:effectRef>
          <a:fontRef idx="minor">
            <a:schemeClr val="dk1"/>
          </a:fontRef>
        </p:style>
        <p:txBody>
          <a:bodyPr/>
          <a:lstStyle/>
          <a:p>
            <a:pPr rtl="1"/>
            <a:r>
              <a:rPr lang="ar-SA" b="1" dirty="0" smtClean="0">
                <a:solidFill>
                  <a:srgbClr val="C00000"/>
                </a:solidFill>
              </a:rPr>
              <a:t>العوامل التي تؤثر على عملية التطوير التنظيمي</a:t>
            </a:r>
            <a:endParaRPr lang="ar-SA" b="1" dirty="0">
              <a:solidFill>
                <a:srgbClr val="C00000"/>
              </a:solidFill>
            </a:endParaRPr>
          </a:p>
        </p:txBody>
      </p:sp>
      <p:sp>
        <p:nvSpPr>
          <p:cNvPr id="3" name="Content Placeholder 2"/>
          <p:cNvSpPr>
            <a:spLocks noGrp="1"/>
          </p:cNvSpPr>
          <p:nvPr>
            <p:ph sz="quarter" idx="13"/>
          </p:nvPr>
        </p:nvSpPr>
        <p:spPr>
          <a:xfrm>
            <a:off x="609600" y="1600200"/>
            <a:ext cx="7848600" cy="4191001"/>
          </a:xfrm>
        </p:spPr>
        <p:txBody>
          <a:bodyPr>
            <a:normAutofit lnSpcReduction="10000"/>
          </a:bodyPr>
          <a:lstStyle/>
          <a:p>
            <a:pPr algn="r" rtl="1">
              <a:lnSpc>
                <a:spcPct val="200000"/>
              </a:lnSpc>
              <a:buClr>
                <a:srgbClr val="C00000"/>
              </a:buClr>
              <a:buFont typeface="Calibri" pitchFamily="34" charset="0"/>
              <a:buChar char="⃝"/>
            </a:pPr>
            <a:r>
              <a:rPr lang="ar-SA" sz="3200" b="1" dirty="0" smtClean="0"/>
              <a:t> العوامل </a:t>
            </a:r>
            <a:r>
              <a:rPr lang="ar-SA" sz="3200" b="1" dirty="0" err="1" smtClean="0"/>
              <a:t>الإجتماعية</a:t>
            </a:r>
            <a:r>
              <a:rPr lang="ar-SA" sz="3200" b="1" dirty="0" smtClean="0"/>
              <a:t> </a:t>
            </a:r>
            <a:r>
              <a:rPr lang="ar-SA" sz="3200" b="1" dirty="0" smtClean="0"/>
              <a:t>(رفض التغيير).</a:t>
            </a:r>
          </a:p>
          <a:p>
            <a:pPr algn="r" rtl="1">
              <a:lnSpc>
                <a:spcPct val="200000"/>
              </a:lnSpc>
              <a:buClr>
                <a:srgbClr val="C00000"/>
              </a:buClr>
              <a:buFont typeface="Calibri" pitchFamily="34" charset="0"/>
              <a:buChar char="⃝"/>
            </a:pPr>
            <a:r>
              <a:rPr lang="ar-SA" sz="3200" b="1" dirty="0" smtClean="0"/>
              <a:t> العوامل </a:t>
            </a:r>
            <a:r>
              <a:rPr lang="ar-SA" sz="3200" b="1" dirty="0" err="1" smtClean="0"/>
              <a:t>الإقتصادية</a:t>
            </a:r>
            <a:r>
              <a:rPr lang="ar-SA" sz="3200" b="1" dirty="0" smtClean="0"/>
              <a:t> (الإمكانيات لا تسمح بالتغيير).</a:t>
            </a:r>
          </a:p>
          <a:p>
            <a:pPr algn="r" rtl="1">
              <a:lnSpc>
                <a:spcPct val="200000"/>
              </a:lnSpc>
              <a:buClr>
                <a:srgbClr val="C00000"/>
              </a:buClr>
              <a:buFont typeface="Calibri" pitchFamily="34" charset="0"/>
              <a:buChar char="⃝"/>
            </a:pPr>
            <a:r>
              <a:rPr lang="ar-SA" sz="3200" b="1" dirty="0"/>
              <a:t> </a:t>
            </a:r>
            <a:r>
              <a:rPr lang="ar-SA" sz="3200" b="1" dirty="0" smtClean="0"/>
              <a:t>العوامل السياسية (معارضة التغيير).</a:t>
            </a:r>
          </a:p>
          <a:p>
            <a:pPr algn="r" rtl="1">
              <a:lnSpc>
                <a:spcPct val="200000"/>
              </a:lnSpc>
              <a:buClr>
                <a:srgbClr val="C00000"/>
              </a:buClr>
              <a:buFont typeface="Calibri" pitchFamily="34" charset="0"/>
              <a:buChar char="⃝"/>
            </a:pPr>
            <a:r>
              <a:rPr lang="ar-SA" sz="3200" b="1" dirty="0"/>
              <a:t> </a:t>
            </a:r>
            <a:r>
              <a:rPr lang="ar-SA" sz="3200" b="1" dirty="0" smtClean="0"/>
              <a:t>العوامل الإدارية (مقاومة التغيير). </a:t>
            </a:r>
          </a:p>
        </p:txBody>
      </p:sp>
    </p:spTree>
    <p:extLst>
      <p:ext uri="{BB962C8B-B14F-4D97-AF65-F5344CB8AC3E}">
        <p14:creationId xmlns:p14="http://schemas.microsoft.com/office/powerpoint/2010/main" val="238179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1"/>
          </a:lnRef>
          <a:fillRef idx="1">
            <a:schemeClr val="lt1"/>
          </a:fillRef>
          <a:effectRef idx="0">
            <a:schemeClr val="accent1"/>
          </a:effectRef>
          <a:fontRef idx="minor">
            <a:schemeClr val="dk1"/>
          </a:fontRef>
        </p:style>
        <p:txBody>
          <a:bodyPr/>
          <a:lstStyle/>
          <a:p>
            <a:pPr rtl="1"/>
            <a:r>
              <a:rPr lang="ar-SA" b="1" dirty="0" smtClean="0">
                <a:solidFill>
                  <a:srgbClr val="0070C0"/>
                </a:solidFill>
              </a:rPr>
              <a:t>الإبداع التنظيمي</a:t>
            </a:r>
            <a:endParaRPr lang="ar-SA" b="1" dirty="0">
              <a:solidFill>
                <a:srgbClr val="0070C0"/>
              </a:solidFill>
            </a:endParaRPr>
          </a:p>
        </p:txBody>
      </p:sp>
      <p:sp>
        <p:nvSpPr>
          <p:cNvPr id="3" name="Content Placeholder 2"/>
          <p:cNvSpPr>
            <a:spLocks noGrp="1"/>
          </p:cNvSpPr>
          <p:nvPr>
            <p:ph sz="quarter" idx="13"/>
          </p:nvPr>
        </p:nvSpPr>
        <p:spPr>
          <a:xfrm>
            <a:off x="609600" y="1600200"/>
            <a:ext cx="7924800" cy="4800600"/>
          </a:xfrm>
        </p:spPr>
        <p:txBody>
          <a:bodyPr>
            <a:normAutofit fontScale="85000" lnSpcReduction="20000"/>
          </a:bodyPr>
          <a:lstStyle/>
          <a:p>
            <a:pPr algn="just" rtl="1">
              <a:buClr>
                <a:srgbClr val="0070C0"/>
              </a:buClr>
              <a:buFont typeface="Calibri" pitchFamily="34" charset="0"/>
              <a:buChar char="□"/>
            </a:pPr>
            <a:r>
              <a:rPr lang="ar-SA" sz="3200" b="1" dirty="0" smtClean="0"/>
              <a:t> هو إيجاد وتقبل وتنفيذ الأفكار والعمليات والمنتجات والخدمات الجديدة.</a:t>
            </a:r>
          </a:p>
          <a:p>
            <a:pPr algn="just" rtl="1">
              <a:buClr>
                <a:srgbClr val="0070C0"/>
              </a:buClr>
              <a:buFont typeface="Calibri" pitchFamily="34" charset="0"/>
              <a:buChar char="□"/>
            </a:pPr>
            <a:r>
              <a:rPr lang="ar-SA" sz="3200" b="1" dirty="0"/>
              <a:t> </a:t>
            </a:r>
            <a:r>
              <a:rPr lang="ar-SA" sz="3200" b="1" dirty="0" smtClean="0"/>
              <a:t>هو الاستخدام الأول أو المبكر لأحدى الأفكار من قبل واحدة من المنظمات.</a:t>
            </a:r>
          </a:p>
          <a:p>
            <a:pPr algn="just" rtl="1">
              <a:buClr>
                <a:srgbClr val="0070C0"/>
              </a:buClr>
              <a:buFont typeface="Calibri" pitchFamily="34" charset="0"/>
              <a:buChar char="□"/>
            </a:pPr>
            <a:r>
              <a:rPr lang="ar-SA" sz="3200" b="1" dirty="0"/>
              <a:t> </a:t>
            </a:r>
            <a:r>
              <a:rPr lang="ar-SA" sz="3200" b="1" dirty="0" smtClean="0"/>
              <a:t>هو الاستخدام الناجح لعمليات أو برامج أو منتجات جديدة تظهر كنتيجة لقرارات المنظمة.</a:t>
            </a:r>
          </a:p>
          <a:p>
            <a:pPr algn="just" rtl="1">
              <a:buClr>
                <a:srgbClr val="0070C0"/>
              </a:buClr>
              <a:buFont typeface="Calibri" pitchFamily="34" charset="0"/>
              <a:buChar char="□"/>
            </a:pPr>
            <a:r>
              <a:rPr lang="ar-SA" sz="3200" b="1" dirty="0" smtClean="0"/>
              <a:t>خضير كاظم: هو المحاولة الإنسانية على المستوى الذاتي للفرد أو الجماعة لاستخدام التفكير والتقديرات العقلية والذهنية وما يحيط بها من مؤثرات ومتغيرات بيئية للقيام بإنتاج سلعاً أو تقدم خدمات جديدة لم يسبق أن انتجت.</a:t>
            </a:r>
            <a:endParaRPr lang="ar-SA" sz="3200" b="1" dirty="0"/>
          </a:p>
        </p:txBody>
      </p:sp>
    </p:spTree>
    <p:extLst>
      <p:ext uri="{BB962C8B-B14F-4D97-AF65-F5344CB8AC3E}">
        <p14:creationId xmlns:p14="http://schemas.microsoft.com/office/powerpoint/2010/main" val="238179090"/>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514</TotalTime>
  <Words>587</Words>
  <Application>Microsoft Office PowerPoint</Application>
  <PresentationFormat>On-screen Show (4:3)</PresentationFormat>
  <Paragraphs>95</Paragraphs>
  <Slides>18</Slides>
  <Notes>0</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Droplet</vt:lpstr>
      <vt:lpstr>Office Theme</vt:lpstr>
      <vt:lpstr>PowerPoint Presentation</vt:lpstr>
      <vt:lpstr>التطوير التنظيمي od</vt:lpstr>
      <vt:lpstr>أسباب التطوير التنظيمي</vt:lpstr>
      <vt:lpstr>خطوات عملية التطوير التنظيمي</vt:lpstr>
      <vt:lpstr>طرق التطوير التنظيمي</vt:lpstr>
      <vt:lpstr>مراحل عملية التطوير التنظيمي</vt:lpstr>
      <vt:lpstr>طرق معالجة مقاومة التطوير التنظيمي</vt:lpstr>
      <vt:lpstr>العوامل التي تؤثر على عملية التطوير التنظيمي</vt:lpstr>
      <vt:lpstr>الإبداع التنظيمي</vt:lpstr>
      <vt:lpstr>مبادئ الإبداع التنظيمي</vt:lpstr>
      <vt:lpstr>الأسباب التي تدعو للإبداع التنظيمي</vt:lpstr>
      <vt:lpstr>طرق الإبداع</vt:lpstr>
      <vt:lpstr>أنواع الإبداع التنظيمي</vt:lpstr>
      <vt:lpstr>مراحل عملية الإبداع</vt:lpstr>
      <vt:lpstr>العوامل التي تساعد على الإبداع</vt:lpstr>
      <vt:lpstr>العوامل التي تؤثر على الإبداع التنظيمي</vt:lpstr>
      <vt:lpstr>طرق خلق المناخ الإبداعي الملائم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37</cp:revision>
  <dcterms:created xsi:type="dcterms:W3CDTF">2006-08-16T00:00:00Z</dcterms:created>
  <dcterms:modified xsi:type="dcterms:W3CDTF">2021-04-17T13:09:18Z</dcterms:modified>
</cp:coreProperties>
</file>