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2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3971" autoAdjust="0"/>
    <p:restoredTop sz="94660"/>
  </p:normalViewPr>
  <p:slideViewPr>
    <p:cSldViewPr snapToGrid="0">
      <p:cViewPr varScale="1">
        <p:scale>
          <a:sx n="85" d="100"/>
          <a:sy n="85" d="100"/>
        </p:scale>
        <p:origin x="13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19B25EDE-0B23-468E-9760-3D434EC32859}" type="datetimeFigureOut">
              <a:rPr lang="ar-SA" smtClean="0"/>
              <a:t>13/10/42</a:t>
            </a:fld>
            <a:endParaRPr lang="ar-SA"/>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8A05866C-E6E8-4CEE-B687-EF7CA017C02F}" type="slidenum">
              <a:rPr lang="ar-SA" smtClean="0"/>
              <a:t>‹#›</a:t>
            </a:fld>
            <a:endParaRPr lang="ar-SA"/>
          </a:p>
        </p:txBody>
      </p:sp>
    </p:spTree>
    <p:extLst>
      <p:ext uri="{BB962C8B-B14F-4D97-AF65-F5344CB8AC3E}">
        <p14:creationId xmlns:p14="http://schemas.microsoft.com/office/powerpoint/2010/main" val="45848878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عنصر نائب لصورة الشريحة 1"/>
          <p:cNvSpPr>
            <a:spLocks noGrp="1" noRot="1" noChangeAspect="1" noTextEdit="1"/>
          </p:cNvSpPr>
          <p:nvPr>
            <p:ph type="sldImg"/>
          </p:nvPr>
        </p:nvSpPr>
        <p:spPr>
          <a:ln/>
        </p:spPr>
      </p:sp>
      <p:sp>
        <p:nvSpPr>
          <p:cNvPr id="167939" name="عنصر نائب للملاحظات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ar-SA" smtClean="0">
              <a:latin typeface="Arial" panose="020B0604020202020204" pitchFamily="34" charset="0"/>
              <a:cs typeface="Arial" panose="020B0604020202020204" pitchFamily="34" charset="0"/>
            </a:endParaRPr>
          </a:p>
        </p:txBody>
      </p:sp>
      <p:sp>
        <p:nvSpPr>
          <p:cNvPr id="167940" name="عنصر نائب لرقم الشريحة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B897B21D-D0E0-4FB2-B3BC-4A6BC85E7A09}" type="slidenum">
              <a:rPr lang="en-US" altLang="ar-SA" smtClean="0"/>
              <a:pPr>
                <a:spcBef>
                  <a:spcPct val="0"/>
                </a:spcBef>
              </a:pPr>
              <a:t>2</a:t>
            </a:fld>
            <a:endParaRPr lang="en-US" altLang="ar-SA" smtClean="0"/>
          </a:p>
        </p:txBody>
      </p:sp>
    </p:spTree>
    <p:extLst>
      <p:ext uri="{BB962C8B-B14F-4D97-AF65-F5344CB8AC3E}">
        <p14:creationId xmlns:p14="http://schemas.microsoft.com/office/powerpoint/2010/main" val="26672535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عنصر نائب لصورة الشريحة 1"/>
          <p:cNvSpPr>
            <a:spLocks noGrp="1" noRot="1" noChangeAspect="1" noTextEdit="1"/>
          </p:cNvSpPr>
          <p:nvPr>
            <p:ph type="sldImg"/>
          </p:nvPr>
        </p:nvSpPr>
        <p:spPr>
          <a:ln/>
        </p:spPr>
      </p:sp>
      <p:sp>
        <p:nvSpPr>
          <p:cNvPr id="186371" name="عنصر نائب للملاحظات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ar-SA" smtClean="0">
              <a:latin typeface="Arial" panose="020B0604020202020204" pitchFamily="34" charset="0"/>
              <a:cs typeface="Arial" panose="020B0604020202020204" pitchFamily="34" charset="0"/>
            </a:endParaRPr>
          </a:p>
        </p:txBody>
      </p:sp>
      <p:sp>
        <p:nvSpPr>
          <p:cNvPr id="186372" name="عنصر نائب لرقم الشريحة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E9E9991C-2AF6-4126-84B6-EE6A4505EBFE}" type="slidenum">
              <a:rPr lang="en-US" altLang="ar-SA" smtClean="0"/>
              <a:pPr>
                <a:spcBef>
                  <a:spcPct val="0"/>
                </a:spcBef>
              </a:pPr>
              <a:t>11</a:t>
            </a:fld>
            <a:endParaRPr lang="en-US" altLang="ar-SA" smtClean="0"/>
          </a:p>
        </p:txBody>
      </p:sp>
    </p:spTree>
    <p:extLst>
      <p:ext uri="{BB962C8B-B14F-4D97-AF65-F5344CB8AC3E}">
        <p14:creationId xmlns:p14="http://schemas.microsoft.com/office/powerpoint/2010/main" val="1088752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عنصر نائب لصورة الشريحة 1"/>
          <p:cNvSpPr>
            <a:spLocks noGrp="1" noRot="1" noChangeAspect="1" noTextEdit="1"/>
          </p:cNvSpPr>
          <p:nvPr>
            <p:ph type="sldImg"/>
          </p:nvPr>
        </p:nvSpPr>
        <p:spPr>
          <a:ln/>
        </p:spPr>
      </p:sp>
      <p:sp>
        <p:nvSpPr>
          <p:cNvPr id="188419" name="عنصر نائب للملاحظات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ar-SA" smtClean="0">
              <a:latin typeface="Arial" panose="020B0604020202020204" pitchFamily="34" charset="0"/>
              <a:cs typeface="Arial" panose="020B0604020202020204" pitchFamily="34" charset="0"/>
            </a:endParaRPr>
          </a:p>
        </p:txBody>
      </p:sp>
      <p:sp>
        <p:nvSpPr>
          <p:cNvPr id="188420" name="عنصر نائب لرقم الشريحة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5E9F3E61-443A-4050-A23B-387D8ABD6890}" type="slidenum">
              <a:rPr lang="en-US" altLang="ar-SA" smtClean="0"/>
              <a:pPr>
                <a:spcBef>
                  <a:spcPct val="0"/>
                </a:spcBef>
              </a:pPr>
              <a:t>12</a:t>
            </a:fld>
            <a:endParaRPr lang="en-US" altLang="ar-SA" smtClean="0"/>
          </a:p>
        </p:txBody>
      </p:sp>
    </p:spTree>
    <p:extLst>
      <p:ext uri="{BB962C8B-B14F-4D97-AF65-F5344CB8AC3E}">
        <p14:creationId xmlns:p14="http://schemas.microsoft.com/office/powerpoint/2010/main" val="23765706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عنصر نائب لصورة الشريحة 1"/>
          <p:cNvSpPr>
            <a:spLocks noGrp="1" noRot="1" noChangeAspect="1" noTextEdit="1"/>
          </p:cNvSpPr>
          <p:nvPr>
            <p:ph type="sldImg"/>
          </p:nvPr>
        </p:nvSpPr>
        <p:spPr>
          <a:ln/>
        </p:spPr>
      </p:sp>
      <p:sp>
        <p:nvSpPr>
          <p:cNvPr id="190467" name="عنصر نائب للملاحظات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ar-SA" smtClean="0">
              <a:latin typeface="Arial" panose="020B0604020202020204" pitchFamily="34" charset="0"/>
              <a:cs typeface="Arial" panose="020B0604020202020204" pitchFamily="34" charset="0"/>
            </a:endParaRPr>
          </a:p>
        </p:txBody>
      </p:sp>
      <p:sp>
        <p:nvSpPr>
          <p:cNvPr id="190468" name="عنصر نائب لرقم الشريحة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53D3118C-755B-4004-A378-6CD3201568C2}" type="slidenum">
              <a:rPr lang="en-US" altLang="ar-SA" smtClean="0"/>
              <a:pPr>
                <a:spcBef>
                  <a:spcPct val="0"/>
                </a:spcBef>
              </a:pPr>
              <a:t>13</a:t>
            </a:fld>
            <a:endParaRPr lang="en-US" altLang="ar-SA" smtClean="0"/>
          </a:p>
        </p:txBody>
      </p:sp>
    </p:spTree>
    <p:extLst>
      <p:ext uri="{BB962C8B-B14F-4D97-AF65-F5344CB8AC3E}">
        <p14:creationId xmlns:p14="http://schemas.microsoft.com/office/powerpoint/2010/main" val="3216023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عنصر نائب لصورة الشريحة 1"/>
          <p:cNvSpPr>
            <a:spLocks noGrp="1" noRot="1" noChangeAspect="1" noTextEdit="1"/>
          </p:cNvSpPr>
          <p:nvPr>
            <p:ph type="sldImg"/>
          </p:nvPr>
        </p:nvSpPr>
        <p:spPr>
          <a:ln/>
        </p:spPr>
      </p:sp>
      <p:sp>
        <p:nvSpPr>
          <p:cNvPr id="192515" name="عنصر نائب للملاحظات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ar-SA" smtClean="0">
              <a:latin typeface="Arial" panose="020B0604020202020204" pitchFamily="34" charset="0"/>
              <a:cs typeface="Arial" panose="020B0604020202020204" pitchFamily="34" charset="0"/>
            </a:endParaRPr>
          </a:p>
        </p:txBody>
      </p:sp>
      <p:sp>
        <p:nvSpPr>
          <p:cNvPr id="192516" name="عنصر نائب لرقم الشريحة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8940583F-21DC-4F74-B256-0CB95900608D}" type="slidenum">
              <a:rPr lang="en-US" altLang="ar-SA" smtClean="0"/>
              <a:pPr>
                <a:spcBef>
                  <a:spcPct val="0"/>
                </a:spcBef>
              </a:pPr>
              <a:t>14</a:t>
            </a:fld>
            <a:endParaRPr lang="en-US" altLang="ar-SA" smtClean="0"/>
          </a:p>
        </p:txBody>
      </p:sp>
    </p:spTree>
    <p:extLst>
      <p:ext uri="{BB962C8B-B14F-4D97-AF65-F5344CB8AC3E}">
        <p14:creationId xmlns:p14="http://schemas.microsoft.com/office/powerpoint/2010/main" val="9497373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عنصر نائب لصورة الشريحة 1"/>
          <p:cNvSpPr>
            <a:spLocks noGrp="1" noRot="1" noChangeAspect="1" noTextEdit="1"/>
          </p:cNvSpPr>
          <p:nvPr>
            <p:ph type="sldImg"/>
          </p:nvPr>
        </p:nvSpPr>
        <p:spPr>
          <a:ln/>
        </p:spPr>
      </p:sp>
      <p:sp>
        <p:nvSpPr>
          <p:cNvPr id="194563" name="عنصر نائب للملاحظات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ar-SA" smtClean="0">
              <a:latin typeface="Arial" panose="020B0604020202020204" pitchFamily="34" charset="0"/>
              <a:cs typeface="Arial" panose="020B0604020202020204" pitchFamily="34" charset="0"/>
            </a:endParaRPr>
          </a:p>
        </p:txBody>
      </p:sp>
      <p:sp>
        <p:nvSpPr>
          <p:cNvPr id="194564" name="عنصر نائب لرقم الشريحة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C05E6A7A-1FFE-4B4B-9394-5FABF89C1914}" type="slidenum">
              <a:rPr lang="en-US" altLang="ar-SA" smtClean="0"/>
              <a:pPr>
                <a:spcBef>
                  <a:spcPct val="0"/>
                </a:spcBef>
              </a:pPr>
              <a:t>15</a:t>
            </a:fld>
            <a:endParaRPr lang="en-US" altLang="ar-SA" smtClean="0"/>
          </a:p>
        </p:txBody>
      </p:sp>
    </p:spTree>
    <p:extLst>
      <p:ext uri="{BB962C8B-B14F-4D97-AF65-F5344CB8AC3E}">
        <p14:creationId xmlns:p14="http://schemas.microsoft.com/office/powerpoint/2010/main" val="37670466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عنصر نائب لصورة الشريحة 1"/>
          <p:cNvSpPr>
            <a:spLocks noGrp="1" noRot="1" noChangeAspect="1" noTextEdit="1"/>
          </p:cNvSpPr>
          <p:nvPr>
            <p:ph type="sldImg"/>
          </p:nvPr>
        </p:nvSpPr>
        <p:spPr>
          <a:ln/>
        </p:spPr>
      </p:sp>
      <p:sp>
        <p:nvSpPr>
          <p:cNvPr id="196611" name="عنصر نائب للملاحظات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ar-SA" smtClean="0">
              <a:latin typeface="Arial" panose="020B0604020202020204" pitchFamily="34" charset="0"/>
              <a:cs typeface="Arial" panose="020B0604020202020204" pitchFamily="34" charset="0"/>
            </a:endParaRPr>
          </a:p>
        </p:txBody>
      </p:sp>
      <p:sp>
        <p:nvSpPr>
          <p:cNvPr id="196612" name="عنصر نائب لرقم الشريحة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05120973-F964-4777-B11B-8A0631FCB483}" type="slidenum">
              <a:rPr lang="en-US" altLang="ar-SA" smtClean="0"/>
              <a:pPr>
                <a:spcBef>
                  <a:spcPct val="0"/>
                </a:spcBef>
              </a:pPr>
              <a:t>16</a:t>
            </a:fld>
            <a:endParaRPr lang="en-US" altLang="ar-SA" smtClean="0"/>
          </a:p>
        </p:txBody>
      </p:sp>
    </p:spTree>
    <p:extLst>
      <p:ext uri="{BB962C8B-B14F-4D97-AF65-F5344CB8AC3E}">
        <p14:creationId xmlns:p14="http://schemas.microsoft.com/office/powerpoint/2010/main" val="33830698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عنصر نائب لصورة الشريحة 1"/>
          <p:cNvSpPr>
            <a:spLocks noGrp="1" noRot="1" noChangeAspect="1" noTextEdit="1"/>
          </p:cNvSpPr>
          <p:nvPr>
            <p:ph type="sldImg"/>
          </p:nvPr>
        </p:nvSpPr>
        <p:spPr>
          <a:ln/>
        </p:spPr>
      </p:sp>
      <p:sp>
        <p:nvSpPr>
          <p:cNvPr id="198659" name="عنصر نائب للملاحظات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ar-SA" smtClean="0">
              <a:latin typeface="Arial" panose="020B0604020202020204" pitchFamily="34" charset="0"/>
              <a:cs typeface="Arial" panose="020B0604020202020204" pitchFamily="34" charset="0"/>
            </a:endParaRPr>
          </a:p>
        </p:txBody>
      </p:sp>
      <p:sp>
        <p:nvSpPr>
          <p:cNvPr id="198660" name="عنصر نائب لرقم الشريحة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B5849158-DB4F-4272-83BC-C6DD065ADE47}" type="slidenum">
              <a:rPr lang="en-US" altLang="ar-SA" smtClean="0"/>
              <a:pPr>
                <a:spcBef>
                  <a:spcPct val="0"/>
                </a:spcBef>
              </a:pPr>
              <a:t>17</a:t>
            </a:fld>
            <a:endParaRPr lang="en-US" altLang="ar-SA" smtClean="0"/>
          </a:p>
        </p:txBody>
      </p:sp>
    </p:spTree>
    <p:extLst>
      <p:ext uri="{BB962C8B-B14F-4D97-AF65-F5344CB8AC3E}">
        <p14:creationId xmlns:p14="http://schemas.microsoft.com/office/powerpoint/2010/main" val="13692108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عنصر نائب لصورة الشريحة 1"/>
          <p:cNvSpPr>
            <a:spLocks noGrp="1" noRot="1" noChangeAspect="1" noTextEdit="1"/>
          </p:cNvSpPr>
          <p:nvPr>
            <p:ph type="sldImg"/>
          </p:nvPr>
        </p:nvSpPr>
        <p:spPr>
          <a:ln/>
        </p:spPr>
      </p:sp>
      <p:sp>
        <p:nvSpPr>
          <p:cNvPr id="200707" name="عنصر نائب للملاحظات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ar-SA" smtClean="0">
              <a:latin typeface="Arial" panose="020B0604020202020204" pitchFamily="34" charset="0"/>
              <a:cs typeface="Arial" panose="020B0604020202020204" pitchFamily="34" charset="0"/>
            </a:endParaRPr>
          </a:p>
        </p:txBody>
      </p:sp>
      <p:sp>
        <p:nvSpPr>
          <p:cNvPr id="200708" name="عنصر نائب لرقم الشريحة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10DBF748-DC51-44E3-8E9F-C9FEA0ADCF6D}" type="slidenum">
              <a:rPr lang="en-US" altLang="ar-SA" smtClean="0"/>
              <a:pPr>
                <a:spcBef>
                  <a:spcPct val="0"/>
                </a:spcBef>
              </a:pPr>
              <a:t>18</a:t>
            </a:fld>
            <a:endParaRPr lang="en-US" altLang="ar-SA" smtClean="0"/>
          </a:p>
        </p:txBody>
      </p:sp>
    </p:spTree>
    <p:extLst>
      <p:ext uri="{BB962C8B-B14F-4D97-AF65-F5344CB8AC3E}">
        <p14:creationId xmlns:p14="http://schemas.microsoft.com/office/powerpoint/2010/main" val="40263858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عنصر نائب لصورة الشريحة 1"/>
          <p:cNvSpPr>
            <a:spLocks noGrp="1" noRot="1" noChangeAspect="1" noTextEdit="1"/>
          </p:cNvSpPr>
          <p:nvPr>
            <p:ph type="sldImg"/>
          </p:nvPr>
        </p:nvSpPr>
        <p:spPr>
          <a:ln/>
        </p:spPr>
      </p:sp>
      <p:sp>
        <p:nvSpPr>
          <p:cNvPr id="202755" name="عنصر نائب للملاحظات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ar-SA" smtClean="0">
              <a:latin typeface="Arial" panose="020B0604020202020204" pitchFamily="34" charset="0"/>
              <a:cs typeface="Arial" panose="020B0604020202020204" pitchFamily="34" charset="0"/>
            </a:endParaRPr>
          </a:p>
        </p:txBody>
      </p:sp>
      <p:sp>
        <p:nvSpPr>
          <p:cNvPr id="202756" name="عنصر نائب لرقم الشريحة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11B93819-98C8-492F-9FE3-1611B5A0C4BE}" type="slidenum">
              <a:rPr lang="en-US" altLang="ar-SA" smtClean="0"/>
              <a:pPr>
                <a:spcBef>
                  <a:spcPct val="0"/>
                </a:spcBef>
              </a:pPr>
              <a:t>19</a:t>
            </a:fld>
            <a:endParaRPr lang="en-US" altLang="ar-SA" smtClean="0"/>
          </a:p>
        </p:txBody>
      </p:sp>
    </p:spTree>
    <p:extLst>
      <p:ext uri="{BB962C8B-B14F-4D97-AF65-F5344CB8AC3E}">
        <p14:creationId xmlns:p14="http://schemas.microsoft.com/office/powerpoint/2010/main" val="9427714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عنصر نائب لصورة الشريحة 1"/>
          <p:cNvSpPr>
            <a:spLocks noGrp="1" noRot="1" noChangeAspect="1" noTextEdit="1"/>
          </p:cNvSpPr>
          <p:nvPr>
            <p:ph type="sldImg"/>
          </p:nvPr>
        </p:nvSpPr>
        <p:spPr>
          <a:ln/>
        </p:spPr>
      </p:sp>
      <p:sp>
        <p:nvSpPr>
          <p:cNvPr id="204803" name="عنصر نائب للملاحظات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ar-SA" smtClean="0">
              <a:latin typeface="Arial" panose="020B0604020202020204" pitchFamily="34" charset="0"/>
              <a:cs typeface="Arial" panose="020B0604020202020204" pitchFamily="34" charset="0"/>
            </a:endParaRPr>
          </a:p>
        </p:txBody>
      </p:sp>
      <p:sp>
        <p:nvSpPr>
          <p:cNvPr id="204804" name="عنصر نائب لرقم الشريحة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AC4E30BF-DE7A-4768-B21E-CAD3138301C5}" type="slidenum">
              <a:rPr lang="en-US" altLang="ar-SA" smtClean="0"/>
              <a:pPr>
                <a:spcBef>
                  <a:spcPct val="0"/>
                </a:spcBef>
              </a:pPr>
              <a:t>20</a:t>
            </a:fld>
            <a:endParaRPr lang="en-US" altLang="ar-SA" smtClean="0"/>
          </a:p>
        </p:txBody>
      </p:sp>
    </p:spTree>
    <p:extLst>
      <p:ext uri="{BB962C8B-B14F-4D97-AF65-F5344CB8AC3E}">
        <p14:creationId xmlns:p14="http://schemas.microsoft.com/office/powerpoint/2010/main" val="2076357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عنصر نائب لصورة الشريحة 1"/>
          <p:cNvSpPr>
            <a:spLocks noGrp="1" noRot="1" noChangeAspect="1" noTextEdit="1"/>
          </p:cNvSpPr>
          <p:nvPr>
            <p:ph type="sldImg"/>
          </p:nvPr>
        </p:nvSpPr>
        <p:spPr>
          <a:ln/>
        </p:spPr>
      </p:sp>
      <p:sp>
        <p:nvSpPr>
          <p:cNvPr id="169987" name="عنصر نائب للملاحظات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ar-SA" smtClean="0">
              <a:latin typeface="Arial" panose="020B0604020202020204" pitchFamily="34" charset="0"/>
              <a:cs typeface="Arial" panose="020B0604020202020204" pitchFamily="34" charset="0"/>
            </a:endParaRPr>
          </a:p>
        </p:txBody>
      </p:sp>
      <p:sp>
        <p:nvSpPr>
          <p:cNvPr id="169988" name="عنصر نائب لرقم الشريحة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E7104A36-CAF1-4F6D-AD29-3AE37CA76BAA}" type="slidenum">
              <a:rPr lang="fr-FR" altLang="ar-SA" smtClean="0"/>
              <a:pPr>
                <a:spcBef>
                  <a:spcPct val="0"/>
                </a:spcBef>
              </a:pPr>
              <a:t>3</a:t>
            </a:fld>
            <a:endParaRPr lang="fr-FR" altLang="ar-SA" smtClean="0"/>
          </a:p>
        </p:txBody>
      </p:sp>
    </p:spTree>
    <p:extLst>
      <p:ext uri="{BB962C8B-B14F-4D97-AF65-F5344CB8AC3E}">
        <p14:creationId xmlns:p14="http://schemas.microsoft.com/office/powerpoint/2010/main" val="38577938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عنصر نائب لصورة الشريحة 1"/>
          <p:cNvSpPr>
            <a:spLocks noGrp="1" noRot="1" noChangeAspect="1" noTextEdit="1"/>
          </p:cNvSpPr>
          <p:nvPr>
            <p:ph type="sldImg"/>
          </p:nvPr>
        </p:nvSpPr>
        <p:spPr>
          <a:ln/>
        </p:spPr>
      </p:sp>
      <p:sp>
        <p:nvSpPr>
          <p:cNvPr id="206851" name="عنصر نائب للملاحظات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ar-SA" smtClean="0">
              <a:latin typeface="Arial" panose="020B0604020202020204" pitchFamily="34" charset="0"/>
              <a:cs typeface="Arial" panose="020B0604020202020204" pitchFamily="34" charset="0"/>
            </a:endParaRPr>
          </a:p>
        </p:txBody>
      </p:sp>
      <p:sp>
        <p:nvSpPr>
          <p:cNvPr id="206852" name="عنصر نائب لرقم الشريحة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59DEF6BC-BBA2-4872-B562-0C453772FD07}" type="slidenum">
              <a:rPr lang="en-US" altLang="ar-SA" smtClean="0"/>
              <a:pPr>
                <a:spcBef>
                  <a:spcPct val="0"/>
                </a:spcBef>
              </a:pPr>
              <a:t>21</a:t>
            </a:fld>
            <a:endParaRPr lang="en-US" altLang="ar-SA" smtClean="0"/>
          </a:p>
        </p:txBody>
      </p:sp>
    </p:spTree>
    <p:extLst>
      <p:ext uri="{BB962C8B-B14F-4D97-AF65-F5344CB8AC3E}">
        <p14:creationId xmlns:p14="http://schemas.microsoft.com/office/powerpoint/2010/main" val="34422562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عنصر نائب لصورة الشريحة 1"/>
          <p:cNvSpPr>
            <a:spLocks noGrp="1" noRot="1" noChangeAspect="1" noTextEdit="1"/>
          </p:cNvSpPr>
          <p:nvPr>
            <p:ph type="sldImg"/>
          </p:nvPr>
        </p:nvSpPr>
        <p:spPr>
          <a:ln/>
        </p:spPr>
      </p:sp>
      <p:sp>
        <p:nvSpPr>
          <p:cNvPr id="210947" name="عنصر نائب للملاحظات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ar-SA" smtClean="0">
              <a:latin typeface="Arial" panose="020B0604020202020204" pitchFamily="34" charset="0"/>
              <a:cs typeface="Arial" panose="020B0604020202020204" pitchFamily="34" charset="0"/>
            </a:endParaRPr>
          </a:p>
        </p:txBody>
      </p:sp>
      <p:sp>
        <p:nvSpPr>
          <p:cNvPr id="210948" name="عنصر نائب لرقم الشريحة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41CF4556-D78F-4E37-B028-7C6344E7A4B4}" type="slidenum">
              <a:rPr lang="en-US" altLang="ar-SA" smtClean="0"/>
              <a:pPr>
                <a:spcBef>
                  <a:spcPct val="0"/>
                </a:spcBef>
              </a:pPr>
              <a:t>22</a:t>
            </a:fld>
            <a:endParaRPr lang="en-US" altLang="ar-SA" smtClean="0"/>
          </a:p>
        </p:txBody>
      </p:sp>
    </p:spTree>
    <p:extLst>
      <p:ext uri="{BB962C8B-B14F-4D97-AF65-F5344CB8AC3E}">
        <p14:creationId xmlns:p14="http://schemas.microsoft.com/office/powerpoint/2010/main" val="10132148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عنصر نائب لصورة الشريحة 1"/>
          <p:cNvSpPr>
            <a:spLocks noGrp="1" noRot="1" noChangeAspect="1" noTextEdit="1"/>
          </p:cNvSpPr>
          <p:nvPr>
            <p:ph type="sldImg"/>
          </p:nvPr>
        </p:nvSpPr>
        <p:spPr>
          <a:ln/>
        </p:spPr>
      </p:sp>
      <p:sp>
        <p:nvSpPr>
          <p:cNvPr id="172035" name="عنصر نائب للملاحظات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ar-SA" smtClean="0">
              <a:latin typeface="Arial" panose="020B0604020202020204" pitchFamily="34" charset="0"/>
              <a:cs typeface="Arial" panose="020B0604020202020204" pitchFamily="34" charset="0"/>
            </a:endParaRPr>
          </a:p>
        </p:txBody>
      </p:sp>
      <p:sp>
        <p:nvSpPr>
          <p:cNvPr id="172036" name="عنصر نائب لرقم الشريحة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85F32892-E189-45A8-844A-73C8AECD6372}" type="slidenum">
              <a:rPr lang="fr-FR" altLang="ar-SA" smtClean="0"/>
              <a:pPr>
                <a:spcBef>
                  <a:spcPct val="0"/>
                </a:spcBef>
              </a:pPr>
              <a:t>4</a:t>
            </a:fld>
            <a:endParaRPr lang="fr-FR" altLang="ar-SA" smtClean="0"/>
          </a:p>
        </p:txBody>
      </p:sp>
    </p:spTree>
    <p:extLst>
      <p:ext uri="{BB962C8B-B14F-4D97-AF65-F5344CB8AC3E}">
        <p14:creationId xmlns:p14="http://schemas.microsoft.com/office/powerpoint/2010/main" val="9432499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عنصر نائب لصورة الشريحة 1"/>
          <p:cNvSpPr>
            <a:spLocks noGrp="1" noRot="1" noChangeAspect="1" noTextEdit="1"/>
          </p:cNvSpPr>
          <p:nvPr>
            <p:ph type="sldImg"/>
          </p:nvPr>
        </p:nvSpPr>
        <p:spPr>
          <a:ln/>
        </p:spPr>
      </p:sp>
      <p:sp>
        <p:nvSpPr>
          <p:cNvPr id="174083" name="عنصر نائب للملاحظات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ar-SA" smtClean="0">
              <a:latin typeface="Arial" panose="020B0604020202020204" pitchFamily="34" charset="0"/>
              <a:cs typeface="Arial" panose="020B0604020202020204" pitchFamily="34" charset="0"/>
            </a:endParaRPr>
          </a:p>
        </p:txBody>
      </p:sp>
      <p:sp>
        <p:nvSpPr>
          <p:cNvPr id="174084" name="عنصر نائب لرقم الشريحة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40A61137-8F35-4ACD-AF71-8322E58F683C}" type="slidenum">
              <a:rPr lang="en-US" altLang="ar-SA" smtClean="0"/>
              <a:pPr>
                <a:spcBef>
                  <a:spcPct val="0"/>
                </a:spcBef>
              </a:pPr>
              <a:t>5</a:t>
            </a:fld>
            <a:endParaRPr lang="en-US" altLang="ar-SA" smtClean="0"/>
          </a:p>
        </p:txBody>
      </p:sp>
    </p:spTree>
    <p:extLst>
      <p:ext uri="{BB962C8B-B14F-4D97-AF65-F5344CB8AC3E}">
        <p14:creationId xmlns:p14="http://schemas.microsoft.com/office/powerpoint/2010/main" val="32951141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عنصر نائب لصورة الشريحة 1"/>
          <p:cNvSpPr>
            <a:spLocks noGrp="1" noRot="1" noChangeAspect="1" noTextEdit="1"/>
          </p:cNvSpPr>
          <p:nvPr>
            <p:ph type="sldImg"/>
          </p:nvPr>
        </p:nvSpPr>
        <p:spPr>
          <a:ln/>
        </p:spPr>
      </p:sp>
      <p:sp>
        <p:nvSpPr>
          <p:cNvPr id="176131" name="عنصر نائب للملاحظات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ar-SA" smtClean="0">
              <a:latin typeface="Arial" panose="020B0604020202020204" pitchFamily="34" charset="0"/>
              <a:cs typeface="Arial" panose="020B0604020202020204" pitchFamily="34" charset="0"/>
            </a:endParaRPr>
          </a:p>
        </p:txBody>
      </p:sp>
      <p:sp>
        <p:nvSpPr>
          <p:cNvPr id="176132" name="عنصر نائب لرقم الشريحة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ECAEB743-A5A5-4197-A246-4A142E0A6FE6}" type="slidenum">
              <a:rPr lang="en-US" altLang="ar-SA" smtClean="0"/>
              <a:pPr>
                <a:spcBef>
                  <a:spcPct val="0"/>
                </a:spcBef>
              </a:pPr>
              <a:t>6</a:t>
            </a:fld>
            <a:endParaRPr lang="en-US" altLang="ar-SA" smtClean="0"/>
          </a:p>
        </p:txBody>
      </p:sp>
    </p:spTree>
    <p:extLst>
      <p:ext uri="{BB962C8B-B14F-4D97-AF65-F5344CB8AC3E}">
        <p14:creationId xmlns:p14="http://schemas.microsoft.com/office/powerpoint/2010/main" val="27132220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عنصر نائب لصورة الشريحة 1"/>
          <p:cNvSpPr>
            <a:spLocks noGrp="1" noRot="1" noChangeAspect="1" noTextEdit="1"/>
          </p:cNvSpPr>
          <p:nvPr>
            <p:ph type="sldImg"/>
          </p:nvPr>
        </p:nvSpPr>
        <p:spPr>
          <a:ln/>
        </p:spPr>
      </p:sp>
      <p:sp>
        <p:nvSpPr>
          <p:cNvPr id="178179" name="عنصر نائب للملاحظات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ar-SA" smtClean="0">
              <a:latin typeface="Arial" panose="020B0604020202020204" pitchFamily="34" charset="0"/>
              <a:cs typeface="Arial" panose="020B0604020202020204" pitchFamily="34" charset="0"/>
            </a:endParaRPr>
          </a:p>
        </p:txBody>
      </p:sp>
      <p:sp>
        <p:nvSpPr>
          <p:cNvPr id="178180" name="عنصر نائب لرقم الشريحة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11593763-AEF8-4E60-BCE4-0AAD6DB32262}" type="slidenum">
              <a:rPr lang="en-US" altLang="ar-SA" smtClean="0"/>
              <a:pPr>
                <a:spcBef>
                  <a:spcPct val="0"/>
                </a:spcBef>
              </a:pPr>
              <a:t>7</a:t>
            </a:fld>
            <a:endParaRPr lang="en-US" altLang="ar-SA" smtClean="0"/>
          </a:p>
        </p:txBody>
      </p:sp>
    </p:spTree>
    <p:extLst>
      <p:ext uri="{BB962C8B-B14F-4D97-AF65-F5344CB8AC3E}">
        <p14:creationId xmlns:p14="http://schemas.microsoft.com/office/powerpoint/2010/main" val="23456174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عنصر نائب لصورة الشريحة 1"/>
          <p:cNvSpPr>
            <a:spLocks noGrp="1" noRot="1" noChangeAspect="1" noTextEdit="1"/>
          </p:cNvSpPr>
          <p:nvPr>
            <p:ph type="sldImg"/>
          </p:nvPr>
        </p:nvSpPr>
        <p:spPr>
          <a:ln/>
        </p:spPr>
      </p:sp>
      <p:sp>
        <p:nvSpPr>
          <p:cNvPr id="180227" name="عنصر نائب للملاحظات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ar-SA" smtClean="0">
              <a:latin typeface="Arial" panose="020B0604020202020204" pitchFamily="34" charset="0"/>
              <a:cs typeface="Arial" panose="020B0604020202020204" pitchFamily="34" charset="0"/>
            </a:endParaRPr>
          </a:p>
        </p:txBody>
      </p:sp>
      <p:sp>
        <p:nvSpPr>
          <p:cNvPr id="180228" name="عنصر نائب لرقم الشريحة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33008B3E-71F6-4F38-AF0A-7CC051074A40}" type="slidenum">
              <a:rPr lang="en-US" altLang="ar-SA" smtClean="0"/>
              <a:pPr>
                <a:spcBef>
                  <a:spcPct val="0"/>
                </a:spcBef>
              </a:pPr>
              <a:t>8</a:t>
            </a:fld>
            <a:endParaRPr lang="en-US" altLang="ar-SA" smtClean="0"/>
          </a:p>
        </p:txBody>
      </p:sp>
    </p:spTree>
    <p:extLst>
      <p:ext uri="{BB962C8B-B14F-4D97-AF65-F5344CB8AC3E}">
        <p14:creationId xmlns:p14="http://schemas.microsoft.com/office/powerpoint/2010/main" val="33320979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عنصر نائب لصورة الشريحة 1"/>
          <p:cNvSpPr>
            <a:spLocks noGrp="1" noRot="1" noChangeAspect="1" noTextEdit="1"/>
          </p:cNvSpPr>
          <p:nvPr>
            <p:ph type="sldImg"/>
          </p:nvPr>
        </p:nvSpPr>
        <p:spPr>
          <a:ln/>
        </p:spPr>
      </p:sp>
      <p:sp>
        <p:nvSpPr>
          <p:cNvPr id="182275" name="عنصر نائب للملاحظات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ar-SA" smtClean="0">
              <a:latin typeface="Arial" panose="020B0604020202020204" pitchFamily="34" charset="0"/>
              <a:cs typeface="Arial" panose="020B0604020202020204" pitchFamily="34" charset="0"/>
            </a:endParaRPr>
          </a:p>
        </p:txBody>
      </p:sp>
      <p:sp>
        <p:nvSpPr>
          <p:cNvPr id="182276" name="عنصر نائب لرقم الشريحة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AC72F1FF-35E1-4160-93BB-6CCA59592E09}" type="slidenum">
              <a:rPr lang="en-US" altLang="ar-SA" smtClean="0"/>
              <a:pPr>
                <a:spcBef>
                  <a:spcPct val="0"/>
                </a:spcBef>
              </a:pPr>
              <a:t>9</a:t>
            </a:fld>
            <a:endParaRPr lang="en-US" altLang="ar-SA" smtClean="0"/>
          </a:p>
        </p:txBody>
      </p:sp>
    </p:spTree>
    <p:extLst>
      <p:ext uri="{BB962C8B-B14F-4D97-AF65-F5344CB8AC3E}">
        <p14:creationId xmlns:p14="http://schemas.microsoft.com/office/powerpoint/2010/main" val="39860804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عنصر نائب لصورة الشريحة 1"/>
          <p:cNvSpPr>
            <a:spLocks noGrp="1" noRot="1" noChangeAspect="1" noTextEdit="1"/>
          </p:cNvSpPr>
          <p:nvPr>
            <p:ph type="sldImg"/>
          </p:nvPr>
        </p:nvSpPr>
        <p:spPr>
          <a:ln/>
        </p:spPr>
      </p:sp>
      <p:sp>
        <p:nvSpPr>
          <p:cNvPr id="184323" name="عنصر نائب للملاحظات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ar-SA" smtClean="0">
              <a:latin typeface="Arial" panose="020B0604020202020204" pitchFamily="34" charset="0"/>
              <a:cs typeface="Arial" panose="020B0604020202020204" pitchFamily="34" charset="0"/>
            </a:endParaRPr>
          </a:p>
        </p:txBody>
      </p:sp>
      <p:sp>
        <p:nvSpPr>
          <p:cNvPr id="184324" name="عنصر نائب لرقم الشريحة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B4CC2B93-2690-46C2-8BA1-F115F21D9C36}" type="slidenum">
              <a:rPr lang="en-US" altLang="ar-SA" smtClean="0"/>
              <a:pPr>
                <a:spcBef>
                  <a:spcPct val="0"/>
                </a:spcBef>
              </a:pPr>
              <a:t>10</a:t>
            </a:fld>
            <a:endParaRPr lang="en-US" altLang="ar-SA" smtClean="0"/>
          </a:p>
        </p:txBody>
      </p:sp>
    </p:spTree>
    <p:extLst>
      <p:ext uri="{BB962C8B-B14F-4D97-AF65-F5344CB8AC3E}">
        <p14:creationId xmlns:p14="http://schemas.microsoft.com/office/powerpoint/2010/main" val="25388007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7782E818-9AC8-4FE7-A840-1BE756C0F0D9}" type="datetimeFigureOut">
              <a:rPr lang="ar-SA" smtClean="0"/>
              <a:t>13/10/42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62F48B2-EE4D-42D8-BF56-8F1B5CD21BF8}" type="slidenum">
              <a:rPr lang="ar-SA" smtClean="0"/>
              <a:t>‹#›</a:t>
            </a:fld>
            <a:endParaRPr lang="ar-SA"/>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243798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7782E818-9AC8-4FE7-A840-1BE756C0F0D9}" type="datetimeFigureOut">
              <a:rPr lang="ar-SA" smtClean="0"/>
              <a:t>13/10/42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62F48B2-EE4D-42D8-BF56-8F1B5CD21BF8}" type="slidenum">
              <a:rPr lang="ar-SA" smtClean="0"/>
              <a:t>‹#›</a:t>
            </a:fld>
            <a:endParaRPr lang="ar-SA"/>
          </a:p>
        </p:txBody>
      </p:sp>
    </p:spTree>
    <p:extLst>
      <p:ext uri="{BB962C8B-B14F-4D97-AF65-F5344CB8AC3E}">
        <p14:creationId xmlns:p14="http://schemas.microsoft.com/office/powerpoint/2010/main" val="21802110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7782E818-9AC8-4FE7-A840-1BE756C0F0D9}" type="datetimeFigureOut">
              <a:rPr lang="ar-SA" smtClean="0"/>
              <a:t>13/10/42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62F48B2-EE4D-42D8-BF56-8F1B5CD21BF8}" type="slidenum">
              <a:rPr lang="ar-SA" smtClean="0"/>
              <a:t>‹#›</a:t>
            </a:fld>
            <a:endParaRPr lang="ar-SA"/>
          </a:p>
        </p:txBody>
      </p:sp>
    </p:spTree>
    <p:extLst>
      <p:ext uri="{BB962C8B-B14F-4D97-AF65-F5344CB8AC3E}">
        <p14:creationId xmlns:p14="http://schemas.microsoft.com/office/powerpoint/2010/main" val="34626612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7782E818-9AC8-4FE7-A840-1BE756C0F0D9}" type="datetimeFigureOut">
              <a:rPr lang="ar-SA" smtClean="0"/>
              <a:t>13/10/42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62F48B2-EE4D-42D8-BF56-8F1B5CD21BF8}" type="slidenum">
              <a:rPr lang="ar-SA" smtClean="0"/>
              <a:t>‹#›</a:t>
            </a:fld>
            <a:endParaRPr lang="ar-SA"/>
          </a:p>
        </p:txBody>
      </p:sp>
    </p:spTree>
    <p:extLst>
      <p:ext uri="{BB962C8B-B14F-4D97-AF65-F5344CB8AC3E}">
        <p14:creationId xmlns:p14="http://schemas.microsoft.com/office/powerpoint/2010/main" val="23473914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7782E818-9AC8-4FE7-A840-1BE756C0F0D9}" type="datetimeFigureOut">
              <a:rPr lang="ar-SA" smtClean="0"/>
              <a:t>13/10/42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62F48B2-EE4D-42D8-BF56-8F1B5CD21BF8}" type="slidenum">
              <a:rPr lang="ar-SA" smtClean="0"/>
              <a:t>‹#›</a:t>
            </a:fld>
            <a:endParaRPr lang="ar-SA"/>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06034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7782E818-9AC8-4FE7-A840-1BE756C0F0D9}" type="datetimeFigureOut">
              <a:rPr lang="ar-SA" smtClean="0"/>
              <a:t>13/10/42</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62F48B2-EE4D-42D8-BF56-8F1B5CD21BF8}" type="slidenum">
              <a:rPr lang="ar-SA" smtClean="0"/>
              <a:t>‹#›</a:t>
            </a:fld>
            <a:endParaRPr lang="ar-SA"/>
          </a:p>
        </p:txBody>
      </p:sp>
    </p:spTree>
    <p:extLst>
      <p:ext uri="{BB962C8B-B14F-4D97-AF65-F5344CB8AC3E}">
        <p14:creationId xmlns:p14="http://schemas.microsoft.com/office/powerpoint/2010/main" val="41853151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4" name="Content Placeholder 3"/>
          <p:cNvSpPr>
            <a:spLocks noGrp="1"/>
          </p:cNvSpPr>
          <p:nvPr>
            <p:ph sz="half" idx="2"/>
          </p:nvPr>
        </p:nvSpPr>
        <p:spPr>
          <a:xfrm>
            <a:off x="1097280" y="2582334"/>
            <a:ext cx="4937760" cy="3378200"/>
          </a:xfrm>
        </p:spPr>
        <p:txBody>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6" name="Content Placeholder 5"/>
          <p:cNvSpPr>
            <a:spLocks noGrp="1"/>
          </p:cNvSpPr>
          <p:nvPr>
            <p:ph sz="quarter" idx="4"/>
          </p:nvPr>
        </p:nvSpPr>
        <p:spPr>
          <a:xfrm>
            <a:off x="6217920" y="2582334"/>
            <a:ext cx="4937760" cy="3378200"/>
          </a:xfrm>
        </p:spPr>
        <p:txBody>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7782E818-9AC8-4FE7-A840-1BE756C0F0D9}" type="datetimeFigureOut">
              <a:rPr lang="ar-SA" smtClean="0"/>
              <a:t>13/10/42</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A62F48B2-EE4D-42D8-BF56-8F1B5CD21BF8}" type="slidenum">
              <a:rPr lang="ar-SA" smtClean="0"/>
              <a:t>‹#›</a:t>
            </a:fld>
            <a:endParaRPr lang="ar-SA"/>
          </a:p>
        </p:txBody>
      </p:sp>
    </p:spTree>
    <p:extLst>
      <p:ext uri="{BB962C8B-B14F-4D97-AF65-F5344CB8AC3E}">
        <p14:creationId xmlns:p14="http://schemas.microsoft.com/office/powerpoint/2010/main" val="31780598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7782E818-9AC8-4FE7-A840-1BE756C0F0D9}" type="datetimeFigureOut">
              <a:rPr lang="ar-SA" smtClean="0"/>
              <a:t>13/10/42</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A62F48B2-EE4D-42D8-BF56-8F1B5CD21BF8}" type="slidenum">
              <a:rPr lang="ar-SA" smtClean="0"/>
              <a:t>‹#›</a:t>
            </a:fld>
            <a:endParaRPr lang="ar-SA"/>
          </a:p>
        </p:txBody>
      </p:sp>
    </p:spTree>
    <p:extLst>
      <p:ext uri="{BB962C8B-B14F-4D97-AF65-F5344CB8AC3E}">
        <p14:creationId xmlns:p14="http://schemas.microsoft.com/office/powerpoint/2010/main" val="22747325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7782E818-9AC8-4FE7-A840-1BE756C0F0D9}" type="datetimeFigureOut">
              <a:rPr lang="ar-SA" smtClean="0"/>
              <a:t>13/10/42</a:t>
            </a:fld>
            <a:endParaRPr lang="ar-SA"/>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ar-SA"/>
          </a:p>
        </p:txBody>
      </p:sp>
      <p:sp>
        <p:nvSpPr>
          <p:cNvPr id="9" name="Slide Number Placeholder 8"/>
          <p:cNvSpPr>
            <a:spLocks noGrp="1"/>
          </p:cNvSpPr>
          <p:nvPr>
            <p:ph type="sldNum" sz="quarter" idx="12"/>
          </p:nvPr>
        </p:nvSpPr>
        <p:spPr/>
        <p:txBody>
          <a:bodyPr/>
          <a:lstStyle/>
          <a:p>
            <a:fld id="{A62F48B2-EE4D-42D8-BF56-8F1B5CD21BF8}" type="slidenum">
              <a:rPr lang="ar-SA" smtClean="0"/>
              <a:t>‹#›</a:t>
            </a:fld>
            <a:endParaRPr lang="ar-SA"/>
          </a:p>
        </p:txBody>
      </p:sp>
    </p:spTree>
    <p:extLst>
      <p:ext uri="{BB962C8B-B14F-4D97-AF65-F5344CB8AC3E}">
        <p14:creationId xmlns:p14="http://schemas.microsoft.com/office/powerpoint/2010/main" val="2678092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تحرير أنماط النص الرئيسي</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7782E818-9AC8-4FE7-A840-1BE756C0F0D9}" type="datetimeFigureOut">
              <a:rPr lang="ar-SA" smtClean="0"/>
              <a:t>13/10/42</a:t>
            </a:fld>
            <a:endParaRPr lang="ar-SA"/>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ar-SA"/>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A62F48B2-EE4D-42D8-BF56-8F1B5CD21BF8}" type="slidenum">
              <a:rPr lang="ar-SA" smtClean="0"/>
              <a:t>‹#›</a:t>
            </a:fld>
            <a:endParaRPr lang="ar-SA"/>
          </a:p>
        </p:txBody>
      </p:sp>
    </p:spTree>
    <p:extLst>
      <p:ext uri="{BB962C8B-B14F-4D97-AF65-F5344CB8AC3E}">
        <p14:creationId xmlns:p14="http://schemas.microsoft.com/office/powerpoint/2010/main" val="2024945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مع تسمية توضيحية">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تحرير أنماط النص الرئيسي</a:t>
            </a:r>
          </a:p>
        </p:txBody>
      </p:sp>
      <p:sp>
        <p:nvSpPr>
          <p:cNvPr id="5" name="Date Placeholder 4"/>
          <p:cNvSpPr>
            <a:spLocks noGrp="1"/>
          </p:cNvSpPr>
          <p:nvPr>
            <p:ph type="dt" sz="half" idx="10"/>
          </p:nvPr>
        </p:nvSpPr>
        <p:spPr/>
        <p:txBody>
          <a:bodyPr/>
          <a:lstStyle/>
          <a:p>
            <a:fld id="{7782E818-9AC8-4FE7-A840-1BE756C0F0D9}" type="datetimeFigureOut">
              <a:rPr lang="ar-SA" smtClean="0"/>
              <a:t>13/10/42</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62F48B2-EE4D-42D8-BF56-8F1B5CD21BF8}" type="slidenum">
              <a:rPr lang="ar-SA" smtClean="0"/>
              <a:t>‹#›</a:t>
            </a:fld>
            <a:endParaRPr lang="ar-SA"/>
          </a:p>
        </p:txBody>
      </p:sp>
    </p:spTree>
    <p:extLst>
      <p:ext uri="{BB962C8B-B14F-4D97-AF65-F5344CB8AC3E}">
        <p14:creationId xmlns:p14="http://schemas.microsoft.com/office/powerpoint/2010/main" val="4230009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7782E818-9AC8-4FE7-A840-1BE756C0F0D9}" type="datetimeFigureOut">
              <a:rPr lang="ar-SA" smtClean="0"/>
              <a:t>13/10/42</a:t>
            </a:fld>
            <a:endParaRPr lang="ar-SA"/>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ar-SA"/>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A62F48B2-EE4D-42D8-BF56-8F1B5CD21BF8}" type="slidenum">
              <a:rPr lang="ar-SA" smtClean="0"/>
              <a:t>‹#›</a:t>
            </a:fld>
            <a:endParaRPr lang="ar-SA"/>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66872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r" defTabSz="914400" rtl="1"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r" defTabSz="914400" rtl="1"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Tree>
    <p:extLst>
      <p:ext uri="{BB962C8B-B14F-4D97-AF65-F5344CB8AC3E}">
        <p14:creationId xmlns:p14="http://schemas.microsoft.com/office/powerpoint/2010/main" val="28340467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algn="ctr" eaLnBrk="1" hangingPunct="1">
              <a:defRPr/>
            </a:pPr>
            <a:r>
              <a:rPr lang="ar-EG" dirty="0" smtClean="0"/>
              <a:t>المصداقية</a:t>
            </a:r>
            <a:endParaRPr lang="en-US" dirty="0" smtClean="0"/>
          </a:p>
        </p:txBody>
      </p:sp>
      <p:sp>
        <p:nvSpPr>
          <p:cNvPr id="183300" name="Rectangle 3"/>
          <p:cNvSpPr>
            <a:spLocks noGrp="1" noChangeArrowheads="1"/>
          </p:cNvSpPr>
          <p:nvPr>
            <p:ph idx="1"/>
          </p:nvPr>
        </p:nvSpPr>
        <p:spPr>
          <a:xfrm>
            <a:off x="1097280" y="1963987"/>
            <a:ext cx="9970347" cy="4495798"/>
          </a:xfrm>
        </p:spPr>
        <p:txBody>
          <a:bodyPr>
            <a:normAutofit/>
          </a:bodyPr>
          <a:lstStyle/>
          <a:p>
            <a:pPr eaLnBrk="1" hangingPunct="1"/>
            <a:r>
              <a:rPr lang="ar-EG" altLang="ar-SA" sz="3600" dirty="0">
                <a:solidFill>
                  <a:srgbClr val="FFFF00"/>
                </a:solidFill>
              </a:rPr>
              <a:t>مصداقية المعايير:</a:t>
            </a:r>
            <a:r>
              <a:rPr lang="en-US" altLang="ar-SA" sz="3600" dirty="0">
                <a:solidFill>
                  <a:srgbClr val="FFFF00"/>
                </a:solidFill>
              </a:rPr>
              <a:t>Criterion Validity</a:t>
            </a:r>
            <a:endParaRPr lang="ar-EG" altLang="ar-SA" sz="3600" dirty="0">
              <a:solidFill>
                <a:srgbClr val="FFFF00"/>
              </a:solidFill>
            </a:endParaRPr>
          </a:p>
          <a:p>
            <a:pPr lvl="1" eaLnBrk="1" hangingPunct="1">
              <a:buFontTx/>
              <a:buNone/>
            </a:pPr>
            <a:r>
              <a:rPr lang="ar-EG" altLang="ar-SA" sz="3200" dirty="0"/>
              <a:t>   ويتم إثبات مصداقية المعايير لاختبار الاختيار من خلال إثبات أن الذين يحرزون درجات عالية </a:t>
            </a:r>
            <a:r>
              <a:rPr lang="ar-EG" altLang="ar-SA" sz="3200" dirty="0" err="1"/>
              <a:t>فى</a:t>
            </a:r>
            <a:r>
              <a:rPr lang="ar-EG" altLang="ar-SA" sz="3200" dirty="0"/>
              <a:t> الاختبار يكون أدائهم </a:t>
            </a:r>
            <a:r>
              <a:rPr lang="ar-EG" altLang="ar-SA" sz="3200" dirty="0" err="1"/>
              <a:t>الوظيفى</a:t>
            </a:r>
            <a:r>
              <a:rPr lang="ar-EG" altLang="ar-SA" sz="3200" dirty="0"/>
              <a:t> أيضا مرتفع. </a:t>
            </a:r>
            <a:r>
              <a:rPr lang="ar-EG" altLang="ar-SA" sz="3200" dirty="0" err="1"/>
              <a:t>وبالتالى</a:t>
            </a:r>
            <a:r>
              <a:rPr lang="ar-EG" altLang="ar-SA" sz="3200" dirty="0"/>
              <a:t> يتسم </a:t>
            </a:r>
            <a:r>
              <a:rPr lang="ar-EG" altLang="ar-SA" sz="3200" dirty="0" err="1"/>
              <a:t>الإختبار</a:t>
            </a:r>
            <a:r>
              <a:rPr lang="ar-EG" altLang="ar-SA" sz="3200" dirty="0"/>
              <a:t> بمصداقية المعايير بمقدار الأداء </a:t>
            </a:r>
            <a:r>
              <a:rPr lang="ar-EG" altLang="ar-SA" sz="3200" dirty="0" err="1"/>
              <a:t>الوظيفى</a:t>
            </a:r>
            <a:r>
              <a:rPr lang="ar-EG" altLang="ar-SA" sz="3200" dirty="0"/>
              <a:t> الطيب لذوى الدرجات المرتفعة </a:t>
            </a:r>
            <a:r>
              <a:rPr lang="ar-EG" altLang="ar-SA" sz="3200" dirty="0" err="1"/>
              <a:t>فى</a:t>
            </a:r>
            <a:r>
              <a:rPr lang="ar-EG" altLang="ar-SA" sz="3200" dirty="0"/>
              <a:t> الاختبار.</a:t>
            </a:r>
          </a:p>
          <a:p>
            <a:pPr eaLnBrk="1" hangingPunct="1"/>
            <a:r>
              <a:rPr lang="ar-EG" altLang="ar-SA" sz="3600" dirty="0">
                <a:solidFill>
                  <a:srgbClr val="FFFF00"/>
                </a:solidFill>
              </a:rPr>
              <a:t>مصداقية المحتوى:</a:t>
            </a:r>
            <a:r>
              <a:rPr lang="en-US" altLang="ar-SA" sz="3600" dirty="0">
                <a:solidFill>
                  <a:srgbClr val="FFFF00"/>
                </a:solidFill>
              </a:rPr>
              <a:t>Content Validity</a:t>
            </a:r>
            <a:endParaRPr lang="ar-EG" altLang="ar-SA" sz="3600" dirty="0">
              <a:solidFill>
                <a:srgbClr val="FFFF00"/>
              </a:solidFill>
            </a:endParaRPr>
          </a:p>
          <a:p>
            <a:pPr lvl="1" eaLnBrk="1" hangingPunct="1"/>
            <a:r>
              <a:rPr lang="ar-EG" altLang="ar-SA" sz="3200" dirty="0"/>
              <a:t>يتم إثبات مصداقية المحتوى للاختبار من خلال بيان أن الاختبار يحتوى على عينة عادلة من محتويات الوظيفة.</a:t>
            </a:r>
            <a:endParaRPr lang="en-US" altLang="ar-SA" sz="3200" dirty="0"/>
          </a:p>
        </p:txBody>
      </p:sp>
      <p:sp>
        <p:nvSpPr>
          <p:cNvPr id="6" name="عنصر نائب لرقم الشريحة 5"/>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fld id="{879AC42F-5CD5-41EB-B36C-EE858B0DF433}" type="slidenum">
              <a:rPr lang="en-US" smtClean="0"/>
              <a:pPr eaLnBrk="1" hangingPunct="1">
                <a:defRPr/>
              </a:pPr>
              <a:t>10</a:t>
            </a:fld>
            <a:endParaRPr lang="en-US" smtClean="0"/>
          </a:p>
        </p:txBody>
      </p:sp>
    </p:spTree>
    <p:extLst>
      <p:ext uri="{BB962C8B-B14F-4D97-AF65-F5344CB8AC3E}">
        <p14:creationId xmlns:p14="http://schemas.microsoft.com/office/powerpoint/2010/main" val="35400068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algn="ctr" eaLnBrk="1" hangingPunct="1">
              <a:defRPr/>
            </a:pPr>
            <a:r>
              <a:rPr lang="ar-SA" dirty="0" smtClean="0"/>
              <a:t>أنواع الاختبارات:</a:t>
            </a:r>
            <a:endParaRPr lang="en-US" dirty="0" smtClean="0"/>
          </a:p>
        </p:txBody>
      </p:sp>
      <p:sp>
        <p:nvSpPr>
          <p:cNvPr id="185348" name="Rectangle 3"/>
          <p:cNvSpPr>
            <a:spLocks noGrp="1" noChangeArrowheads="1"/>
          </p:cNvSpPr>
          <p:nvPr>
            <p:ph idx="1"/>
          </p:nvPr>
        </p:nvSpPr>
        <p:spPr>
          <a:xfrm>
            <a:off x="1097280" y="2297289"/>
            <a:ext cx="10058400" cy="2895599"/>
          </a:xfrm>
        </p:spPr>
        <p:txBody>
          <a:bodyPr>
            <a:normAutofit/>
          </a:bodyPr>
          <a:lstStyle/>
          <a:p>
            <a:pPr marL="609600" indent="-609600">
              <a:buClr>
                <a:srgbClr val="F1F159"/>
              </a:buClr>
              <a:buFont typeface="Wingdings" panose="05000000000000000000" pitchFamily="2" charset="2"/>
              <a:buAutoNum type="arabicPeriod"/>
            </a:pPr>
            <a:r>
              <a:rPr lang="ar-SA" altLang="ar-SA" sz="3600" dirty="0"/>
              <a:t>اختبارات القدرات الذهنية:</a:t>
            </a:r>
            <a:endParaRPr lang="ar-EG" altLang="ar-SA" sz="3600" dirty="0"/>
          </a:p>
          <a:p>
            <a:pPr marL="609600" indent="-609600">
              <a:buClr>
                <a:srgbClr val="F1F159"/>
              </a:buClr>
              <a:buFont typeface="Wingdings" panose="05000000000000000000" pitchFamily="2" charset="2"/>
              <a:buAutoNum type="arabicPeriod"/>
            </a:pPr>
            <a:r>
              <a:rPr lang="ar-SA" altLang="ar-SA" sz="3600" dirty="0"/>
              <a:t>اختبارات القدرات الحركية والبدنية:</a:t>
            </a:r>
            <a:r>
              <a:rPr lang="en-US" altLang="ar-SA" sz="3600" dirty="0"/>
              <a:t> </a:t>
            </a:r>
            <a:endParaRPr lang="ar-EG" altLang="ar-SA" sz="3600" dirty="0"/>
          </a:p>
          <a:p>
            <a:pPr marL="609600" indent="-609600">
              <a:buClr>
                <a:srgbClr val="F1F159"/>
              </a:buClr>
              <a:buFont typeface="Wingdings" panose="05000000000000000000" pitchFamily="2" charset="2"/>
              <a:buAutoNum type="arabicPeriod"/>
            </a:pPr>
            <a:r>
              <a:rPr lang="ar-SA" altLang="ar-SA" sz="3600" dirty="0"/>
              <a:t>اختبارات السمات الشخصيـة:</a:t>
            </a:r>
            <a:r>
              <a:rPr lang="en-US" altLang="ar-SA" sz="3600" dirty="0"/>
              <a:t> </a:t>
            </a:r>
            <a:endParaRPr lang="ar-EG" altLang="ar-SA" sz="3600" dirty="0"/>
          </a:p>
          <a:p>
            <a:pPr marL="609600" indent="-609600">
              <a:buClr>
                <a:srgbClr val="F1F159"/>
              </a:buClr>
              <a:buFont typeface="Wingdings" panose="05000000000000000000" pitchFamily="2" charset="2"/>
              <a:buAutoNum type="arabicPeriod"/>
            </a:pPr>
            <a:r>
              <a:rPr lang="ar-SA" altLang="ar-SA" sz="3600" dirty="0"/>
              <a:t>- اختبارات التحصيل </a:t>
            </a:r>
            <a:r>
              <a:rPr lang="ar-SA" altLang="ar-SA" sz="3600" dirty="0" err="1"/>
              <a:t>العلمى</a:t>
            </a:r>
            <a:r>
              <a:rPr lang="ar-SA" altLang="ar-SA" sz="3600" dirty="0"/>
              <a:t>:</a:t>
            </a:r>
            <a:endParaRPr lang="en-US" altLang="ar-SA" sz="3600" dirty="0"/>
          </a:p>
        </p:txBody>
      </p:sp>
      <p:sp>
        <p:nvSpPr>
          <p:cNvPr id="8" name="عنصر نائب لرقم الشريحة 5"/>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fld id="{BD869198-CBEB-494C-B302-0A9888940ECF}" type="slidenum">
              <a:rPr lang="en-US" smtClean="0"/>
              <a:pPr eaLnBrk="1" hangingPunct="1">
                <a:defRPr/>
              </a:pPr>
              <a:t>11</a:t>
            </a:fld>
            <a:endParaRPr lang="en-US" smtClean="0"/>
          </a:p>
        </p:txBody>
      </p:sp>
    </p:spTree>
    <p:extLst>
      <p:ext uri="{BB962C8B-B14F-4D97-AF65-F5344CB8AC3E}">
        <p14:creationId xmlns:p14="http://schemas.microsoft.com/office/powerpoint/2010/main" val="12116817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normAutofit/>
          </a:bodyPr>
          <a:lstStyle/>
          <a:p>
            <a:pPr algn="ctr" eaLnBrk="1" hangingPunct="1">
              <a:defRPr/>
            </a:pPr>
            <a:r>
              <a:rPr lang="ar-SA" sz="4000" dirty="0"/>
              <a:t>ثالثاً: مراكز التقييم </a:t>
            </a:r>
            <a:r>
              <a:rPr lang="ar-SA" sz="4000" dirty="0" smtClean="0"/>
              <a:t>الإداري </a:t>
            </a:r>
            <a:r>
              <a:rPr lang="ar-EG" sz="4000" dirty="0"/>
              <a:t/>
            </a:r>
            <a:br>
              <a:rPr lang="ar-EG" sz="4000" dirty="0"/>
            </a:br>
            <a:r>
              <a:rPr lang="en-US" sz="3600" dirty="0"/>
              <a:t>Management Assessment Centers</a:t>
            </a:r>
            <a:r>
              <a:rPr lang="ar-SA" sz="3600" dirty="0"/>
              <a:t>:</a:t>
            </a:r>
            <a:endParaRPr lang="en-US" sz="3600" dirty="0"/>
          </a:p>
        </p:txBody>
      </p:sp>
      <p:sp>
        <p:nvSpPr>
          <p:cNvPr id="187396" name="Rectangle 3"/>
          <p:cNvSpPr>
            <a:spLocks noGrp="1" noChangeArrowheads="1"/>
          </p:cNvSpPr>
          <p:nvPr>
            <p:ph idx="1"/>
          </p:nvPr>
        </p:nvSpPr>
        <p:spPr>
          <a:xfrm>
            <a:off x="2011680" y="2296583"/>
            <a:ext cx="8229600" cy="3603978"/>
          </a:xfrm>
        </p:spPr>
        <p:txBody>
          <a:bodyPr/>
          <a:lstStyle/>
          <a:p>
            <a:pPr eaLnBrk="1" hangingPunct="1"/>
            <a:r>
              <a:rPr lang="ar-EG" altLang="ar-SA" sz="2800" b="1" dirty="0" smtClean="0"/>
              <a:t> ومن الأنشطة والتمارين المعتادة </a:t>
            </a:r>
            <a:r>
              <a:rPr lang="ar-EG" altLang="ar-SA" sz="2800" b="1" dirty="0" err="1" smtClean="0"/>
              <a:t>فى</a:t>
            </a:r>
            <a:r>
              <a:rPr lang="ar-EG" altLang="ar-SA" sz="2800" b="1" dirty="0" smtClean="0"/>
              <a:t> مراكز التقييم </a:t>
            </a:r>
            <a:r>
              <a:rPr lang="ar-EG" altLang="ar-SA" sz="2800" b="1" dirty="0" err="1" smtClean="0"/>
              <a:t>الإدارى</a:t>
            </a:r>
            <a:r>
              <a:rPr lang="ar-EG" altLang="ar-SA" sz="2800" b="1" dirty="0" smtClean="0"/>
              <a:t> ما يلى</a:t>
            </a:r>
            <a:r>
              <a:rPr lang="en-US" altLang="ar-SA" sz="2800" b="1" dirty="0" smtClean="0"/>
              <a:t> </a:t>
            </a:r>
            <a:r>
              <a:rPr lang="ar-EG" altLang="ar-SA" sz="2800" b="1" dirty="0" smtClean="0"/>
              <a:t>:</a:t>
            </a:r>
          </a:p>
          <a:p>
            <a:pPr marL="2006600" lvl="2" indent="-801688"/>
            <a:r>
              <a:rPr lang="ar-EG" altLang="ar-SA" sz="3200" dirty="0"/>
              <a:t>سلة الوارد</a:t>
            </a:r>
          </a:p>
          <a:p>
            <a:pPr marL="2006600" lvl="2" indent="-801688"/>
            <a:r>
              <a:rPr lang="ar-EG" altLang="ar-SA" sz="3200" dirty="0"/>
              <a:t>النقاش </a:t>
            </a:r>
            <a:r>
              <a:rPr lang="ar-EG" altLang="ar-SA" sz="3200" dirty="0" smtClean="0"/>
              <a:t>الجماعي </a:t>
            </a:r>
            <a:r>
              <a:rPr lang="ar-EG" altLang="ar-SA" sz="3200" dirty="0"/>
              <a:t>دون قائد</a:t>
            </a:r>
          </a:p>
          <a:p>
            <a:pPr marL="2006600" lvl="2" indent="-801688"/>
            <a:r>
              <a:rPr lang="ar-EG" altLang="ar-SA" sz="3200" dirty="0"/>
              <a:t>العروض الفردية </a:t>
            </a:r>
          </a:p>
          <a:p>
            <a:pPr marL="2006600" lvl="2" indent="-801688"/>
            <a:r>
              <a:rPr lang="ar-EG" altLang="ar-SA" sz="3200" dirty="0"/>
              <a:t>الألعاب الإدارية </a:t>
            </a:r>
          </a:p>
          <a:p>
            <a:pPr marL="2006600" lvl="2" indent="-801688"/>
            <a:r>
              <a:rPr lang="ar-EG" altLang="ar-SA" sz="3200" dirty="0" smtClean="0"/>
              <a:t>اختبارات </a:t>
            </a:r>
            <a:r>
              <a:rPr lang="ar-EG" altLang="ar-SA" sz="3200" dirty="0"/>
              <a:t>موضوعية </a:t>
            </a:r>
          </a:p>
          <a:p>
            <a:pPr marL="2006600" lvl="2" indent="-801688"/>
            <a:r>
              <a:rPr lang="ar-EG" altLang="ar-SA" sz="3200" dirty="0"/>
              <a:t>المقابلة الفردية</a:t>
            </a:r>
            <a:endParaRPr lang="en-US" altLang="ar-SA" sz="3200" dirty="0"/>
          </a:p>
        </p:txBody>
      </p:sp>
      <p:sp>
        <p:nvSpPr>
          <p:cNvPr id="8" name="عنصر نائب لرقم الشريحة 5"/>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fld id="{BF7B7F81-B906-42E0-843B-5CC5035FCD6C}" type="slidenum">
              <a:rPr lang="en-US" smtClean="0"/>
              <a:pPr eaLnBrk="1" hangingPunct="1">
                <a:defRPr/>
              </a:pPr>
              <a:t>12</a:t>
            </a:fld>
            <a:endParaRPr lang="en-US" smtClean="0"/>
          </a:p>
        </p:txBody>
      </p:sp>
    </p:spTree>
    <p:extLst>
      <p:ext uri="{BB962C8B-B14F-4D97-AF65-F5344CB8AC3E}">
        <p14:creationId xmlns:p14="http://schemas.microsoft.com/office/powerpoint/2010/main" val="20843310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algn="ctr" eaLnBrk="1" hangingPunct="1">
              <a:defRPr/>
            </a:pPr>
            <a:r>
              <a:rPr lang="ar-EG" dirty="0" smtClean="0"/>
              <a:t>رابع</a:t>
            </a:r>
            <a:r>
              <a:rPr lang="ar-SA" dirty="0" smtClean="0"/>
              <a:t>اً: أساليب </a:t>
            </a:r>
            <a:r>
              <a:rPr lang="ar-SA" dirty="0" smtClean="0"/>
              <a:t>اختبار </a:t>
            </a:r>
            <a:r>
              <a:rPr lang="ar-SA" dirty="0" smtClean="0"/>
              <a:t>أخرى:</a:t>
            </a:r>
            <a:endParaRPr lang="en-US" dirty="0" smtClean="0"/>
          </a:p>
        </p:txBody>
      </p:sp>
      <p:sp>
        <p:nvSpPr>
          <p:cNvPr id="189444" name="Rectangle 3"/>
          <p:cNvSpPr>
            <a:spLocks noGrp="1" noChangeArrowheads="1"/>
          </p:cNvSpPr>
          <p:nvPr>
            <p:ph idx="1"/>
          </p:nvPr>
        </p:nvSpPr>
        <p:spPr>
          <a:xfrm>
            <a:off x="2198512" y="2370667"/>
            <a:ext cx="8229600" cy="2246489"/>
          </a:xfrm>
        </p:spPr>
        <p:txBody>
          <a:bodyPr>
            <a:normAutofit/>
          </a:bodyPr>
          <a:lstStyle/>
          <a:p>
            <a:pPr>
              <a:buFont typeface="Wingdings" panose="05000000000000000000" pitchFamily="2" charset="2"/>
              <a:buChar char="ü"/>
            </a:pPr>
            <a:r>
              <a:rPr lang="ar-SA" altLang="ar-SA" sz="4000" dirty="0"/>
              <a:t>اختبارات الكذب </a:t>
            </a:r>
            <a:r>
              <a:rPr lang="en-US" altLang="ar-SA" sz="4000" b="1" dirty="0"/>
              <a:t>Polygraph </a:t>
            </a:r>
            <a:r>
              <a:rPr lang="en-US" altLang="ar-SA" sz="4000" b="1" dirty="0" smtClean="0"/>
              <a:t>Tests</a:t>
            </a:r>
            <a:endParaRPr lang="ar-EG" altLang="ar-SA" sz="4000" dirty="0"/>
          </a:p>
          <a:p>
            <a:pPr>
              <a:buFont typeface="Wingdings" panose="05000000000000000000" pitchFamily="2" charset="2"/>
              <a:buChar char="ü"/>
            </a:pPr>
            <a:r>
              <a:rPr lang="ar-SA" altLang="ar-SA" sz="4000" dirty="0"/>
              <a:t>اختبارات تحليل الخط المكتوب </a:t>
            </a:r>
            <a:r>
              <a:rPr lang="en-US" altLang="ar-SA" sz="4000" b="1" dirty="0"/>
              <a:t>Graphology</a:t>
            </a:r>
            <a:r>
              <a:rPr lang="en-US" altLang="ar-SA" sz="4000" dirty="0"/>
              <a:t> </a:t>
            </a:r>
          </a:p>
        </p:txBody>
      </p:sp>
      <p:sp>
        <p:nvSpPr>
          <p:cNvPr id="7" name="عنصر نائب لرقم الشريحة 5"/>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fld id="{516019B7-69E2-4394-97AA-802AA7965B64}" type="slidenum">
              <a:rPr lang="en-US" smtClean="0"/>
              <a:pPr eaLnBrk="1" hangingPunct="1">
                <a:defRPr/>
              </a:pPr>
              <a:t>13</a:t>
            </a:fld>
            <a:endParaRPr lang="en-US" smtClean="0"/>
          </a:p>
        </p:txBody>
      </p:sp>
    </p:spTree>
    <p:extLst>
      <p:ext uri="{BB962C8B-B14F-4D97-AF65-F5344CB8AC3E}">
        <p14:creationId xmlns:p14="http://schemas.microsoft.com/office/powerpoint/2010/main" val="17834956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algn="ctr" eaLnBrk="1" hangingPunct="1">
              <a:defRPr/>
            </a:pPr>
            <a:r>
              <a:rPr lang="ar-EG" dirty="0" smtClean="0"/>
              <a:t>خامسا</a:t>
            </a:r>
            <a:r>
              <a:rPr lang="ar-SA" dirty="0" smtClean="0"/>
              <a:t>ً: </a:t>
            </a:r>
            <a:r>
              <a:rPr lang="ar-SA" dirty="0" smtClean="0"/>
              <a:t>المقـابـــلات</a:t>
            </a:r>
            <a:endParaRPr lang="en-US" dirty="0" smtClean="0"/>
          </a:p>
        </p:txBody>
      </p:sp>
      <p:sp>
        <p:nvSpPr>
          <p:cNvPr id="191492" name="Rectangle 3"/>
          <p:cNvSpPr>
            <a:spLocks noGrp="1" noChangeArrowheads="1"/>
          </p:cNvSpPr>
          <p:nvPr>
            <p:ph idx="1"/>
          </p:nvPr>
        </p:nvSpPr>
        <p:spPr/>
        <p:txBody>
          <a:bodyPr/>
          <a:lstStyle/>
          <a:p>
            <a:pPr eaLnBrk="1" hangingPunct="1"/>
            <a:r>
              <a:rPr lang="ar-SA" altLang="ar-SA" sz="4400" dirty="0">
                <a:solidFill>
                  <a:srgbClr val="FFFF00"/>
                </a:solidFill>
              </a:rPr>
              <a:t>تعريف المقابلة:</a:t>
            </a:r>
            <a:r>
              <a:rPr lang="ar-SA" altLang="ar-SA" dirty="0" smtClean="0"/>
              <a:t> </a:t>
            </a:r>
            <a:endParaRPr lang="ar-SA" altLang="ar-SA" dirty="0" smtClean="0"/>
          </a:p>
          <a:p>
            <a:pPr eaLnBrk="1" hangingPunct="1"/>
            <a:r>
              <a:rPr lang="ar-SA" altLang="ar-SA" sz="2800" dirty="0" smtClean="0"/>
              <a:t>المقابلة هي </a:t>
            </a:r>
            <a:r>
              <a:rPr lang="ar-SA" altLang="ar-SA" sz="2800" dirty="0" smtClean="0"/>
              <a:t>آلية مصممة للحصول على معلومات من فرد ما من خلال ردود شفهية على استفسارات شفهية.</a:t>
            </a:r>
          </a:p>
          <a:p>
            <a:pPr eaLnBrk="1" hangingPunct="1"/>
            <a:r>
              <a:rPr lang="ar-SA" altLang="ar-SA" sz="4400" dirty="0">
                <a:solidFill>
                  <a:srgbClr val="FFFF00"/>
                </a:solidFill>
              </a:rPr>
              <a:t>أما مقابلة </a:t>
            </a:r>
            <a:r>
              <a:rPr lang="ar-SA" altLang="ar-SA" sz="4400" dirty="0" smtClean="0">
                <a:solidFill>
                  <a:srgbClr val="FFFF00"/>
                </a:solidFill>
              </a:rPr>
              <a:t>الاختيار</a:t>
            </a:r>
          </a:p>
          <a:p>
            <a:pPr eaLnBrk="1" hangingPunct="1"/>
            <a:r>
              <a:rPr lang="ar-SA" altLang="ar-SA" sz="2800" dirty="0" smtClean="0"/>
              <a:t>فهي </a:t>
            </a:r>
            <a:r>
              <a:rPr lang="ar-SA" altLang="ar-SA" sz="2800" dirty="0" smtClean="0"/>
              <a:t>آلية اختيار مصممة للتنبؤ بالأداء </a:t>
            </a:r>
            <a:r>
              <a:rPr lang="ar-SA" altLang="ar-SA" sz="2800" dirty="0" smtClean="0"/>
              <a:t>المستقبلي في </a:t>
            </a:r>
            <a:r>
              <a:rPr lang="ar-SA" altLang="ar-SA" sz="2800" dirty="0" smtClean="0"/>
              <a:t>الوظيفة بناءً على الردود الشفهية لطالب العمل على الاستفسارات الشفهية الموجهة له.</a:t>
            </a:r>
            <a:endParaRPr lang="en-US" altLang="ar-SA" sz="2800" dirty="0" smtClean="0"/>
          </a:p>
        </p:txBody>
      </p:sp>
      <p:sp>
        <p:nvSpPr>
          <p:cNvPr id="7" name="عنصر نائب لرقم الشريحة 5"/>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fld id="{DA7755B7-B6EA-4245-9F71-14425B6327D5}" type="slidenum">
              <a:rPr lang="en-US" smtClean="0"/>
              <a:pPr eaLnBrk="1" hangingPunct="1">
                <a:defRPr/>
              </a:pPr>
              <a:t>14</a:t>
            </a:fld>
            <a:endParaRPr lang="en-US" smtClean="0"/>
          </a:p>
        </p:txBody>
      </p:sp>
    </p:spTree>
    <p:extLst>
      <p:ext uri="{BB962C8B-B14F-4D97-AF65-F5344CB8AC3E}">
        <p14:creationId xmlns:p14="http://schemas.microsoft.com/office/powerpoint/2010/main" val="23303491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algn="ctr" eaLnBrk="1" hangingPunct="1">
              <a:defRPr/>
            </a:pPr>
            <a:r>
              <a:rPr lang="ar-SA" dirty="0" smtClean="0"/>
              <a:t>أنــواع </a:t>
            </a:r>
            <a:r>
              <a:rPr lang="ar-SA" dirty="0" smtClean="0"/>
              <a:t>المقـابـــلات</a:t>
            </a:r>
            <a:endParaRPr lang="en-US" dirty="0" smtClean="0"/>
          </a:p>
        </p:txBody>
      </p:sp>
      <p:sp>
        <p:nvSpPr>
          <p:cNvPr id="193540" name="Rectangle 3"/>
          <p:cNvSpPr>
            <a:spLocks noGrp="1" noChangeArrowheads="1"/>
          </p:cNvSpPr>
          <p:nvPr>
            <p:ph idx="1"/>
          </p:nvPr>
        </p:nvSpPr>
        <p:spPr>
          <a:xfrm>
            <a:off x="1118550" y="2130778"/>
            <a:ext cx="10015860" cy="3423355"/>
          </a:xfrm>
        </p:spPr>
        <p:txBody>
          <a:bodyPr>
            <a:normAutofit/>
          </a:bodyPr>
          <a:lstStyle/>
          <a:p>
            <a:pPr marL="609600" indent="-609600">
              <a:buFont typeface="Wingdings" panose="05000000000000000000" pitchFamily="2" charset="2"/>
              <a:buAutoNum type="arabicPeriod"/>
            </a:pPr>
            <a:r>
              <a:rPr lang="ar-SA" altLang="ar-SA" sz="2800" dirty="0" smtClean="0">
                <a:solidFill>
                  <a:srgbClr val="FFFF00"/>
                </a:solidFill>
              </a:rPr>
              <a:t>مقابلة التقييم</a:t>
            </a:r>
            <a:r>
              <a:rPr lang="ar-SA" altLang="ar-SA" sz="2800" dirty="0" smtClean="0"/>
              <a:t> </a:t>
            </a:r>
            <a:r>
              <a:rPr lang="ar-EG" altLang="ar-SA" sz="2800" dirty="0" smtClean="0"/>
              <a:t>:</a:t>
            </a:r>
            <a:r>
              <a:rPr lang="ar-SA" altLang="ar-SA" sz="2800" dirty="0" smtClean="0"/>
              <a:t>عبارة عن مناقشة، تلى مرحلة تقييم أداء العامل أو الموظف، تتم بين الموظف والمدير المباشر له لمناقشة ما أحرزه الموظف </a:t>
            </a:r>
            <a:r>
              <a:rPr lang="ar-SA" altLang="ar-SA" sz="2800" dirty="0" err="1" smtClean="0"/>
              <a:t>فى</a:t>
            </a:r>
            <a:r>
              <a:rPr lang="ar-SA" altLang="ar-SA" sz="2800" dirty="0" smtClean="0"/>
              <a:t> تقرير تقييم الأداء وما يمكن عمله لتحسين الأداء </a:t>
            </a:r>
            <a:r>
              <a:rPr lang="ar-SA" altLang="ar-SA" sz="2800" dirty="0" smtClean="0"/>
              <a:t>المستقبلي.</a:t>
            </a:r>
            <a:endParaRPr lang="ar-SA" altLang="ar-SA" sz="2800" dirty="0" smtClean="0"/>
          </a:p>
          <a:p>
            <a:pPr marL="609600" indent="-609600">
              <a:buFont typeface="Wingdings" panose="05000000000000000000" pitchFamily="2" charset="2"/>
              <a:buAutoNum type="arabicPeriod"/>
            </a:pPr>
            <a:r>
              <a:rPr lang="ar-SA" altLang="ar-SA" sz="2800" dirty="0" smtClean="0">
                <a:solidFill>
                  <a:srgbClr val="FFFF00"/>
                </a:solidFill>
              </a:rPr>
              <a:t>مقابلة الخروج</a:t>
            </a:r>
            <a:r>
              <a:rPr lang="ar-EG" altLang="ar-SA" sz="2800" dirty="0" smtClean="0"/>
              <a:t>:</a:t>
            </a:r>
            <a:r>
              <a:rPr lang="ar-SA" altLang="ar-SA" sz="2800" dirty="0" smtClean="0"/>
              <a:t> فتتم عادة من قبل إدارة الموارد البشرية فور قرار الموظف بترك العمل لأى سبب كان. وتستهدف مقابلة الخروج التوصل إلى معلومات حول الوظيفة أو ظروف العمل وتقديم تفسير عما دفع الموظف إلى ترك العمل.</a:t>
            </a:r>
            <a:endParaRPr lang="ar-EG" altLang="ar-SA" sz="2800" dirty="0" smtClean="0"/>
          </a:p>
          <a:p>
            <a:pPr marL="609600" indent="-609600">
              <a:buFont typeface="Wingdings" panose="05000000000000000000" pitchFamily="2" charset="2"/>
              <a:buAutoNum type="arabicPeriod"/>
            </a:pPr>
            <a:r>
              <a:rPr lang="ar-SA" altLang="ar-SA" sz="2800" dirty="0" smtClean="0">
                <a:solidFill>
                  <a:srgbClr val="FFFF00"/>
                </a:solidFill>
              </a:rPr>
              <a:t>مقابلة الاختيار</a:t>
            </a:r>
            <a:r>
              <a:rPr lang="ar-EG" altLang="ar-SA" sz="2800" dirty="0" smtClean="0"/>
              <a:t>: </a:t>
            </a:r>
            <a:r>
              <a:rPr lang="ar-EG" altLang="ar-SA" sz="2800" dirty="0" err="1" smtClean="0"/>
              <a:t>والتى</a:t>
            </a:r>
            <a:r>
              <a:rPr lang="ar-EG" altLang="ar-SA" sz="2800" dirty="0" smtClean="0"/>
              <a:t> يتم التركيز عليها هنا.</a:t>
            </a:r>
            <a:r>
              <a:rPr lang="ar-SA" altLang="ar-SA" sz="2800" dirty="0" smtClean="0"/>
              <a:t> </a:t>
            </a:r>
            <a:endParaRPr lang="en-US" altLang="ar-SA" sz="2800" dirty="0" smtClean="0"/>
          </a:p>
        </p:txBody>
      </p:sp>
      <p:sp>
        <p:nvSpPr>
          <p:cNvPr id="6" name="عنصر نائب لرقم الشريحة 5"/>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fld id="{7F1D14AE-6C88-4418-AD11-EA2AA8137A97}" type="slidenum">
              <a:rPr lang="en-US" smtClean="0"/>
              <a:pPr eaLnBrk="1" hangingPunct="1">
                <a:defRPr/>
              </a:pPr>
              <a:t>15</a:t>
            </a:fld>
            <a:endParaRPr lang="en-US" smtClean="0"/>
          </a:p>
        </p:txBody>
      </p:sp>
    </p:spTree>
    <p:extLst>
      <p:ext uri="{BB962C8B-B14F-4D97-AF65-F5344CB8AC3E}">
        <p14:creationId xmlns:p14="http://schemas.microsoft.com/office/powerpoint/2010/main" val="28257017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algn="ctr" eaLnBrk="1" hangingPunct="1">
              <a:defRPr/>
            </a:pPr>
            <a:r>
              <a:rPr lang="ar-EG" dirty="0" smtClean="0"/>
              <a:t>تصنيف مقابلات </a:t>
            </a:r>
            <a:r>
              <a:rPr lang="ar-EG" dirty="0" smtClean="0"/>
              <a:t>الاختيار</a:t>
            </a:r>
            <a:endParaRPr lang="en-US" dirty="0" smtClean="0"/>
          </a:p>
        </p:txBody>
      </p:sp>
      <p:sp>
        <p:nvSpPr>
          <p:cNvPr id="195588" name="Rectangle 3"/>
          <p:cNvSpPr>
            <a:spLocks noGrp="1" noChangeArrowheads="1"/>
          </p:cNvSpPr>
          <p:nvPr>
            <p:ph idx="1"/>
          </p:nvPr>
        </p:nvSpPr>
        <p:spPr>
          <a:xfrm>
            <a:off x="1207911" y="1941688"/>
            <a:ext cx="10004571" cy="4323645"/>
          </a:xfrm>
        </p:spPr>
        <p:txBody>
          <a:bodyPr>
            <a:normAutofit lnSpcReduction="10000"/>
          </a:bodyPr>
          <a:lstStyle/>
          <a:p>
            <a:pPr marL="609600" indent="-609600">
              <a:buClr>
                <a:srgbClr val="F1F159"/>
              </a:buClr>
              <a:buFont typeface="Wingdings" panose="05000000000000000000" pitchFamily="2" charset="2"/>
              <a:buAutoNum type="arabicPeriod"/>
            </a:pPr>
            <a:r>
              <a:rPr lang="ar-SA" altLang="ar-SA" b="1" dirty="0">
                <a:solidFill>
                  <a:srgbClr val="FFFF00"/>
                </a:solidFill>
              </a:rPr>
              <a:t>درجة الإعداد للمقابلة:</a:t>
            </a:r>
          </a:p>
          <a:p>
            <a:pPr marL="990600" lvl="1" indent="-533400">
              <a:buClr>
                <a:srgbClr val="F1F159"/>
              </a:buClr>
            </a:pPr>
            <a:r>
              <a:rPr lang="ar-SA" altLang="ar-SA" b="1" dirty="0"/>
              <a:t>مقابلات </a:t>
            </a:r>
            <a:r>
              <a:rPr lang="ar-EG" altLang="ar-SA" b="1" dirty="0"/>
              <a:t> </a:t>
            </a:r>
            <a:r>
              <a:rPr lang="ar-SA" altLang="ar-SA" b="1" dirty="0" err="1" smtClean="0"/>
              <a:t>مهيكلة</a:t>
            </a:r>
            <a:r>
              <a:rPr lang="ar-SA" altLang="ar-SA" b="1" dirty="0" smtClean="0"/>
              <a:t>.</a:t>
            </a:r>
            <a:endParaRPr lang="ar-EG" altLang="ar-SA" b="1" dirty="0"/>
          </a:p>
          <a:p>
            <a:pPr marL="990600" lvl="1" indent="-533400">
              <a:buClr>
                <a:srgbClr val="F1F159"/>
              </a:buClr>
            </a:pPr>
            <a:r>
              <a:rPr lang="ar-EG" altLang="ar-SA" b="1" dirty="0"/>
              <a:t>مقابلات </a:t>
            </a:r>
            <a:r>
              <a:rPr lang="ar-SA" altLang="ar-SA" b="1" dirty="0"/>
              <a:t>غير </a:t>
            </a:r>
            <a:r>
              <a:rPr lang="ar-SA" altLang="ar-SA" b="1" dirty="0" err="1" smtClean="0"/>
              <a:t>مهيكلة</a:t>
            </a:r>
            <a:r>
              <a:rPr lang="ar-SA" altLang="ar-SA" b="1" dirty="0" smtClean="0"/>
              <a:t>.</a:t>
            </a:r>
            <a:endParaRPr lang="ar-EG" altLang="ar-SA" b="1" dirty="0"/>
          </a:p>
          <a:p>
            <a:pPr marL="609600" indent="-609600">
              <a:buClr>
                <a:srgbClr val="F1F159"/>
              </a:buClr>
              <a:buFont typeface="Wingdings" panose="05000000000000000000" pitchFamily="2" charset="2"/>
              <a:buAutoNum type="arabicPeriod"/>
            </a:pPr>
            <a:r>
              <a:rPr lang="ar-SA" altLang="ar-SA" b="1" dirty="0">
                <a:solidFill>
                  <a:srgbClr val="FFFF00"/>
                </a:solidFill>
              </a:rPr>
              <a:t>محتوى المقابلة: نوعية الأسئلة:</a:t>
            </a:r>
            <a:endParaRPr lang="ar-EG" altLang="ar-SA" b="1" dirty="0">
              <a:solidFill>
                <a:srgbClr val="FFFF00"/>
              </a:solidFill>
            </a:endParaRPr>
          </a:p>
          <a:p>
            <a:pPr marL="990600" lvl="1" indent="-533400">
              <a:buClr>
                <a:srgbClr val="F1F159"/>
              </a:buClr>
            </a:pPr>
            <a:r>
              <a:rPr lang="ar-SA" altLang="ar-SA" b="1" dirty="0"/>
              <a:t>المقابلات </a:t>
            </a:r>
            <a:r>
              <a:rPr lang="ar-SA" altLang="ar-SA" b="1" dirty="0" err="1"/>
              <a:t>الموقفية</a:t>
            </a:r>
            <a:r>
              <a:rPr lang="ar-SA" altLang="ar-SA" b="1" dirty="0"/>
              <a:t> </a:t>
            </a:r>
            <a:r>
              <a:rPr lang="en-US" altLang="ar-SA" b="1" dirty="0"/>
              <a:t>Situational Interviews </a:t>
            </a:r>
            <a:endParaRPr lang="ar-EG" altLang="ar-SA" b="1" dirty="0"/>
          </a:p>
          <a:p>
            <a:pPr marL="990600" lvl="1" indent="-533400">
              <a:buClr>
                <a:srgbClr val="F1F159"/>
              </a:buClr>
            </a:pPr>
            <a:r>
              <a:rPr lang="ar-SA" altLang="ar-SA" b="1" dirty="0"/>
              <a:t>المقابلات السلوكية </a:t>
            </a:r>
            <a:r>
              <a:rPr lang="en-US" altLang="ar-SA" b="1" dirty="0"/>
              <a:t>Behavioral Interviews </a:t>
            </a:r>
            <a:endParaRPr lang="ar-EG" altLang="ar-SA" b="1" dirty="0"/>
          </a:p>
          <a:p>
            <a:pPr marL="990600" lvl="1" indent="-533400">
              <a:buClr>
                <a:srgbClr val="F1F159"/>
              </a:buClr>
            </a:pPr>
            <a:r>
              <a:rPr lang="ar-SA" altLang="ar-SA" b="1" dirty="0"/>
              <a:t>المقابلات المرتبطة بالوظيفة</a:t>
            </a:r>
            <a:r>
              <a:rPr lang="en-US" altLang="ar-SA" b="1" dirty="0"/>
              <a:t>Job-Related Interviews </a:t>
            </a:r>
            <a:endParaRPr lang="ar-EG" altLang="ar-SA" b="1" dirty="0"/>
          </a:p>
          <a:p>
            <a:pPr marL="990600" lvl="1" indent="-533400">
              <a:buClr>
                <a:srgbClr val="F1F159"/>
              </a:buClr>
            </a:pPr>
            <a:r>
              <a:rPr lang="ar-SA" altLang="ar-SA" b="1" dirty="0"/>
              <a:t>مقابلات الضغط </a:t>
            </a:r>
            <a:r>
              <a:rPr lang="en-US" altLang="ar-SA" b="1" dirty="0"/>
              <a:t>Stress Interviews </a:t>
            </a:r>
            <a:endParaRPr lang="ar-EG" altLang="ar-SA" b="1" dirty="0"/>
          </a:p>
          <a:p>
            <a:pPr marL="609600" indent="-609600">
              <a:buClr>
                <a:srgbClr val="F1F159"/>
              </a:buClr>
              <a:buFont typeface="Wingdings" panose="05000000000000000000" pitchFamily="2" charset="2"/>
              <a:buAutoNum type="arabicPeriod"/>
            </a:pPr>
            <a:r>
              <a:rPr lang="ar-SA" altLang="ar-SA" b="1" dirty="0">
                <a:solidFill>
                  <a:srgbClr val="FFFF00"/>
                </a:solidFill>
              </a:rPr>
              <a:t> أسلوب إدارة المقابلة</a:t>
            </a:r>
            <a:r>
              <a:rPr lang="en-US" altLang="ar-SA" b="1" dirty="0">
                <a:solidFill>
                  <a:srgbClr val="FFFF00"/>
                </a:solidFill>
              </a:rPr>
              <a:t> </a:t>
            </a:r>
            <a:r>
              <a:rPr lang="ar-EG" altLang="ar-SA" b="1" dirty="0">
                <a:solidFill>
                  <a:srgbClr val="FFFF00"/>
                </a:solidFill>
              </a:rPr>
              <a:t>:</a:t>
            </a:r>
          </a:p>
          <a:p>
            <a:pPr marL="990600" lvl="1" indent="-533400">
              <a:buClr>
                <a:srgbClr val="F1F159"/>
              </a:buClr>
            </a:pPr>
            <a:r>
              <a:rPr lang="ar-SA" altLang="ar-SA" b="1" dirty="0"/>
              <a:t>المقابلات الفردية</a:t>
            </a:r>
            <a:r>
              <a:rPr lang="en-US" altLang="ar-SA" b="1" dirty="0"/>
              <a:t> </a:t>
            </a:r>
            <a:r>
              <a:rPr lang="en-US" altLang="ar-SA" b="1" dirty="0" smtClean="0"/>
              <a:t>&gt;</a:t>
            </a:r>
            <a:endParaRPr lang="ar-EG" altLang="ar-SA" b="1" dirty="0"/>
          </a:p>
          <a:p>
            <a:pPr marL="990600" lvl="1" indent="-533400">
              <a:buClr>
                <a:srgbClr val="F1F159"/>
              </a:buClr>
            </a:pPr>
            <a:r>
              <a:rPr lang="ar-SA" altLang="ar-SA" b="1" dirty="0"/>
              <a:t>المقابلات </a:t>
            </a:r>
            <a:r>
              <a:rPr lang="ar-SA" altLang="ar-SA" b="1" dirty="0" smtClean="0"/>
              <a:t>الجماعية</a:t>
            </a:r>
            <a:r>
              <a:rPr lang="ar-SA" altLang="ar-SA" b="1" dirty="0"/>
              <a:t>.</a:t>
            </a:r>
            <a:endParaRPr lang="ar-EG" altLang="ar-SA" b="1" dirty="0"/>
          </a:p>
          <a:p>
            <a:pPr marL="990600" lvl="1" indent="-533400">
              <a:buClr>
                <a:srgbClr val="F1F159"/>
              </a:buClr>
            </a:pPr>
            <a:r>
              <a:rPr lang="ar-SA" altLang="ar-SA" b="1" dirty="0"/>
              <a:t>المقابلات من خلال الهاتف</a:t>
            </a:r>
            <a:r>
              <a:rPr lang="en-US" altLang="ar-SA" b="1" dirty="0"/>
              <a:t> </a:t>
            </a:r>
            <a:r>
              <a:rPr lang="ar-SA" altLang="ar-SA" b="1" dirty="0" smtClean="0"/>
              <a:t>.</a:t>
            </a:r>
            <a:endParaRPr lang="ar-EG" altLang="ar-SA" b="1" dirty="0"/>
          </a:p>
          <a:p>
            <a:pPr marL="990600" lvl="1" indent="-533400">
              <a:buClr>
                <a:srgbClr val="F1F159"/>
              </a:buClr>
            </a:pPr>
            <a:r>
              <a:rPr lang="ar-SA" altLang="ar-SA" b="1" dirty="0"/>
              <a:t>المقابلات من خلال الحاسب </a:t>
            </a:r>
            <a:r>
              <a:rPr lang="ar-SA" altLang="ar-SA" b="1" dirty="0" smtClean="0"/>
              <a:t>الآلي.</a:t>
            </a:r>
            <a:endParaRPr lang="en-US" altLang="ar-SA" b="1" dirty="0"/>
          </a:p>
        </p:txBody>
      </p:sp>
      <p:sp>
        <p:nvSpPr>
          <p:cNvPr id="7" name="عنصر نائب لرقم الشريحة 5"/>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fld id="{781B430A-49A4-4D97-B140-39845A4971DD}" type="slidenum">
              <a:rPr lang="en-US" smtClean="0"/>
              <a:pPr eaLnBrk="1" hangingPunct="1">
                <a:defRPr/>
              </a:pPr>
              <a:t>16</a:t>
            </a:fld>
            <a:endParaRPr lang="en-US" smtClean="0"/>
          </a:p>
        </p:txBody>
      </p:sp>
    </p:spTree>
    <p:extLst>
      <p:ext uri="{BB962C8B-B14F-4D97-AF65-F5344CB8AC3E}">
        <p14:creationId xmlns:p14="http://schemas.microsoft.com/office/powerpoint/2010/main" val="10544798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algn="ctr" eaLnBrk="1" hangingPunct="1">
              <a:defRPr/>
            </a:pPr>
            <a:r>
              <a:rPr lang="ar-SA" dirty="0" smtClean="0"/>
              <a:t>بعض الأخطاء الشائعة </a:t>
            </a:r>
            <a:r>
              <a:rPr lang="ar-SA" dirty="0" err="1" smtClean="0"/>
              <a:t>فى</a:t>
            </a:r>
            <a:r>
              <a:rPr lang="ar-SA" dirty="0" smtClean="0"/>
              <a:t> مقابلات الاختيار:</a:t>
            </a:r>
            <a:endParaRPr lang="en-US" dirty="0" smtClean="0"/>
          </a:p>
        </p:txBody>
      </p:sp>
      <p:sp>
        <p:nvSpPr>
          <p:cNvPr id="197636" name="Rectangle 3"/>
          <p:cNvSpPr>
            <a:spLocks noGrp="1" noChangeArrowheads="1"/>
          </p:cNvSpPr>
          <p:nvPr>
            <p:ph idx="1"/>
          </p:nvPr>
        </p:nvSpPr>
        <p:spPr>
          <a:xfrm>
            <a:off x="2326870" y="1948110"/>
            <a:ext cx="8229600" cy="4125312"/>
          </a:xfrm>
          <a:solidFill>
            <a:schemeClr val="bg1"/>
          </a:solidFill>
          <a:ln w="76200" cmpd="tri">
            <a:noFill/>
            <a:miter lim="800000"/>
            <a:headEnd/>
            <a:tailEnd/>
          </a:ln>
        </p:spPr>
        <p:txBody>
          <a:bodyPr>
            <a:normAutofit fontScale="92500" lnSpcReduction="10000"/>
          </a:bodyPr>
          <a:lstStyle/>
          <a:p>
            <a:pPr marL="609600" indent="-609600">
              <a:buClr>
                <a:srgbClr val="F1F159"/>
              </a:buClr>
              <a:buFont typeface="Wingdings" panose="05000000000000000000" pitchFamily="2" charset="2"/>
              <a:buAutoNum type="arabicPeriod"/>
            </a:pPr>
            <a:r>
              <a:rPr lang="ar-SA" altLang="ar-SA" sz="3600" dirty="0"/>
              <a:t>تأثير الانطباع </a:t>
            </a:r>
            <a:r>
              <a:rPr lang="ar-SA" altLang="ar-SA" sz="3600" dirty="0" smtClean="0"/>
              <a:t>الأول.</a:t>
            </a:r>
            <a:endParaRPr lang="ar-SA" altLang="ar-SA" sz="3600" dirty="0"/>
          </a:p>
          <a:p>
            <a:pPr marL="609600" indent="-609600">
              <a:buClr>
                <a:srgbClr val="F1F159"/>
              </a:buClr>
              <a:buFont typeface="Wingdings" panose="05000000000000000000" pitchFamily="2" charset="2"/>
              <a:buAutoNum type="arabicPeriod"/>
            </a:pPr>
            <a:r>
              <a:rPr lang="ar-SA" altLang="ar-SA" sz="3600" dirty="0"/>
              <a:t>عدم الإلمام </a:t>
            </a:r>
            <a:r>
              <a:rPr lang="ar-SA" altLang="ar-SA" sz="3600" dirty="0" smtClean="0"/>
              <a:t>الكافي </a:t>
            </a:r>
            <a:r>
              <a:rPr lang="ar-SA" altLang="ar-SA" sz="3600" dirty="0"/>
              <a:t>بمكونات </a:t>
            </a:r>
            <a:r>
              <a:rPr lang="ar-SA" altLang="ar-SA" sz="3600" dirty="0" smtClean="0"/>
              <a:t>الوظيفة.</a:t>
            </a:r>
            <a:endParaRPr lang="ar-SA" altLang="ar-SA" sz="3600" dirty="0"/>
          </a:p>
          <a:p>
            <a:pPr marL="609600" indent="-609600">
              <a:buClr>
                <a:srgbClr val="F1F159"/>
              </a:buClr>
              <a:buFont typeface="Wingdings" panose="05000000000000000000" pitchFamily="2" charset="2"/>
              <a:buAutoNum type="arabicPeriod"/>
            </a:pPr>
            <a:r>
              <a:rPr lang="ar-SA" altLang="ar-SA" sz="3600" dirty="0"/>
              <a:t>التأثر بترتيب </a:t>
            </a:r>
            <a:r>
              <a:rPr lang="ar-SA" altLang="ar-SA" sz="3600" dirty="0" smtClean="0"/>
              <a:t>المرشحين.</a:t>
            </a:r>
            <a:endParaRPr lang="ar-SA" altLang="ar-SA" sz="3600" dirty="0"/>
          </a:p>
          <a:p>
            <a:pPr marL="609600" indent="-609600">
              <a:buClr>
                <a:srgbClr val="F1F159"/>
              </a:buClr>
              <a:buFont typeface="Wingdings" panose="05000000000000000000" pitchFamily="2" charset="2"/>
              <a:buAutoNum type="arabicPeriod"/>
            </a:pPr>
            <a:r>
              <a:rPr lang="ar-SA" altLang="ar-SA" sz="3600" dirty="0"/>
              <a:t>الضغط الزمنى لإتمام </a:t>
            </a:r>
            <a:r>
              <a:rPr lang="ar-SA" altLang="ar-SA" sz="3600" dirty="0" smtClean="0"/>
              <a:t>الاختيار.</a:t>
            </a:r>
            <a:endParaRPr lang="ar-SA" altLang="ar-SA" sz="3600" dirty="0"/>
          </a:p>
          <a:p>
            <a:pPr marL="609600" indent="-609600">
              <a:buClr>
                <a:srgbClr val="F1F159"/>
              </a:buClr>
              <a:buFont typeface="Wingdings" panose="05000000000000000000" pitchFamily="2" charset="2"/>
              <a:buAutoNum type="arabicPeriod"/>
            </a:pPr>
            <a:r>
              <a:rPr lang="ar-SA" altLang="ar-SA" sz="3600" dirty="0"/>
              <a:t>السلوك غير المنطوق وإدارة </a:t>
            </a:r>
            <a:r>
              <a:rPr lang="ar-SA" altLang="ar-SA" sz="3600" dirty="0" smtClean="0"/>
              <a:t>الانطباع.</a:t>
            </a:r>
            <a:endParaRPr lang="ar-SA" altLang="ar-SA" sz="3600" dirty="0"/>
          </a:p>
          <a:p>
            <a:pPr marL="609600" indent="-609600">
              <a:buClr>
                <a:srgbClr val="F1F159"/>
              </a:buClr>
              <a:buFont typeface="Wingdings" panose="05000000000000000000" pitchFamily="2" charset="2"/>
              <a:buAutoNum type="arabicPeriod"/>
            </a:pPr>
            <a:r>
              <a:rPr lang="ar-SA" altLang="ar-SA" sz="3600" dirty="0"/>
              <a:t>تأثير السمات </a:t>
            </a:r>
            <a:r>
              <a:rPr lang="ar-SA" altLang="ar-SA" sz="3600" dirty="0" smtClean="0"/>
              <a:t>الشخصية.</a:t>
            </a:r>
            <a:endParaRPr lang="ar-SA" altLang="ar-SA" sz="3600" dirty="0"/>
          </a:p>
          <a:p>
            <a:pPr marL="609600" indent="-609600">
              <a:buClr>
                <a:srgbClr val="F1F159"/>
              </a:buClr>
              <a:buFont typeface="Wingdings" panose="05000000000000000000" pitchFamily="2" charset="2"/>
              <a:buAutoNum type="arabicPeriod"/>
            </a:pPr>
            <a:r>
              <a:rPr lang="ar-SA" altLang="ar-SA" sz="3600" dirty="0"/>
              <a:t>سلوك </a:t>
            </a:r>
            <a:r>
              <a:rPr lang="ar-SA" altLang="ar-SA" sz="3600" dirty="0" smtClean="0"/>
              <a:t>المحاور.</a:t>
            </a:r>
            <a:endParaRPr lang="en-US" altLang="ar-SA" sz="3600" dirty="0"/>
          </a:p>
        </p:txBody>
      </p:sp>
      <p:sp>
        <p:nvSpPr>
          <p:cNvPr id="8" name="عنصر نائب لرقم الشريحة 5"/>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fld id="{A9FA5A4C-196F-4D8E-9B53-642FE8EB0E93}" type="slidenum">
              <a:rPr lang="en-US" smtClean="0"/>
              <a:pPr eaLnBrk="1" hangingPunct="1">
                <a:defRPr/>
              </a:pPr>
              <a:t>17</a:t>
            </a:fld>
            <a:endParaRPr lang="en-US" smtClean="0"/>
          </a:p>
        </p:txBody>
      </p:sp>
    </p:spTree>
    <p:extLst>
      <p:ext uri="{BB962C8B-B14F-4D97-AF65-F5344CB8AC3E}">
        <p14:creationId xmlns:p14="http://schemas.microsoft.com/office/powerpoint/2010/main" val="24369107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algn="ctr" eaLnBrk="1" hangingPunct="1">
              <a:defRPr/>
            </a:pPr>
            <a:r>
              <a:rPr lang="ar-SA" dirty="0" smtClean="0"/>
              <a:t>كيفية تصميم المقابلة الفعالة:</a:t>
            </a:r>
            <a:endParaRPr lang="en-US" dirty="0" smtClean="0"/>
          </a:p>
        </p:txBody>
      </p:sp>
      <p:sp>
        <p:nvSpPr>
          <p:cNvPr id="199684" name="Rectangle 3"/>
          <p:cNvSpPr>
            <a:spLocks noGrp="1" noChangeArrowheads="1"/>
          </p:cNvSpPr>
          <p:nvPr>
            <p:ph idx="1"/>
          </p:nvPr>
        </p:nvSpPr>
        <p:spPr>
          <a:xfrm>
            <a:off x="2011680" y="2189339"/>
            <a:ext cx="8229600" cy="3818467"/>
          </a:xfrm>
          <a:noFill/>
          <a:ln w="76200" cmpd="tri">
            <a:noFill/>
            <a:miter lim="800000"/>
            <a:headEnd/>
            <a:tailEnd/>
          </a:ln>
        </p:spPr>
        <p:txBody>
          <a:bodyPr>
            <a:normAutofit/>
          </a:bodyPr>
          <a:lstStyle/>
          <a:p>
            <a:pPr marL="609600" indent="-609600">
              <a:lnSpc>
                <a:spcPct val="80000"/>
              </a:lnSpc>
              <a:buClr>
                <a:srgbClr val="990033"/>
              </a:buClr>
              <a:buFont typeface="Wingdings" panose="05000000000000000000" pitchFamily="2" charset="2"/>
              <a:buAutoNum type="arabicPeriod"/>
            </a:pPr>
            <a:r>
              <a:rPr lang="ar-SA" altLang="ar-SA" sz="2400" dirty="0" smtClean="0">
                <a:solidFill>
                  <a:srgbClr val="000000"/>
                </a:solidFill>
              </a:rPr>
              <a:t>الخطوة الأولى </a:t>
            </a:r>
            <a:r>
              <a:rPr lang="ar-SA" altLang="ar-SA" sz="2400" dirty="0" smtClean="0">
                <a:solidFill>
                  <a:srgbClr val="000000"/>
                </a:solidFill>
              </a:rPr>
              <a:t>هي </a:t>
            </a:r>
            <a:r>
              <a:rPr lang="ar-SA" altLang="ar-SA" sz="2400" dirty="0" smtClean="0">
                <a:solidFill>
                  <a:srgbClr val="000000"/>
                </a:solidFill>
              </a:rPr>
              <a:t>تحليل الوظيفة وكتابة توصيف للوظيفة به قائمة بأهم المهام ثم المواصفات المطلوبة للقيام بهذه المهام </a:t>
            </a:r>
            <a:endParaRPr lang="ar-EG" altLang="ar-SA" sz="2400" dirty="0" smtClean="0">
              <a:solidFill>
                <a:srgbClr val="000000"/>
              </a:solidFill>
            </a:endParaRPr>
          </a:p>
          <a:p>
            <a:pPr marL="609600" indent="-609600">
              <a:lnSpc>
                <a:spcPct val="80000"/>
              </a:lnSpc>
              <a:buClr>
                <a:srgbClr val="990033"/>
              </a:buClr>
              <a:buFont typeface="Wingdings" panose="05000000000000000000" pitchFamily="2" charset="2"/>
              <a:buAutoNum type="arabicPeriod"/>
            </a:pPr>
            <a:r>
              <a:rPr lang="ar-SA" altLang="ar-SA" sz="2400" dirty="0" smtClean="0">
                <a:solidFill>
                  <a:srgbClr val="000000"/>
                </a:solidFill>
              </a:rPr>
              <a:t>تقييم مهام الوظيفة ووضعها </a:t>
            </a:r>
            <a:r>
              <a:rPr lang="ar-SA" altLang="ar-SA" sz="2400" dirty="0" smtClean="0">
                <a:solidFill>
                  <a:srgbClr val="000000"/>
                </a:solidFill>
              </a:rPr>
              <a:t>في </a:t>
            </a:r>
            <a:r>
              <a:rPr lang="ar-SA" altLang="ar-SA" sz="2400" dirty="0" smtClean="0">
                <a:solidFill>
                  <a:srgbClr val="000000"/>
                </a:solidFill>
              </a:rPr>
              <a:t>جدول أولويات حيث تكون الأولوية الأولى للمهمة الأكثر </a:t>
            </a:r>
            <a:r>
              <a:rPr lang="ar-SA" altLang="ar-SA" sz="2400" dirty="0" smtClean="0">
                <a:solidFill>
                  <a:srgbClr val="000000"/>
                </a:solidFill>
              </a:rPr>
              <a:t>ارتباطا </a:t>
            </a:r>
            <a:r>
              <a:rPr lang="ar-SA" altLang="ar-SA" sz="2400" dirty="0" smtClean="0">
                <a:solidFill>
                  <a:srgbClr val="000000"/>
                </a:solidFill>
              </a:rPr>
              <a:t>بنجاح العمل  </a:t>
            </a:r>
            <a:r>
              <a:rPr lang="ar-SA" altLang="ar-SA" sz="2400" dirty="0" smtClean="0">
                <a:solidFill>
                  <a:srgbClr val="000000"/>
                </a:solidFill>
              </a:rPr>
              <a:t>والتي </a:t>
            </a:r>
            <a:r>
              <a:rPr lang="ar-SA" altLang="ar-SA" sz="2400" dirty="0" smtClean="0">
                <a:solidFill>
                  <a:srgbClr val="000000"/>
                </a:solidFill>
              </a:rPr>
              <a:t>من المتوقع أن تستغرق وقتاً أطول من غيرها.</a:t>
            </a:r>
          </a:p>
          <a:p>
            <a:pPr marL="609600" indent="-609600">
              <a:lnSpc>
                <a:spcPct val="80000"/>
              </a:lnSpc>
              <a:buClr>
                <a:srgbClr val="990033"/>
              </a:buClr>
              <a:buFont typeface="Wingdings" panose="05000000000000000000" pitchFamily="2" charset="2"/>
              <a:buAutoNum type="arabicPeriod"/>
            </a:pPr>
            <a:r>
              <a:rPr lang="ar-SA" altLang="ar-SA" sz="2400" dirty="0" smtClean="0">
                <a:solidFill>
                  <a:srgbClr val="000000"/>
                </a:solidFill>
              </a:rPr>
              <a:t>تصميم أسئلة المقابلة بحيث تكون مبنية على مهام الوظيفة ، ويكون العدد الأكبر منها مرتبطاً بالمهام الأكثر أهمية. ولقد </a:t>
            </a:r>
            <a:r>
              <a:rPr lang="ar-SA" altLang="ar-SA" sz="2400" dirty="0" smtClean="0">
                <a:solidFill>
                  <a:srgbClr val="000000"/>
                </a:solidFill>
              </a:rPr>
              <a:t>ثبت </a:t>
            </a:r>
            <a:r>
              <a:rPr lang="ar-SA" altLang="ar-SA" sz="2400" dirty="0" smtClean="0">
                <a:solidFill>
                  <a:srgbClr val="000000"/>
                </a:solidFill>
              </a:rPr>
              <a:t>أن الأسئلة </a:t>
            </a:r>
            <a:r>
              <a:rPr lang="ar-SA" altLang="ar-SA" sz="2400" dirty="0" err="1" smtClean="0">
                <a:solidFill>
                  <a:srgbClr val="000000"/>
                </a:solidFill>
              </a:rPr>
              <a:t>الموقفية</a:t>
            </a:r>
            <a:r>
              <a:rPr lang="ar-SA" altLang="ar-SA" sz="2400" dirty="0" smtClean="0">
                <a:solidFill>
                  <a:srgbClr val="000000"/>
                </a:solidFill>
              </a:rPr>
              <a:t>، المعدة سلفاً، </a:t>
            </a:r>
            <a:r>
              <a:rPr lang="ar-SA" altLang="ar-SA" sz="2400" dirty="0" smtClean="0">
                <a:solidFill>
                  <a:srgbClr val="000000"/>
                </a:solidFill>
              </a:rPr>
              <a:t>والمرتبطة بالوظيفة ، </a:t>
            </a:r>
            <a:r>
              <a:rPr lang="ar-SA" altLang="ar-SA" sz="2400" dirty="0" smtClean="0">
                <a:solidFill>
                  <a:srgbClr val="000000"/>
                </a:solidFill>
              </a:rPr>
              <a:t>هي </a:t>
            </a:r>
            <a:r>
              <a:rPr lang="ar-SA" altLang="ar-SA" sz="2400" dirty="0" smtClean="0">
                <a:solidFill>
                  <a:srgbClr val="000000"/>
                </a:solidFill>
              </a:rPr>
              <a:t>الأكثر فعالية.</a:t>
            </a:r>
          </a:p>
          <a:p>
            <a:pPr marL="609600" indent="-609600">
              <a:lnSpc>
                <a:spcPct val="80000"/>
              </a:lnSpc>
              <a:buClr>
                <a:srgbClr val="990033"/>
              </a:buClr>
              <a:buFont typeface="Wingdings" panose="05000000000000000000" pitchFamily="2" charset="2"/>
              <a:buAutoNum type="arabicPeriod"/>
            </a:pPr>
            <a:r>
              <a:rPr lang="ar-SA" altLang="ar-SA" sz="2400" dirty="0" smtClean="0">
                <a:solidFill>
                  <a:srgbClr val="000000"/>
                </a:solidFill>
              </a:rPr>
              <a:t>وضع إجابات مرجعية وإضافة مقياس </a:t>
            </a:r>
            <a:r>
              <a:rPr lang="ar-SA" altLang="ar-SA" sz="2400" dirty="0" smtClean="0">
                <a:solidFill>
                  <a:srgbClr val="000000"/>
                </a:solidFill>
              </a:rPr>
              <a:t>تقييم.</a:t>
            </a:r>
            <a:endParaRPr lang="ar-EG" altLang="ar-SA" sz="2400" dirty="0" smtClean="0">
              <a:solidFill>
                <a:srgbClr val="000000"/>
              </a:solidFill>
            </a:endParaRPr>
          </a:p>
          <a:p>
            <a:pPr marL="609600" indent="-609600">
              <a:lnSpc>
                <a:spcPct val="80000"/>
              </a:lnSpc>
              <a:buClr>
                <a:srgbClr val="990033"/>
              </a:buClr>
              <a:buFont typeface="Wingdings" panose="05000000000000000000" pitchFamily="2" charset="2"/>
              <a:buAutoNum type="arabicPeriod"/>
            </a:pPr>
            <a:r>
              <a:rPr lang="ar-SA" altLang="ar-SA" sz="2400" dirty="0" smtClean="0">
                <a:solidFill>
                  <a:srgbClr val="000000"/>
                </a:solidFill>
              </a:rPr>
              <a:t>تعيين لجنة لإجراء المقابلة وتحديد أدوار كل عضو فيها.</a:t>
            </a:r>
            <a:endParaRPr lang="en-US" altLang="ar-SA" sz="2400" dirty="0" smtClean="0">
              <a:solidFill>
                <a:srgbClr val="000000"/>
              </a:solidFill>
            </a:endParaRPr>
          </a:p>
        </p:txBody>
      </p:sp>
      <p:sp>
        <p:nvSpPr>
          <p:cNvPr id="6" name="عنصر نائب لرقم الشريحة 5"/>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fld id="{9EACF638-A145-4319-A5E7-7753C93EA83D}" type="slidenum">
              <a:rPr lang="en-US" smtClean="0"/>
              <a:pPr eaLnBrk="1" hangingPunct="1">
                <a:defRPr/>
              </a:pPr>
              <a:t>18</a:t>
            </a:fld>
            <a:endParaRPr lang="en-US" smtClean="0"/>
          </a:p>
        </p:txBody>
      </p:sp>
    </p:spTree>
    <p:extLst>
      <p:ext uri="{BB962C8B-B14F-4D97-AF65-F5344CB8AC3E}">
        <p14:creationId xmlns:p14="http://schemas.microsoft.com/office/powerpoint/2010/main" val="346185439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algn="ctr" eaLnBrk="1" hangingPunct="1">
              <a:defRPr/>
            </a:pPr>
            <a:r>
              <a:rPr lang="ar-SA" dirty="0" smtClean="0"/>
              <a:t>كيفية تنفيذ المقابلة الفعالة:</a:t>
            </a:r>
            <a:endParaRPr lang="en-US" dirty="0" smtClean="0"/>
          </a:p>
        </p:txBody>
      </p:sp>
      <p:sp>
        <p:nvSpPr>
          <p:cNvPr id="201732" name="Rectangle 3"/>
          <p:cNvSpPr>
            <a:spLocks noGrp="1" noChangeArrowheads="1"/>
          </p:cNvSpPr>
          <p:nvPr>
            <p:ph idx="1"/>
          </p:nvPr>
        </p:nvSpPr>
        <p:spPr>
          <a:xfrm>
            <a:off x="1783080" y="2079977"/>
            <a:ext cx="8686800" cy="4286956"/>
          </a:xfrm>
          <a:noFill/>
          <a:ln w="76200" cmpd="tri">
            <a:noFill/>
            <a:miter lim="800000"/>
            <a:headEnd/>
            <a:tailEnd/>
          </a:ln>
        </p:spPr>
        <p:txBody>
          <a:bodyPr/>
          <a:lstStyle/>
          <a:p>
            <a:pPr>
              <a:lnSpc>
                <a:spcPct val="80000"/>
              </a:lnSpc>
              <a:buFont typeface="Wingdings" panose="05000000000000000000" pitchFamily="2" charset="2"/>
              <a:buChar char="ü"/>
            </a:pPr>
            <a:r>
              <a:rPr lang="ar-SA" altLang="ar-SA" b="1" dirty="0">
                <a:solidFill>
                  <a:srgbClr val="000099"/>
                </a:solidFill>
              </a:rPr>
              <a:t>ربط الأسئلة بالمهام الحقيقية للوظيفة.</a:t>
            </a:r>
            <a:endParaRPr lang="ar-SA" altLang="ar-SA" b="1" dirty="0" smtClean="0">
              <a:solidFill>
                <a:srgbClr val="000099"/>
              </a:solidFill>
            </a:endParaRPr>
          </a:p>
          <a:p>
            <a:pPr>
              <a:lnSpc>
                <a:spcPct val="80000"/>
              </a:lnSpc>
              <a:buFont typeface="Wingdings" panose="05000000000000000000" pitchFamily="2" charset="2"/>
              <a:buChar char="ü"/>
            </a:pPr>
            <a:r>
              <a:rPr lang="ar-SA" altLang="ar-SA" b="1" dirty="0" smtClean="0">
                <a:solidFill>
                  <a:srgbClr val="000099"/>
                </a:solidFill>
              </a:rPr>
              <a:t>استخدام أسئلة </a:t>
            </a:r>
            <a:r>
              <a:rPr lang="ar-SA" altLang="ar-SA" b="1" dirty="0" err="1" smtClean="0">
                <a:solidFill>
                  <a:srgbClr val="000099"/>
                </a:solidFill>
              </a:rPr>
              <a:t>موقفية</a:t>
            </a:r>
            <a:r>
              <a:rPr lang="ar-SA" altLang="ar-SA" b="1" dirty="0" smtClean="0">
                <a:solidFill>
                  <a:srgbClr val="000099"/>
                </a:solidFill>
              </a:rPr>
              <a:t> وسلوكية وأسئلة مرتبطة بالوظيفة ووضع معايير موضوعية للتقييم.</a:t>
            </a:r>
          </a:p>
          <a:p>
            <a:pPr>
              <a:lnSpc>
                <a:spcPct val="80000"/>
              </a:lnSpc>
              <a:buFont typeface="Wingdings" panose="05000000000000000000" pitchFamily="2" charset="2"/>
              <a:buChar char="ü"/>
            </a:pPr>
            <a:r>
              <a:rPr lang="ar-SA" altLang="ar-SA" b="1" dirty="0" smtClean="0">
                <a:solidFill>
                  <a:srgbClr val="000099"/>
                </a:solidFill>
              </a:rPr>
              <a:t>تدريب المسئولين عن إجراء المقابلات </a:t>
            </a:r>
            <a:endParaRPr lang="ar-EG" altLang="ar-SA" b="1" dirty="0" smtClean="0">
              <a:solidFill>
                <a:srgbClr val="000099"/>
              </a:solidFill>
            </a:endParaRPr>
          </a:p>
          <a:p>
            <a:pPr>
              <a:lnSpc>
                <a:spcPct val="80000"/>
              </a:lnSpc>
              <a:buFont typeface="Wingdings" panose="05000000000000000000" pitchFamily="2" charset="2"/>
              <a:buChar char="ü"/>
            </a:pPr>
            <a:r>
              <a:rPr lang="ar-SA" altLang="ar-SA" b="1" dirty="0" smtClean="0">
                <a:solidFill>
                  <a:srgbClr val="000099"/>
                </a:solidFill>
              </a:rPr>
              <a:t>استخدام نفس الأسئلة مع جميع المرشحين ، قدر الإمكان.</a:t>
            </a:r>
          </a:p>
          <a:p>
            <a:pPr>
              <a:lnSpc>
                <a:spcPct val="80000"/>
              </a:lnSpc>
              <a:buFont typeface="Wingdings" panose="05000000000000000000" pitchFamily="2" charset="2"/>
              <a:buChar char="ü"/>
            </a:pPr>
            <a:r>
              <a:rPr lang="ar-SA" altLang="ar-SA" b="1" dirty="0" smtClean="0">
                <a:solidFill>
                  <a:srgbClr val="000099"/>
                </a:solidFill>
              </a:rPr>
              <a:t>الاعتماد على أكثر من محاور أو لجنة محاورين إن أمكن.</a:t>
            </a:r>
          </a:p>
          <a:p>
            <a:pPr>
              <a:lnSpc>
                <a:spcPct val="80000"/>
              </a:lnSpc>
              <a:buFont typeface="Wingdings" panose="05000000000000000000" pitchFamily="2" charset="2"/>
              <a:buChar char="ü"/>
            </a:pPr>
            <a:r>
              <a:rPr lang="ar-SA" altLang="ar-SA" b="1" dirty="0" smtClean="0">
                <a:solidFill>
                  <a:srgbClr val="000099"/>
                </a:solidFill>
              </a:rPr>
              <a:t>تجهيز مكان عقد المقابلة بحيث يتم تقليص فرص الإزعاج </a:t>
            </a:r>
            <a:endParaRPr lang="ar-EG" altLang="ar-SA" b="1" dirty="0" smtClean="0">
              <a:solidFill>
                <a:srgbClr val="000099"/>
              </a:solidFill>
            </a:endParaRPr>
          </a:p>
          <a:p>
            <a:pPr>
              <a:lnSpc>
                <a:spcPct val="80000"/>
              </a:lnSpc>
              <a:buFont typeface="Wingdings" panose="05000000000000000000" pitchFamily="2" charset="2"/>
              <a:buChar char="ü"/>
            </a:pPr>
            <a:r>
              <a:rPr lang="ar-SA" altLang="ar-SA" b="1" dirty="0" smtClean="0">
                <a:solidFill>
                  <a:srgbClr val="000099"/>
                </a:solidFill>
              </a:rPr>
              <a:t>معاملة المرشح للوظيفة بود واحترام.</a:t>
            </a:r>
          </a:p>
          <a:p>
            <a:pPr>
              <a:lnSpc>
                <a:spcPct val="80000"/>
              </a:lnSpc>
              <a:buFont typeface="Wingdings" panose="05000000000000000000" pitchFamily="2" charset="2"/>
              <a:buChar char="ü"/>
            </a:pPr>
            <a:r>
              <a:rPr lang="ar-SA" altLang="ar-SA" b="1" dirty="0" smtClean="0">
                <a:solidFill>
                  <a:srgbClr val="000099"/>
                </a:solidFill>
              </a:rPr>
              <a:t>طرح الأسئلة وإعطاء المرشح وقتاً كافياً للرد.</a:t>
            </a:r>
          </a:p>
          <a:p>
            <a:pPr>
              <a:lnSpc>
                <a:spcPct val="80000"/>
              </a:lnSpc>
              <a:buFont typeface="Wingdings" panose="05000000000000000000" pitchFamily="2" charset="2"/>
              <a:buChar char="ü"/>
            </a:pPr>
            <a:r>
              <a:rPr lang="ar-SA" altLang="ar-SA" b="1" dirty="0" smtClean="0">
                <a:solidFill>
                  <a:srgbClr val="000099"/>
                </a:solidFill>
              </a:rPr>
              <a:t>إنهاء المقابلة بصورة إيجابية </a:t>
            </a:r>
            <a:endParaRPr lang="ar-EG" altLang="ar-SA" b="1" dirty="0" smtClean="0">
              <a:solidFill>
                <a:srgbClr val="000099"/>
              </a:solidFill>
            </a:endParaRPr>
          </a:p>
          <a:p>
            <a:pPr>
              <a:lnSpc>
                <a:spcPct val="80000"/>
              </a:lnSpc>
              <a:buFont typeface="Wingdings" panose="05000000000000000000" pitchFamily="2" charset="2"/>
              <a:buChar char="ü"/>
            </a:pPr>
            <a:r>
              <a:rPr lang="ar-SA" altLang="ar-SA" b="1" dirty="0" smtClean="0">
                <a:solidFill>
                  <a:srgbClr val="000099"/>
                </a:solidFill>
              </a:rPr>
              <a:t>أخيراً، مراجعة ما تم </a:t>
            </a:r>
            <a:r>
              <a:rPr lang="ar-SA" altLang="ar-SA" b="1" dirty="0" err="1" smtClean="0">
                <a:solidFill>
                  <a:srgbClr val="000099"/>
                </a:solidFill>
              </a:rPr>
              <a:t>فى</a:t>
            </a:r>
            <a:r>
              <a:rPr lang="ar-SA" altLang="ar-SA" b="1" dirty="0" smtClean="0">
                <a:solidFill>
                  <a:srgbClr val="000099"/>
                </a:solidFill>
              </a:rPr>
              <a:t> المقابلة ومراجعة الملاحظات المكتوبة وتنقيحها. </a:t>
            </a:r>
            <a:endParaRPr lang="en-US" altLang="ar-SA" b="1" dirty="0" smtClean="0">
              <a:solidFill>
                <a:srgbClr val="000099"/>
              </a:solidFill>
            </a:endParaRPr>
          </a:p>
        </p:txBody>
      </p:sp>
      <p:sp>
        <p:nvSpPr>
          <p:cNvPr id="6" name="عنصر نائب لرقم الشريحة 5"/>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fld id="{BFDABDCB-521C-4780-B97B-950CED28D70A}" type="slidenum">
              <a:rPr lang="en-US" smtClean="0"/>
              <a:pPr eaLnBrk="1" hangingPunct="1">
                <a:defRPr/>
              </a:pPr>
              <a:t>19</a:t>
            </a:fld>
            <a:endParaRPr lang="en-US" smtClean="0"/>
          </a:p>
        </p:txBody>
      </p:sp>
    </p:spTree>
    <p:extLst>
      <p:ext uri="{BB962C8B-B14F-4D97-AF65-F5344CB8AC3E}">
        <p14:creationId xmlns:p14="http://schemas.microsoft.com/office/powerpoint/2010/main" val="763637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ctrTitle"/>
          </p:nvPr>
        </p:nvSpPr>
        <p:spPr>
          <a:xfrm>
            <a:off x="2356556" y="2170289"/>
            <a:ext cx="7772400" cy="2057400"/>
          </a:xfrm>
          <a:ln w="76200" cmpd="tri">
            <a:noFill/>
          </a:ln>
        </p:spPr>
        <p:txBody>
          <a:bodyPr/>
          <a:lstStyle/>
          <a:p>
            <a:pPr algn="ctr" eaLnBrk="1" hangingPunct="1">
              <a:defRPr/>
            </a:pPr>
            <a:r>
              <a:rPr lang="ar-SA" sz="4800" b="1" dirty="0"/>
              <a:t/>
            </a:r>
            <a:br>
              <a:rPr lang="ar-SA" sz="4800" b="1" dirty="0"/>
            </a:br>
            <a:r>
              <a:rPr lang="ar-SA" sz="4800" b="1" dirty="0"/>
              <a:t> </a:t>
            </a:r>
            <a:r>
              <a:rPr lang="ar-SA" dirty="0" smtClean="0"/>
              <a:t>الاختيار</a:t>
            </a:r>
            <a:r>
              <a:rPr lang="ar-DZ" dirty="0" smtClean="0"/>
              <a:t> </a:t>
            </a:r>
            <a:r>
              <a:rPr lang="ar-DZ" dirty="0"/>
              <a:t>والتعيين:</a:t>
            </a:r>
            <a:endParaRPr lang="en-US" sz="4800" b="1" dirty="0"/>
          </a:p>
        </p:txBody>
      </p:sp>
      <p:sp>
        <p:nvSpPr>
          <p:cNvPr id="4" name="Rectangle 25"/>
          <p:cNvSpPr>
            <a:spLocks noGrp="1" noChangeArrowheads="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fld id="{38F8DCFC-70B8-494E-BEA3-0B24B26440D6}" type="slidenum">
              <a:rPr lang="en-US" smtClean="0"/>
              <a:pPr eaLnBrk="1" hangingPunct="1">
                <a:defRPr/>
              </a:pPr>
              <a:t>2</a:t>
            </a:fld>
            <a:endParaRPr lang="en-US" smtClean="0"/>
          </a:p>
        </p:txBody>
      </p:sp>
    </p:spTree>
    <p:extLst>
      <p:ext uri="{BB962C8B-B14F-4D97-AF65-F5344CB8AC3E}">
        <p14:creationId xmlns:p14="http://schemas.microsoft.com/office/powerpoint/2010/main" val="12781309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algn="ctr" eaLnBrk="1" hangingPunct="1">
              <a:defRPr/>
            </a:pPr>
            <a:r>
              <a:rPr lang="ar-EG" dirty="0" smtClean="0"/>
              <a:t>سادس</a:t>
            </a:r>
            <a:r>
              <a:rPr lang="ar-SA" dirty="0" smtClean="0"/>
              <a:t>اً: مراجعة وفحص خلفية المرشح:</a:t>
            </a:r>
            <a:endParaRPr lang="en-US" dirty="0" smtClean="0"/>
          </a:p>
        </p:txBody>
      </p:sp>
      <p:sp>
        <p:nvSpPr>
          <p:cNvPr id="203780" name="Rectangle 3"/>
          <p:cNvSpPr>
            <a:spLocks noGrp="1" noChangeArrowheads="1"/>
          </p:cNvSpPr>
          <p:nvPr>
            <p:ph idx="1"/>
          </p:nvPr>
        </p:nvSpPr>
        <p:spPr/>
        <p:txBody>
          <a:bodyPr>
            <a:normAutofit/>
          </a:bodyPr>
          <a:lstStyle/>
          <a:p>
            <a:pPr eaLnBrk="1" hangingPunct="1"/>
            <a:r>
              <a:rPr lang="ar-SA" altLang="ar-SA" sz="3600" dirty="0"/>
              <a:t>ومن أهم الأسباب الداعية لمراجعة خلفية المرشح:</a:t>
            </a:r>
            <a:endParaRPr lang="ar-EG" altLang="ar-SA" sz="3600" dirty="0"/>
          </a:p>
          <a:p>
            <a:pPr lvl="1" eaLnBrk="1" hangingPunct="1">
              <a:buClr>
                <a:srgbClr val="FFFF00"/>
              </a:buClr>
              <a:buFont typeface="Wingdings" panose="05000000000000000000" pitchFamily="2" charset="2"/>
              <a:buChar char="ü"/>
            </a:pPr>
            <a:r>
              <a:rPr lang="ar-SA" altLang="ar-SA" sz="3200" dirty="0"/>
              <a:t> أولاً، التأكد من صحة المعلومات والوقائع المكتوبة </a:t>
            </a:r>
            <a:r>
              <a:rPr lang="ar-SA" altLang="ar-SA" sz="3200" dirty="0" err="1"/>
              <a:t>فى</a:t>
            </a:r>
            <a:r>
              <a:rPr lang="ar-SA" altLang="ar-SA" sz="3200" dirty="0"/>
              <a:t> سيرته الذاتية،</a:t>
            </a:r>
            <a:endParaRPr lang="ar-EG" altLang="ar-SA" sz="3200" dirty="0"/>
          </a:p>
          <a:p>
            <a:pPr lvl="1" eaLnBrk="1" hangingPunct="1">
              <a:buClr>
                <a:srgbClr val="FFFF00"/>
              </a:buClr>
              <a:buFont typeface="Wingdings" panose="05000000000000000000" pitchFamily="2" charset="2"/>
              <a:buChar char="ü"/>
            </a:pPr>
            <a:r>
              <a:rPr lang="ar-SA" altLang="ar-SA" sz="3200" dirty="0"/>
              <a:t> وثانياً، كشف صحة </a:t>
            </a:r>
            <a:r>
              <a:rPr lang="ar-SA" altLang="ar-SA" sz="3200" dirty="0" err="1"/>
              <a:t>أى</a:t>
            </a:r>
            <a:r>
              <a:rPr lang="ar-SA" altLang="ar-SA" sz="3200" dirty="0"/>
              <a:t> معلومات سلبية لم يتم ذكرها، مثل سوابق جنائية أو مخالفات قانونية. </a:t>
            </a:r>
            <a:endParaRPr lang="en-US" altLang="ar-SA" sz="3200" dirty="0"/>
          </a:p>
        </p:txBody>
      </p:sp>
      <p:sp>
        <p:nvSpPr>
          <p:cNvPr id="6" name="عنصر نائب لرقم الشريحة 5"/>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fld id="{7FEFF017-8D23-4515-A756-76EBB693FB40}" type="slidenum">
              <a:rPr lang="en-US" smtClean="0"/>
              <a:pPr eaLnBrk="1" hangingPunct="1">
                <a:defRPr/>
              </a:pPr>
              <a:t>20</a:t>
            </a:fld>
            <a:endParaRPr lang="en-US" smtClean="0"/>
          </a:p>
        </p:txBody>
      </p:sp>
    </p:spTree>
    <p:extLst>
      <p:ext uri="{BB962C8B-B14F-4D97-AF65-F5344CB8AC3E}">
        <p14:creationId xmlns:p14="http://schemas.microsoft.com/office/powerpoint/2010/main" val="63222813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algn="ctr" eaLnBrk="1" hangingPunct="1">
              <a:defRPr/>
            </a:pPr>
            <a:r>
              <a:rPr lang="ar-SA" dirty="0" smtClean="0"/>
              <a:t>تابع/ </a:t>
            </a:r>
            <a:r>
              <a:rPr lang="ar-EG" dirty="0" smtClean="0"/>
              <a:t>سادس</a:t>
            </a:r>
            <a:r>
              <a:rPr lang="ar-SA" dirty="0" smtClean="0"/>
              <a:t>اً: مراجعة وفحص خلفية المرشح:</a:t>
            </a:r>
            <a:endParaRPr lang="en-US" dirty="0" smtClean="0"/>
          </a:p>
        </p:txBody>
      </p:sp>
      <p:sp>
        <p:nvSpPr>
          <p:cNvPr id="205828" name="Rectangle 3"/>
          <p:cNvSpPr>
            <a:spLocks noGrp="1" noChangeArrowheads="1"/>
          </p:cNvSpPr>
          <p:nvPr>
            <p:ph idx="1"/>
          </p:nvPr>
        </p:nvSpPr>
        <p:spPr/>
        <p:txBody>
          <a:bodyPr>
            <a:normAutofit/>
          </a:bodyPr>
          <a:lstStyle/>
          <a:p>
            <a:pPr marL="579438" indent="-579438"/>
            <a:r>
              <a:rPr lang="ar-SA" altLang="ar-SA" sz="3600" dirty="0"/>
              <a:t>وهناك بعض الاقتراحات لزيادة فعالية هذه الوسيلة</a:t>
            </a:r>
            <a:r>
              <a:rPr lang="en-US" altLang="ar-SA" sz="3600" dirty="0"/>
              <a:t> </a:t>
            </a:r>
            <a:r>
              <a:rPr lang="ar-EG" altLang="ar-SA" sz="3600" dirty="0"/>
              <a:t>:</a:t>
            </a:r>
          </a:p>
          <a:p>
            <a:pPr marL="1206500" lvl="1" indent="-512763">
              <a:buBlip>
                <a:blip r:embed="rId3"/>
              </a:buBlip>
            </a:pPr>
            <a:r>
              <a:rPr lang="ar-SA" altLang="ar-SA" sz="3200" dirty="0"/>
              <a:t>تضمين فقرة </a:t>
            </a:r>
            <a:r>
              <a:rPr lang="ar-SA" altLang="ar-SA" sz="3200" dirty="0" smtClean="0"/>
              <a:t>في </a:t>
            </a:r>
            <a:r>
              <a:rPr lang="ar-SA" altLang="ar-SA" sz="3200" dirty="0"/>
              <a:t>استمارة التقدم للتوظف تنص صراحة على موافقة المرشح للوظيفة على إجراء الاستعلام </a:t>
            </a:r>
            <a:endParaRPr lang="ar-EG" altLang="ar-SA" sz="3200" dirty="0"/>
          </a:p>
          <a:p>
            <a:pPr marL="1206500" lvl="1" indent="-512763">
              <a:buBlip>
                <a:blip r:embed="rId3"/>
              </a:buBlip>
            </a:pPr>
            <a:r>
              <a:rPr lang="ar-SA" altLang="ar-SA" sz="3200" dirty="0"/>
              <a:t>الاعتماد على الاستعلام من خلال الهاتف أكثر من الاستعلام من خلال الخطابات المحررة </a:t>
            </a:r>
            <a:endParaRPr lang="ar-EG" altLang="ar-SA" sz="3200" dirty="0"/>
          </a:p>
          <a:p>
            <a:pPr marL="1206500" lvl="1" indent="-512763">
              <a:buBlip>
                <a:blip r:embed="rId3"/>
              </a:buBlip>
            </a:pPr>
            <a:r>
              <a:rPr lang="ar-SA" altLang="ar-SA" sz="3200" dirty="0"/>
              <a:t>استخدام المصادر المذكورة من قبل المرشح للوظيفة للتوصل إلى مصادر أخرى</a:t>
            </a:r>
            <a:endParaRPr lang="en-US" altLang="ar-SA" sz="3200" dirty="0"/>
          </a:p>
        </p:txBody>
      </p:sp>
      <p:sp>
        <p:nvSpPr>
          <p:cNvPr id="6" name="عنصر نائب لرقم الشريحة 5"/>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fld id="{42DA92FC-1ACB-40A7-89CA-2C3E765BFE7C}" type="slidenum">
              <a:rPr lang="en-US" smtClean="0"/>
              <a:pPr eaLnBrk="1" hangingPunct="1">
                <a:defRPr/>
              </a:pPr>
              <a:t>21</a:t>
            </a:fld>
            <a:endParaRPr lang="en-US" smtClean="0"/>
          </a:p>
        </p:txBody>
      </p:sp>
    </p:spTree>
    <p:extLst>
      <p:ext uri="{BB962C8B-B14F-4D97-AF65-F5344CB8AC3E}">
        <p14:creationId xmlns:p14="http://schemas.microsoft.com/office/powerpoint/2010/main" val="412670119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algn="ctr" eaLnBrk="1" hangingPunct="1">
              <a:defRPr/>
            </a:pPr>
            <a:r>
              <a:rPr lang="ar-EG" dirty="0" smtClean="0"/>
              <a:t>سابع</a:t>
            </a:r>
            <a:r>
              <a:rPr lang="ar-SA" dirty="0" smtClean="0"/>
              <a:t>اً: الفحص </a:t>
            </a:r>
            <a:r>
              <a:rPr lang="ar-SA" dirty="0" err="1" smtClean="0"/>
              <a:t>الطبى</a:t>
            </a:r>
            <a:r>
              <a:rPr lang="ar-SA" dirty="0" smtClean="0"/>
              <a:t>:</a:t>
            </a:r>
            <a:endParaRPr lang="en-US" dirty="0" smtClean="0"/>
          </a:p>
        </p:txBody>
      </p:sp>
      <p:sp>
        <p:nvSpPr>
          <p:cNvPr id="209924" name="Rectangle 3"/>
          <p:cNvSpPr>
            <a:spLocks noGrp="1" noChangeArrowheads="1"/>
          </p:cNvSpPr>
          <p:nvPr>
            <p:ph idx="1"/>
          </p:nvPr>
        </p:nvSpPr>
        <p:spPr>
          <a:xfrm>
            <a:off x="1196623" y="2003072"/>
            <a:ext cx="10015860" cy="4191000"/>
          </a:xfrm>
        </p:spPr>
        <p:txBody>
          <a:bodyPr>
            <a:normAutofit/>
          </a:bodyPr>
          <a:lstStyle/>
          <a:p>
            <a:pPr eaLnBrk="1" hangingPunct="1"/>
            <a:r>
              <a:rPr lang="ar-SA" altLang="ar-SA" sz="3200" b="1" dirty="0"/>
              <a:t>وترجع الأسباب من وراء طلب إجراء الفحص </a:t>
            </a:r>
            <a:r>
              <a:rPr lang="ar-SA" altLang="ar-SA" sz="3200" b="1" dirty="0" smtClean="0"/>
              <a:t>الطبي </a:t>
            </a:r>
            <a:r>
              <a:rPr lang="ar-SA" altLang="ar-SA" sz="3200" b="1" dirty="0"/>
              <a:t>الشامل للمرشحين للتوظف </a:t>
            </a:r>
            <a:r>
              <a:rPr lang="ar-SA" altLang="ar-SA" sz="3200" b="1" dirty="0" smtClean="0"/>
              <a:t>إلى </a:t>
            </a:r>
            <a:r>
              <a:rPr lang="ar-EG" altLang="ar-SA" sz="3200" b="1" dirty="0"/>
              <a:t>:</a:t>
            </a:r>
          </a:p>
          <a:p>
            <a:pPr lvl="1" eaLnBrk="1" hangingPunct="1">
              <a:buClr>
                <a:srgbClr val="FFFF00"/>
              </a:buClr>
              <a:buFont typeface="Wingdings" panose="05000000000000000000" pitchFamily="2" charset="2"/>
              <a:buChar char="ü"/>
            </a:pPr>
            <a:r>
              <a:rPr lang="ar-SA" altLang="ar-SA" sz="2800" dirty="0"/>
              <a:t>أهمية التأكد من ملائمتهم للمتطلبات المادية المرتبطة </a:t>
            </a:r>
            <a:r>
              <a:rPr lang="ar-SA" altLang="ar-SA" sz="2800" dirty="0" smtClean="0"/>
              <a:t>بالوظيفة.</a:t>
            </a:r>
            <a:endParaRPr lang="ar-EG" altLang="ar-SA" sz="2800" dirty="0"/>
          </a:p>
          <a:p>
            <a:pPr lvl="1" eaLnBrk="1" hangingPunct="1">
              <a:buClr>
                <a:srgbClr val="FFFF00"/>
              </a:buClr>
              <a:buFont typeface="Wingdings" panose="05000000000000000000" pitchFamily="2" charset="2"/>
              <a:buChar char="ü"/>
            </a:pPr>
            <a:r>
              <a:rPr lang="ar-SA" altLang="ar-SA" sz="2800" dirty="0"/>
              <a:t> وكشف </a:t>
            </a:r>
            <a:r>
              <a:rPr lang="ar-SA" altLang="ar-SA" sz="2800" dirty="0" smtClean="0"/>
              <a:t>أي </a:t>
            </a:r>
            <a:r>
              <a:rPr lang="ar-SA" altLang="ar-SA" sz="2800" dirty="0"/>
              <a:t>قصور </a:t>
            </a:r>
            <a:r>
              <a:rPr lang="ar-SA" altLang="ar-SA" sz="2800" dirty="0" smtClean="0"/>
              <a:t>في </a:t>
            </a:r>
            <a:r>
              <a:rPr lang="ar-SA" altLang="ar-SA" sz="2800" dirty="0"/>
              <a:t>الحالة الصحية يجب أخذها </a:t>
            </a:r>
            <a:r>
              <a:rPr lang="ar-SA" altLang="ar-SA" sz="2800" dirty="0" smtClean="0"/>
              <a:t>في </a:t>
            </a:r>
            <a:r>
              <a:rPr lang="ar-SA" altLang="ar-SA" sz="2800" dirty="0"/>
              <a:t>الاعتبار قبل </a:t>
            </a:r>
            <a:r>
              <a:rPr lang="ar-SA" altLang="ar-SA" sz="2800" dirty="0" smtClean="0"/>
              <a:t>التعيين.</a:t>
            </a:r>
            <a:endParaRPr lang="ar-EG" altLang="ar-SA" sz="2800" dirty="0"/>
          </a:p>
          <a:p>
            <a:pPr lvl="1" eaLnBrk="1" hangingPunct="1">
              <a:buClr>
                <a:srgbClr val="FFFF00"/>
              </a:buClr>
              <a:buFont typeface="Wingdings" panose="05000000000000000000" pitchFamily="2" charset="2"/>
              <a:buChar char="ü"/>
            </a:pPr>
            <a:r>
              <a:rPr lang="ar-SA" altLang="ar-SA" sz="2800" dirty="0"/>
              <a:t>إعداد سجل عن الحالة الصحية للمرشح يمكن الاستناد إليها </a:t>
            </a:r>
            <a:r>
              <a:rPr lang="ar-SA" altLang="ar-SA" sz="2800" dirty="0" smtClean="0"/>
              <a:t>في </a:t>
            </a:r>
            <a:r>
              <a:rPr lang="ar-SA" altLang="ar-SA" sz="2800" dirty="0"/>
              <a:t>إتمام إجراءات التأمين </a:t>
            </a:r>
            <a:r>
              <a:rPr lang="ar-SA" altLang="ar-SA" sz="2800" dirty="0" smtClean="0"/>
              <a:t>الصحي مستقبلاً.</a:t>
            </a:r>
            <a:endParaRPr lang="ar-EG" altLang="ar-SA" sz="2800" dirty="0"/>
          </a:p>
          <a:p>
            <a:pPr lvl="1" eaLnBrk="1" hangingPunct="1">
              <a:buClr>
                <a:srgbClr val="FFFF00"/>
              </a:buClr>
              <a:buFont typeface="Wingdings" panose="05000000000000000000" pitchFamily="2" charset="2"/>
              <a:buChar char="ü"/>
            </a:pPr>
            <a:r>
              <a:rPr lang="ar-SA" altLang="ar-SA" sz="2800" dirty="0"/>
              <a:t> مواجهة </a:t>
            </a:r>
            <a:r>
              <a:rPr lang="ar-SA" altLang="ar-SA" sz="2800" dirty="0" smtClean="0"/>
              <a:t>أي </a:t>
            </a:r>
            <a:r>
              <a:rPr lang="ar-SA" altLang="ar-SA" sz="2800" dirty="0"/>
              <a:t>دعاوى تعويضات عن أضرار صحية مهنية قد تنشأ بعد ذلك.</a:t>
            </a:r>
            <a:endParaRPr lang="en-US" altLang="ar-SA" sz="2800" dirty="0"/>
          </a:p>
        </p:txBody>
      </p:sp>
      <p:sp>
        <p:nvSpPr>
          <p:cNvPr id="7" name="عنصر نائب لرقم الشريحة 5"/>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fld id="{2CD6FA98-A87A-4AFB-A32A-6C514F4ED54E}" type="slidenum">
              <a:rPr lang="en-US" smtClean="0"/>
              <a:pPr eaLnBrk="1" hangingPunct="1">
                <a:defRPr/>
              </a:pPr>
              <a:t>22</a:t>
            </a:fld>
            <a:endParaRPr lang="en-US" smtClean="0"/>
          </a:p>
        </p:txBody>
      </p:sp>
    </p:spTree>
    <p:extLst>
      <p:ext uri="{BB962C8B-B14F-4D97-AF65-F5344CB8AC3E}">
        <p14:creationId xmlns:p14="http://schemas.microsoft.com/office/powerpoint/2010/main" val="1070954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2105378" y="872950"/>
            <a:ext cx="8229600" cy="706437"/>
          </a:xfrm>
        </p:spPr>
        <p:txBody>
          <a:bodyPr>
            <a:normAutofit/>
          </a:bodyPr>
          <a:lstStyle/>
          <a:p>
            <a:pPr algn="ctr">
              <a:defRPr/>
            </a:pPr>
            <a:r>
              <a:rPr lang="ar-SA" sz="4400" dirty="0"/>
              <a:t>اختيار وتعيين الأفراد</a:t>
            </a:r>
            <a:endParaRPr lang="fr-FR" sz="4400" dirty="0"/>
          </a:p>
        </p:txBody>
      </p:sp>
      <p:sp>
        <p:nvSpPr>
          <p:cNvPr id="168963" name="Rectangle 3"/>
          <p:cNvSpPr>
            <a:spLocks noGrp="1" noChangeArrowheads="1"/>
          </p:cNvSpPr>
          <p:nvPr>
            <p:ph idx="1"/>
          </p:nvPr>
        </p:nvSpPr>
        <p:spPr>
          <a:xfrm>
            <a:off x="1185334" y="2127251"/>
            <a:ext cx="9968088" cy="3946171"/>
          </a:xfrm>
        </p:spPr>
        <p:txBody>
          <a:bodyPr>
            <a:normAutofit/>
          </a:bodyPr>
          <a:lstStyle/>
          <a:p>
            <a:pPr algn="just">
              <a:lnSpc>
                <a:spcPct val="90000"/>
              </a:lnSpc>
            </a:pPr>
            <a:r>
              <a:rPr lang="ar-SA" altLang="ar-SA" sz="2400" dirty="0"/>
              <a:t>إن وظيفة اختيار وتعيين الموارد البشرية تلي مباشرة وظيفة الاستقطاب ففي حين تهدف هذه الأخيرة إلى تحديد مصادر احتياجات الموارد البشرية فان وظيفة الاختيار والتعيين تهدف إلى المفاضلة بين الأفراد المتقدمين للوظائف الشاغرة وانتقاء واستخدام الأنسب منهم.</a:t>
            </a:r>
            <a:endParaRPr lang="ar-DZ" altLang="ar-SA" sz="2400" dirty="0"/>
          </a:p>
          <a:p>
            <a:pPr algn="just">
              <a:lnSpc>
                <a:spcPct val="90000"/>
              </a:lnSpc>
            </a:pPr>
            <a:r>
              <a:rPr lang="ar-SA" altLang="ar-SA" sz="2400" dirty="0"/>
              <a:t>وبناء على ذلك فان عملية الاختيار يمكن أن يعبر </a:t>
            </a:r>
            <a:r>
              <a:rPr lang="ar-SA" altLang="ar-SA" sz="2400" dirty="0" smtClean="0"/>
              <a:t>عنها بأنها: (إجراءات </a:t>
            </a:r>
            <a:r>
              <a:rPr lang="ar-SA" altLang="ar-SA" sz="2400" dirty="0"/>
              <a:t>تتبع من قبل المنظمة يتم من خلالها جمع معلومات عن المتقدم لشغل وظيفة شاغرة تكون هذه المعلومات دليل المنظمة في اتخاذ قرار قبول أو رفض </a:t>
            </a:r>
            <a:r>
              <a:rPr lang="ar-SA" altLang="ar-SA" sz="2400" dirty="0" smtClean="0"/>
              <a:t>المرشح).</a:t>
            </a:r>
            <a:endParaRPr lang="ar-DZ" altLang="ar-SA" sz="2400" dirty="0"/>
          </a:p>
          <a:p>
            <a:pPr algn="just">
              <a:lnSpc>
                <a:spcPct val="90000"/>
              </a:lnSpc>
            </a:pPr>
            <a:r>
              <a:rPr lang="ar-SA" altLang="ar-SA" sz="2400" dirty="0"/>
              <a:t>ومنه يمكن تعريف ببساطة الاختيار على انه انتقاء الفرد المناسب من بين مجموعة من بين مجموعة من الأفراد المتقدمين لشغل وظيفة </a:t>
            </a:r>
            <a:r>
              <a:rPr lang="ar-SA" altLang="ar-SA" sz="2400" dirty="0" err="1"/>
              <a:t>معينة،ونعرف</a:t>
            </a:r>
            <a:r>
              <a:rPr lang="ar-SA" altLang="ar-SA" sz="2400" dirty="0"/>
              <a:t> التعيين على انه وضع الفرد المناسب في الوظيفة التي تتناسب شروط ومستلزمات القيام بها مع مؤهلاته وكفاءاته.</a:t>
            </a:r>
            <a:endParaRPr lang="fr-FR" altLang="ar-SA" sz="2400" dirty="0"/>
          </a:p>
        </p:txBody>
      </p:sp>
    </p:spTree>
    <p:extLst>
      <p:ext uri="{BB962C8B-B14F-4D97-AF65-F5344CB8AC3E}">
        <p14:creationId xmlns:p14="http://schemas.microsoft.com/office/powerpoint/2010/main" val="12237525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3"/>
          <p:cNvSpPr>
            <a:spLocks noGrp="1" noChangeArrowheads="1"/>
          </p:cNvSpPr>
          <p:nvPr>
            <p:ph idx="1"/>
          </p:nvPr>
        </p:nvSpPr>
        <p:spPr>
          <a:xfrm>
            <a:off x="1207911" y="1896533"/>
            <a:ext cx="9945511" cy="4436533"/>
          </a:xfrm>
        </p:spPr>
        <p:txBody>
          <a:bodyPr>
            <a:noAutofit/>
          </a:bodyPr>
          <a:lstStyle/>
          <a:p>
            <a:pPr>
              <a:lnSpc>
                <a:spcPct val="90000"/>
              </a:lnSpc>
            </a:pPr>
            <a:r>
              <a:rPr lang="ar-SA" altLang="ar-SA" sz="2400" dirty="0" smtClean="0"/>
              <a:t>تتطلب </a:t>
            </a:r>
            <a:r>
              <a:rPr lang="ar-SA" altLang="ar-SA" sz="2400" dirty="0" smtClean="0"/>
              <a:t>إجراءات التوظيف </a:t>
            </a:r>
            <a:r>
              <a:rPr lang="ar-SA" altLang="ar-SA" sz="2400" dirty="0" smtClean="0"/>
              <a:t>مشاركة </a:t>
            </a:r>
            <a:r>
              <a:rPr lang="ar-SA" altLang="ar-SA" sz="2400" dirty="0" smtClean="0"/>
              <a:t>عدة مستويات  في السلم الهرمي للمنظمة، وهذا لضمان نجاح العملية </a:t>
            </a:r>
            <a:r>
              <a:rPr lang="ar-SA" altLang="ar-SA" sz="2400" dirty="0" smtClean="0"/>
              <a:t>منها</a:t>
            </a:r>
            <a:r>
              <a:rPr lang="ar-DZ" altLang="ar-SA" sz="2400" dirty="0" smtClean="0"/>
              <a:t>:</a:t>
            </a:r>
            <a:endParaRPr lang="fr-FR" altLang="ar-SA" sz="2400" dirty="0" smtClean="0"/>
          </a:p>
          <a:p>
            <a:pPr>
              <a:lnSpc>
                <a:spcPct val="90000"/>
              </a:lnSpc>
              <a:buFont typeface="Wingdings" panose="05000000000000000000" pitchFamily="2" charset="2"/>
              <a:buChar char="q"/>
            </a:pPr>
            <a:r>
              <a:rPr lang="ar-SA" altLang="ar-SA" sz="2400" dirty="0"/>
              <a:t> </a:t>
            </a:r>
            <a:r>
              <a:rPr lang="ar-SA" altLang="ar-SA" sz="2400" b="1" dirty="0">
                <a:solidFill>
                  <a:srgbClr val="000000"/>
                </a:solidFill>
                <a:ea typeface="Times New Roman" panose="02020603050405020304" pitchFamily="18" charset="0"/>
                <a:cs typeface="Traditional Arabic" panose="02020603050405020304" pitchFamily="18" charset="-78"/>
              </a:rPr>
              <a:t>مدير المؤسسة: </a:t>
            </a:r>
            <a:r>
              <a:rPr lang="ar-SA" altLang="ar-SA" sz="2400" dirty="0" smtClean="0">
                <a:solidFill>
                  <a:srgbClr val="000000"/>
                </a:solidFill>
                <a:ea typeface="Times New Roman" panose="02020603050405020304" pitchFamily="18" charset="0"/>
                <a:cs typeface="Traditional Arabic" panose="02020603050405020304" pitchFamily="18" charset="-78"/>
              </a:rPr>
              <a:t>يمثل </a:t>
            </a:r>
            <a:r>
              <a:rPr lang="ar-SA" altLang="ar-SA" sz="2400" dirty="0" smtClean="0">
                <a:solidFill>
                  <a:srgbClr val="000000"/>
                </a:solidFill>
                <a:ea typeface="Times New Roman" panose="02020603050405020304" pitchFamily="18" charset="0"/>
                <a:cs typeface="Traditional Arabic" panose="02020603050405020304" pitchFamily="18" charset="-78"/>
              </a:rPr>
              <a:t>المستوى الأول، حيث يقدم البروفيل النموذجي المطلوب بالنسبة إلى المنصب الشاغر الذي يجسد بصورة أحسن النظرة </a:t>
            </a:r>
            <a:r>
              <a:rPr lang="ar-SA" altLang="ar-SA" sz="2400" dirty="0" smtClean="0">
                <a:solidFill>
                  <a:srgbClr val="000000"/>
                </a:solidFill>
                <a:ea typeface="Times New Roman" panose="02020603050405020304" pitchFamily="18" charset="0"/>
                <a:cs typeface="Traditional Arabic" panose="02020603050405020304" pitchFamily="18" charset="-78"/>
              </a:rPr>
              <a:t>الاستراتيجية. </a:t>
            </a:r>
            <a:endParaRPr lang="ar-SA" altLang="ar-SA" sz="2400" dirty="0" smtClean="0">
              <a:solidFill>
                <a:srgbClr val="000000"/>
              </a:solidFill>
              <a:ea typeface="Times New Roman" panose="02020603050405020304" pitchFamily="18" charset="0"/>
              <a:cs typeface="Traditional Arabic" panose="02020603050405020304" pitchFamily="18" charset="-78"/>
            </a:endParaRPr>
          </a:p>
          <a:p>
            <a:pPr>
              <a:lnSpc>
                <a:spcPct val="90000"/>
              </a:lnSpc>
              <a:buFont typeface="Wingdings" panose="05000000000000000000" pitchFamily="2" charset="2"/>
              <a:buChar char="q"/>
            </a:pPr>
            <a:r>
              <a:rPr lang="ar-SA" altLang="ar-SA" sz="2400" dirty="0" smtClean="0">
                <a:solidFill>
                  <a:srgbClr val="000000"/>
                </a:solidFill>
                <a:ea typeface="Times New Roman" panose="02020603050405020304" pitchFamily="18" charset="0"/>
                <a:cs typeface="Traditional Arabic" panose="02020603050405020304" pitchFamily="18" charset="-78"/>
              </a:rPr>
              <a:t> </a:t>
            </a:r>
            <a:r>
              <a:rPr lang="ar-SA" altLang="ar-SA" sz="2400" b="1" dirty="0" smtClean="0">
                <a:solidFill>
                  <a:srgbClr val="000000"/>
                </a:solidFill>
                <a:ea typeface="Times New Roman" panose="02020603050405020304" pitchFamily="18" charset="0"/>
                <a:cs typeface="Traditional Arabic" panose="02020603050405020304" pitchFamily="18" charset="-78"/>
              </a:rPr>
              <a:t>الهيئة المكلفة </a:t>
            </a:r>
            <a:r>
              <a:rPr lang="ar-SA" altLang="ar-SA" sz="2400" b="1" dirty="0" smtClean="0">
                <a:solidFill>
                  <a:srgbClr val="000000"/>
                </a:solidFill>
                <a:ea typeface="Times New Roman" panose="02020603050405020304" pitchFamily="18" charset="0"/>
                <a:cs typeface="Traditional Arabic" panose="02020603050405020304" pitchFamily="18" charset="-78"/>
              </a:rPr>
              <a:t>بإدارة </a:t>
            </a:r>
            <a:r>
              <a:rPr lang="ar-SA" altLang="ar-SA" sz="2400" b="1" dirty="0" smtClean="0">
                <a:solidFill>
                  <a:srgbClr val="000000"/>
                </a:solidFill>
                <a:ea typeface="Times New Roman" panose="02020603050405020304" pitchFamily="18" charset="0"/>
                <a:cs typeface="Traditional Arabic" panose="02020603050405020304" pitchFamily="18" charset="-78"/>
              </a:rPr>
              <a:t>الموارد </a:t>
            </a:r>
            <a:r>
              <a:rPr lang="ar-SA" altLang="ar-SA" sz="2400" b="1" dirty="0" smtClean="0">
                <a:solidFill>
                  <a:srgbClr val="000000"/>
                </a:solidFill>
                <a:ea typeface="Times New Roman" panose="02020603050405020304" pitchFamily="18" charset="0"/>
                <a:cs typeface="Traditional Arabic" panose="02020603050405020304" pitchFamily="18" charset="-78"/>
              </a:rPr>
              <a:t>البشرية</a:t>
            </a:r>
            <a:r>
              <a:rPr lang="ar-SA" altLang="ar-SA" sz="2400" dirty="0" smtClean="0">
                <a:solidFill>
                  <a:srgbClr val="000000"/>
                </a:solidFill>
                <a:latin typeface="Times New Roman" panose="02020603050405020304" pitchFamily="18" charset="0"/>
                <a:ea typeface="Times New Roman" panose="02020603050405020304" pitchFamily="18" charset="0"/>
                <a:cs typeface="Traditional Arabic" panose="02020603050405020304" pitchFamily="18" charset="-78"/>
              </a:rPr>
              <a:t>: تعتبر </a:t>
            </a:r>
            <a:r>
              <a:rPr lang="ar-SA" altLang="ar-SA" sz="2400" dirty="0" smtClean="0">
                <a:solidFill>
                  <a:srgbClr val="000000"/>
                </a:solidFill>
                <a:latin typeface="Times New Roman" panose="02020603050405020304" pitchFamily="18" charset="0"/>
                <a:ea typeface="Times New Roman" panose="02020603050405020304" pitchFamily="18" charset="0"/>
                <a:cs typeface="Traditional Arabic" panose="02020603050405020304" pitchFamily="18" charset="-78"/>
              </a:rPr>
              <a:t>هذه الهيئة الجهاز الذي يعدّ سياسة التوظيف ويقوم  بإجراء الخبرة الضرورية في كل </a:t>
            </a:r>
            <a:r>
              <a:rPr lang="ar-SA" altLang="ar-SA" sz="2400" dirty="0">
                <a:solidFill>
                  <a:srgbClr val="000000"/>
                </a:solidFill>
                <a:latin typeface="Times New Roman" panose="02020603050405020304" pitchFamily="18" charset="0"/>
                <a:ea typeface="Times New Roman" panose="02020603050405020304" pitchFamily="18" charset="0"/>
                <a:cs typeface="Traditional Arabic" panose="02020603050405020304" pitchFamily="18" charset="-78"/>
              </a:rPr>
              <a:t>مراحل التوظيف </a:t>
            </a:r>
            <a:r>
              <a:rPr lang="ar-DZ" altLang="ar-SA" sz="2400" dirty="0">
                <a:solidFill>
                  <a:srgbClr val="000000"/>
                </a:solidFill>
                <a:latin typeface="Times New Roman" panose="02020603050405020304" pitchFamily="18" charset="0"/>
                <a:ea typeface="Times New Roman" panose="02020603050405020304" pitchFamily="18" charset="0"/>
                <a:cs typeface="Traditional Arabic" panose="02020603050405020304" pitchFamily="18" charset="-78"/>
              </a:rPr>
              <a:t>.</a:t>
            </a:r>
          </a:p>
          <a:p>
            <a:pPr>
              <a:lnSpc>
                <a:spcPct val="90000"/>
              </a:lnSpc>
              <a:buFont typeface="Wingdings" panose="05000000000000000000" pitchFamily="2" charset="2"/>
              <a:buChar char="q"/>
            </a:pPr>
            <a:r>
              <a:rPr lang="ar-SA" altLang="ar-SA" sz="2400" b="1" dirty="0">
                <a:solidFill>
                  <a:srgbClr val="000000"/>
                </a:solidFill>
                <a:ea typeface="Times New Roman" panose="02020603050405020304" pitchFamily="18" charset="0"/>
                <a:cs typeface="Traditional Arabic" panose="02020603050405020304" pitchFamily="18" charset="-78"/>
              </a:rPr>
              <a:t>المسؤول المباشر </a:t>
            </a:r>
            <a:r>
              <a:rPr lang="ar-SA" altLang="ar-SA" sz="2400" dirty="0" smtClean="0">
                <a:solidFill>
                  <a:srgbClr val="000000"/>
                </a:solidFill>
                <a:latin typeface="Times New Roman" panose="02020603050405020304" pitchFamily="18" charset="0"/>
                <a:cs typeface="Traditional Arabic" panose="02020603050405020304" pitchFamily="18" charset="-78"/>
              </a:rPr>
              <a:t>الذي يشرف على منصب العمل </a:t>
            </a:r>
            <a:r>
              <a:rPr lang="ar-SA" altLang="ar-SA" sz="2400" dirty="0" smtClean="0">
                <a:solidFill>
                  <a:srgbClr val="000000"/>
                </a:solidFill>
                <a:latin typeface="Times New Roman" panose="02020603050405020304" pitchFamily="18" charset="0"/>
                <a:cs typeface="Traditional Arabic" panose="02020603050405020304" pitchFamily="18" charset="-78"/>
              </a:rPr>
              <a:t>الشاغر</a:t>
            </a:r>
            <a:r>
              <a:rPr lang="ar-SA" altLang="ar-SA" sz="2400" dirty="0"/>
              <a:t>.</a:t>
            </a:r>
            <a:endParaRPr lang="ar-DZ" altLang="ar-SA" sz="2400" dirty="0" smtClean="0"/>
          </a:p>
          <a:p>
            <a:pPr>
              <a:lnSpc>
                <a:spcPct val="90000"/>
              </a:lnSpc>
            </a:pPr>
            <a:r>
              <a:rPr lang="ar-SA" altLang="ar-SA" sz="2400" dirty="0" smtClean="0"/>
              <a:t>إن الإجراءات الإدارية المتعلقة بعملية التوظيف، يجب أن تكون متناسقة ومتجانسة مع بقية الأعمال والأنشطة الخاصة بتسيير الموارد البشرية </a:t>
            </a:r>
            <a:r>
              <a:rPr lang="ar-DZ" altLang="ar-SA" sz="2400" dirty="0" smtClean="0"/>
              <a:t>.</a:t>
            </a:r>
            <a:endParaRPr lang="ar-DZ" altLang="ar-SA" sz="2400" dirty="0" smtClean="0"/>
          </a:p>
        </p:txBody>
      </p:sp>
    </p:spTree>
    <p:extLst>
      <p:ext uri="{BB962C8B-B14F-4D97-AF65-F5344CB8AC3E}">
        <p14:creationId xmlns:p14="http://schemas.microsoft.com/office/powerpoint/2010/main" val="35132713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normAutofit/>
          </a:bodyPr>
          <a:lstStyle/>
          <a:p>
            <a:pPr algn="ctr" eaLnBrk="1" hangingPunct="1">
              <a:defRPr/>
            </a:pPr>
            <a:r>
              <a:rPr lang="ar-SA" sz="5400" dirty="0" smtClean="0"/>
              <a:t>الاختيار</a:t>
            </a:r>
            <a:endParaRPr lang="en-US" sz="5400" dirty="0" smtClean="0"/>
          </a:p>
        </p:txBody>
      </p:sp>
      <p:sp>
        <p:nvSpPr>
          <p:cNvPr id="173060" name="Rectangle 3"/>
          <p:cNvSpPr>
            <a:spLocks noGrp="1" noChangeArrowheads="1"/>
          </p:cNvSpPr>
          <p:nvPr>
            <p:ph idx="1"/>
          </p:nvPr>
        </p:nvSpPr>
        <p:spPr/>
        <p:txBody>
          <a:bodyPr>
            <a:normAutofit/>
          </a:bodyPr>
          <a:lstStyle/>
          <a:p>
            <a:pPr eaLnBrk="1" hangingPunct="1">
              <a:buFontTx/>
              <a:buNone/>
            </a:pPr>
            <a:r>
              <a:rPr lang="ar-EG" altLang="ar-SA" sz="1600" dirty="0" smtClean="0"/>
              <a:t>   </a:t>
            </a:r>
            <a:r>
              <a:rPr lang="ar-SA" altLang="ar-SA" sz="3600" dirty="0" err="1" smtClean="0"/>
              <a:t>تنطوى</a:t>
            </a:r>
            <a:r>
              <a:rPr lang="ar-SA" altLang="ar-SA" sz="3600" dirty="0" smtClean="0"/>
              <a:t> </a:t>
            </a:r>
            <a:r>
              <a:rPr lang="ar-SA" altLang="ar-SA" sz="3600" dirty="0"/>
              <a:t>عملية الاختيار على عدة خطوات من شأنها تقليص حجم قائمة المرشحين للتوظف من خلال أدوات فحص مختلفة للوصول إلى أفضل المرشحين الذين </a:t>
            </a:r>
            <a:r>
              <a:rPr lang="ar-SA" altLang="ar-SA" sz="3600" dirty="0" smtClean="0"/>
              <a:t>تتلاءم </a:t>
            </a:r>
            <a:r>
              <a:rPr lang="ar-SA" altLang="ar-SA" sz="3600" dirty="0"/>
              <a:t>مواصفاتهم وخبراتهم ومؤهلاتهم مع </a:t>
            </a:r>
            <a:r>
              <a:rPr lang="ar-SA" altLang="ar-SA" sz="3600" dirty="0" smtClean="0"/>
              <a:t>احتياجات </a:t>
            </a:r>
            <a:r>
              <a:rPr lang="ar-SA" altLang="ar-SA" sz="3600" dirty="0"/>
              <a:t>المنظمة.</a:t>
            </a:r>
            <a:endParaRPr lang="en-US" altLang="ar-SA" sz="3600" dirty="0"/>
          </a:p>
        </p:txBody>
      </p:sp>
      <p:sp>
        <p:nvSpPr>
          <p:cNvPr id="6" name="عنصر نائب لرقم الشريحة 5"/>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fld id="{56A968FF-C1B3-4E4D-837A-F9ADE048775D}" type="slidenum">
              <a:rPr lang="en-US" smtClean="0"/>
              <a:pPr eaLnBrk="1" hangingPunct="1">
                <a:defRPr/>
              </a:pPr>
              <a:t>5</a:t>
            </a:fld>
            <a:endParaRPr lang="en-US" smtClean="0"/>
          </a:p>
        </p:txBody>
      </p:sp>
    </p:spTree>
    <p:extLst>
      <p:ext uri="{BB962C8B-B14F-4D97-AF65-F5344CB8AC3E}">
        <p14:creationId xmlns:p14="http://schemas.microsoft.com/office/powerpoint/2010/main" val="36098851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algn="ctr" eaLnBrk="1" hangingPunct="1">
              <a:defRPr/>
            </a:pPr>
            <a:r>
              <a:rPr lang="ar-SA" dirty="0" smtClean="0"/>
              <a:t>أهمية الاختيار </a:t>
            </a:r>
            <a:r>
              <a:rPr lang="ar-SA" dirty="0" smtClean="0"/>
              <a:t>الفعال</a:t>
            </a:r>
            <a:endParaRPr lang="en-US" dirty="0" smtClean="0"/>
          </a:p>
        </p:txBody>
      </p:sp>
      <p:sp>
        <p:nvSpPr>
          <p:cNvPr id="175108" name="Rectangle 3"/>
          <p:cNvSpPr>
            <a:spLocks noGrp="1" noChangeArrowheads="1"/>
          </p:cNvSpPr>
          <p:nvPr>
            <p:ph idx="1"/>
          </p:nvPr>
        </p:nvSpPr>
        <p:spPr>
          <a:xfrm>
            <a:off x="1264356" y="2170854"/>
            <a:ext cx="9776177" cy="3855437"/>
          </a:xfrm>
        </p:spPr>
        <p:txBody>
          <a:bodyPr/>
          <a:lstStyle/>
          <a:p>
            <a:pPr marL="533400" indent="-533400">
              <a:buFont typeface="Wingdings" panose="05000000000000000000" pitchFamily="2" charset="2"/>
              <a:buAutoNum type="arabicPeriod"/>
            </a:pPr>
            <a:r>
              <a:rPr lang="ar-SA" altLang="ar-SA" sz="3600" dirty="0"/>
              <a:t>يعتمد أداء </a:t>
            </a:r>
            <a:r>
              <a:rPr lang="ar-SA" altLang="ar-SA" sz="3600" dirty="0" smtClean="0"/>
              <a:t>أي </a:t>
            </a:r>
            <a:r>
              <a:rPr lang="ar-SA" altLang="ar-SA" sz="3600" dirty="0"/>
              <a:t>منظمة بشكل </a:t>
            </a:r>
            <a:r>
              <a:rPr lang="ar-SA" altLang="ar-SA" sz="3600" dirty="0" smtClean="0"/>
              <a:t>أساسي </a:t>
            </a:r>
            <a:r>
              <a:rPr lang="ar-SA" altLang="ar-SA" sz="3600" dirty="0"/>
              <a:t>على أداء العاملين </a:t>
            </a:r>
            <a:r>
              <a:rPr lang="ar-SA" altLang="ar-SA" sz="3600" dirty="0" smtClean="0"/>
              <a:t>بها.</a:t>
            </a:r>
            <a:endParaRPr lang="ar-EG" altLang="ar-SA" sz="3600" dirty="0"/>
          </a:p>
          <a:p>
            <a:pPr marL="533400" indent="-533400">
              <a:buFont typeface="Wingdings" panose="05000000000000000000" pitchFamily="2" charset="2"/>
              <a:buAutoNum type="arabicPeriod"/>
            </a:pPr>
            <a:r>
              <a:rPr lang="ar-SA" altLang="ar-SA" sz="3600" dirty="0"/>
              <a:t>تعتبر عملية الاستقطاب والاختيار عملية مكلفة من حيث المال </a:t>
            </a:r>
            <a:r>
              <a:rPr lang="ar-SA" altLang="ar-SA" sz="3600" dirty="0" smtClean="0"/>
              <a:t>والوقت.</a:t>
            </a:r>
            <a:endParaRPr lang="ar-EG" altLang="ar-SA" sz="3600" dirty="0"/>
          </a:p>
          <a:p>
            <a:pPr marL="533400" indent="-533400">
              <a:buFont typeface="Wingdings" panose="05000000000000000000" pitchFamily="2" charset="2"/>
              <a:buAutoNum type="arabicPeriod"/>
            </a:pPr>
            <a:r>
              <a:rPr lang="ar-SA" altLang="ar-SA" sz="3600" dirty="0" smtClean="0"/>
              <a:t>قد </a:t>
            </a:r>
            <a:r>
              <a:rPr lang="ar-SA" altLang="ar-SA" sz="3600" dirty="0"/>
              <a:t>يؤدى الإهمال </a:t>
            </a:r>
            <a:r>
              <a:rPr lang="ar-SA" altLang="ar-SA" sz="3600" dirty="0" smtClean="0"/>
              <a:t>في </a:t>
            </a:r>
            <a:r>
              <a:rPr lang="ar-SA" altLang="ar-SA" sz="3600" dirty="0"/>
              <a:t>إتمام عمليات الاختيار </a:t>
            </a:r>
            <a:r>
              <a:rPr lang="ar-EG" altLang="ar-SA" sz="3600" dirty="0"/>
              <a:t>إلى تعرض المنظمة للمساءلة </a:t>
            </a:r>
            <a:r>
              <a:rPr lang="ar-EG" altLang="ar-SA" sz="3600" dirty="0" smtClean="0"/>
              <a:t>القانونية</a:t>
            </a:r>
            <a:r>
              <a:rPr lang="ar-SA" altLang="ar-SA" sz="3600" dirty="0" smtClean="0"/>
              <a:t>.</a:t>
            </a:r>
            <a:endParaRPr lang="fr-FR" altLang="ar-SA" sz="3600" dirty="0"/>
          </a:p>
        </p:txBody>
      </p:sp>
      <p:sp>
        <p:nvSpPr>
          <p:cNvPr id="6" name="عنصر نائب لرقم الشريحة 5"/>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fld id="{1A4F5C48-329A-4221-9E07-5DAA48261776}" type="slidenum">
              <a:rPr lang="en-US" smtClean="0"/>
              <a:pPr eaLnBrk="1" hangingPunct="1">
                <a:defRPr/>
              </a:pPr>
              <a:t>6</a:t>
            </a:fld>
            <a:endParaRPr lang="en-US" smtClean="0"/>
          </a:p>
        </p:txBody>
      </p:sp>
    </p:spTree>
    <p:extLst>
      <p:ext uri="{BB962C8B-B14F-4D97-AF65-F5344CB8AC3E}">
        <p14:creationId xmlns:p14="http://schemas.microsoft.com/office/powerpoint/2010/main" val="3083649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algn="ctr" eaLnBrk="1" hangingPunct="1">
              <a:defRPr/>
            </a:pPr>
            <a:r>
              <a:rPr lang="ar-EG" dirty="0" smtClean="0"/>
              <a:t>أدوات الفحص </a:t>
            </a:r>
            <a:r>
              <a:rPr lang="ar-EG" dirty="0" smtClean="0"/>
              <a:t>والاختيار</a:t>
            </a:r>
            <a:endParaRPr lang="en-US" dirty="0" smtClean="0"/>
          </a:p>
        </p:txBody>
      </p:sp>
      <p:sp>
        <p:nvSpPr>
          <p:cNvPr id="177156" name="Rectangle 3"/>
          <p:cNvSpPr>
            <a:spLocks noGrp="1" noChangeArrowheads="1"/>
          </p:cNvSpPr>
          <p:nvPr>
            <p:ph idx="1"/>
          </p:nvPr>
        </p:nvSpPr>
        <p:spPr>
          <a:xfrm>
            <a:off x="2060223" y="1895828"/>
            <a:ext cx="8686800" cy="4405489"/>
          </a:xfrm>
        </p:spPr>
        <p:txBody>
          <a:bodyPr>
            <a:noAutofit/>
          </a:bodyPr>
          <a:lstStyle/>
          <a:p>
            <a:pPr marL="1762125" indent="-736600">
              <a:buClr>
                <a:srgbClr val="FFFF00"/>
              </a:buClr>
              <a:buFont typeface="Wingdings" panose="05000000000000000000" pitchFamily="2" charset="2"/>
              <a:buAutoNum type="arabicPeriod"/>
            </a:pPr>
            <a:r>
              <a:rPr lang="ar-EG" altLang="ar-SA" sz="3200" dirty="0" smtClean="0"/>
              <a:t>استمارة </a:t>
            </a:r>
            <a:r>
              <a:rPr lang="ar-EG" altLang="ar-SA" sz="3200" dirty="0"/>
              <a:t>التقدم للتوظف</a:t>
            </a:r>
          </a:p>
          <a:p>
            <a:pPr marL="1762125" indent="-736600">
              <a:buClr>
                <a:srgbClr val="FFFF00"/>
              </a:buClr>
              <a:buFont typeface="Wingdings" panose="05000000000000000000" pitchFamily="2" charset="2"/>
              <a:buAutoNum type="arabicPeriod"/>
            </a:pPr>
            <a:r>
              <a:rPr lang="ar-SA" altLang="ar-SA" sz="3200" dirty="0"/>
              <a:t>الاختبارات</a:t>
            </a:r>
          </a:p>
          <a:p>
            <a:pPr marL="1762125" indent="-736600">
              <a:buClr>
                <a:srgbClr val="FFFF00"/>
              </a:buClr>
              <a:buFont typeface="Wingdings" panose="05000000000000000000" pitchFamily="2" charset="2"/>
              <a:buAutoNum type="arabicPeriod"/>
            </a:pPr>
            <a:r>
              <a:rPr lang="ar-SA" altLang="ar-SA" sz="3200" dirty="0"/>
              <a:t>مراكز التقييم</a:t>
            </a:r>
          </a:p>
          <a:p>
            <a:pPr marL="1762125" indent="-736600">
              <a:buClr>
                <a:srgbClr val="FFFF00"/>
              </a:buClr>
              <a:buFont typeface="Wingdings" panose="05000000000000000000" pitchFamily="2" charset="2"/>
              <a:buAutoNum type="arabicPeriod"/>
            </a:pPr>
            <a:r>
              <a:rPr lang="ar-SA" altLang="ar-SA" sz="3200" dirty="0"/>
              <a:t>أساليب اختبار أخرى.</a:t>
            </a:r>
          </a:p>
          <a:p>
            <a:pPr marL="1762125" indent="-736600">
              <a:buClr>
                <a:srgbClr val="FFFF00"/>
              </a:buClr>
              <a:buFont typeface="Wingdings" panose="05000000000000000000" pitchFamily="2" charset="2"/>
              <a:buAutoNum type="arabicPeriod"/>
            </a:pPr>
            <a:r>
              <a:rPr lang="ar-SA" altLang="ar-SA" sz="3200" dirty="0" smtClean="0"/>
              <a:t>المقابلة </a:t>
            </a:r>
            <a:endParaRPr lang="ar-EG" altLang="ar-SA" sz="3200" dirty="0"/>
          </a:p>
          <a:p>
            <a:pPr marL="1762125" indent="-736600">
              <a:buClr>
                <a:srgbClr val="FFFF00"/>
              </a:buClr>
              <a:buFont typeface="Wingdings" panose="05000000000000000000" pitchFamily="2" charset="2"/>
              <a:buAutoNum type="arabicPeriod"/>
            </a:pPr>
            <a:r>
              <a:rPr lang="ar-SA" altLang="ar-SA" sz="3200" dirty="0"/>
              <a:t>مراجعة وفحص خلفية المرشح</a:t>
            </a:r>
          </a:p>
          <a:p>
            <a:pPr marL="1762125" indent="-736600">
              <a:buClr>
                <a:srgbClr val="FFFF00"/>
              </a:buClr>
              <a:buFont typeface="Wingdings" panose="05000000000000000000" pitchFamily="2" charset="2"/>
              <a:buAutoNum type="arabicPeriod"/>
            </a:pPr>
            <a:r>
              <a:rPr lang="ar-SA" altLang="ar-SA" sz="3200" dirty="0"/>
              <a:t>الفحص </a:t>
            </a:r>
            <a:r>
              <a:rPr lang="ar-SA" altLang="ar-SA" sz="3200" dirty="0" smtClean="0"/>
              <a:t>الطبي.</a:t>
            </a:r>
          </a:p>
        </p:txBody>
      </p:sp>
      <p:sp>
        <p:nvSpPr>
          <p:cNvPr id="6" name="عنصر نائب لرقم الشريحة 5"/>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fld id="{6765D027-B07C-4494-BFF3-31BC8D007958}" type="slidenum">
              <a:rPr lang="en-US" smtClean="0"/>
              <a:pPr eaLnBrk="1" hangingPunct="1">
                <a:defRPr/>
              </a:pPr>
              <a:t>7</a:t>
            </a:fld>
            <a:endParaRPr lang="en-US" smtClean="0"/>
          </a:p>
        </p:txBody>
      </p:sp>
    </p:spTree>
    <p:extLst>
      <p:ext uri="{BB962C8B-B14F-4D97-AF65-F5344CB8AC3E}">
        <p14:creationId xmlns:p14="http://schemas.microsoft.com/office/powerpoint/2010/main" val="42530181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algn="ctr" eaLnBrk="1" hangingPunct="1">
              <a:defRPr/>
            </a:pPr>
            <a:r>
              <a:rPr lang="ar-SA" dirty="0" smtClean="0"/>
              <a:t>أولاً: استمارة التقدم للتوظف:</a:t>
            </a:r>
            <a:endParaRPr lang="en-US" dirty="0" smtClean="0"/>
          </a:p>
        </p:txBody>
      </p:sp>
      <p:sp>
        <p:nvSpPr>
          <p:cNvPr id="179204" name="Rectangle 3"/>
          <p:cNvSpPr>
            <a:spLocks noGrp="1" noChangeArrowheads="1"/>
          </p:cNvSpPr>
          <p:nvPr>
            <p:ph idx="1"/>
          </p:nvPr>
        </p:nvSpPr>
        <p:spPr/>
        <p:txBody>
          <a:bodyPr>
            <a:normAutofit/>
          </a:bodyPr>
          <a:lstStyle/>
          <a:p>
            <a:pPr eaLnBrk="1" hangingPunct="1"/>
            <a:r>
              <a:rPr lang="ar-SA" altLang="ar-SA" sz="2400" dirty="0" smtClean="0"/>
              <a:t>تعتبر </a:t>
            </a:r>
            <a:r>
              <a:rPr lang="ar-SA" altLang="ar-SA" sz="2400" dirty="0" smtClean="0"/>
              <a:t>استمارة التقدم للتوظف </a:t>
            </a:r>
            <a:r>
              <a:rPr lang="en-US" altLang="ar-SA" sz="2400" dirty="0" smtClean="0"/>
              <a:t>Application Form</a:t>
            </a:r>
            <a:r>
              <a:rPr lang="ar-EG" altLang="ar-SA" sz="2400" dirty="0" smtClean="0"/>
              <a:t> </a:t>
            </a:r>
            <a:r>
              <a:rPr lang="ar-EG" altLang="ar-SA" sz="2400" dirty="0" smtClean="0"/>
              <a:t>هي </a:t>
            </a:r>
            <a:r>
              <a:rPr lang="ar-EG" altLang="ar-SA" sz="2400" dirty="0" smtClean="0"/>
              <a:t>الخطوة الأولى </a:t>
            </a:r>
            <a:r>
              <a:rPr lang="ar-EG" altLang="ar-SA" sz="2400" dirty="0" smtClean="0"/>
              <a:t>في </a:t>
            </a:r>
            <a:r>
              <a:rPr lang="ar-EG" altLang="ar-SA" sz="2400" dirty="0" smtClean="0"/>
              <a:t>عملية الاختيار، وعادة ما نستطيع أن نحصل من هذه الاستمارة على أربعة أنواع من المعلومات</a:t>
            </a:r>
            <a:r>
              <a:rPr lang="en-US" altLang="ar-SA" sz="2400" dirty="0" smtClean="0"/>
              <a:t> </a:t>
            </a:r>
            <a:r>
              <a:rPr lang="ar-EG" altLang="ar-SA" sz="2400" dirty="0" smtClean="0"/>
              <a:t>:</a:t>
            </a:r>
            <a:endParaRPr lang="en-US" altLang="ar-SA" sz="2400" dirty="0" smtClean="0"/>
          </a:p>
        </p:txBody>
      </p:sp>
      <p:sp>
        <p:nvSpPr>
          <p:cNvPr id="14" name="عنصر نائب لرقم الشريحة 5"/>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fld id="{2306F2DD-F5E1-4760-835C-BF51F0567856}" type="slidenum">
              <a:rPr lang="en-US" smtClean="0"/>
              <a:pPr eaLnBrk="1" hangingPunct="1">
                <a:defRPr/>
              </a:pPr>
              <a:t>8</a:t>
            </a:fld>
            <a:endParaRPr lang="en-US" smtClean="0"/>
          </a:p>
        </p:txBody>
      </p:sp>
      <p:sp>
        <p:nvSpPr>
          <p:cNvPr id="179205" name="Oval 4"/>
          <p:cNvSpPr>
            <a:spLocks noChangeArrowheads="1"/>
          </p:cNvSpPr>
          <p:nvPr/>
        </p:nvSpPr>
        <p:spPr bwMode="auto">
          <a:xfrm>
            <a:off x="1524000" y="3657600"/>
            <a:ext cx="2819400" cy="1676400"/>
          </a:xfrm>
          <a:prstGeom prst="ellipse">
            <a:avLst/>
          </a:prstGeom>
          <a:solidFill>
            <a:schemeClr val="accent1"/>
          </a:solidFill>
          <a:ln w="9525">
            <a:solidFill>
              <a:schemeClr val="tx1"/>
            </a:solidFill>
            <a:round/>
            <a:headEnd/>
            <a:tailEnd/>
          </a:ln>
        </p:spPr>
        <p:txBody>
          <a:bodyPr wrap="none" anchor="ctr"/>
          <a:lstStyle>
            <a:lvl1pPr algn="r" rtl="1">
              <a:spcBef>
                <a:spcPct val="20000"/>
              </a:spcBef>
              <a:buClr>
                <a:schemeClr val="tx2"/>
              </a:buClr>
              <a:buChar char="•"/>
              <a:defRPr sz="3200">
                <a:solidFill>
                  <a:schemeClr val="tx1"/>
                </a:solidFill>
                <a:latin typeface="Arial" panose="020B0604020202020204" pitchFamily="34" charset="0"/>
                <a:cs typeface="Arial" panose="020B0604020202020204" pitchFamily="34" charset="0"/>
              </a:defRPr>
            </a:lvl1pPr>
            <a:lvl2pPr marL="742950" indent="-285750" algn="r" rtl="1">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r" rtl="1">
              <a:spcBef>
                <a:spcPct val="20000"/>
              </a:spcBef>
              <a:buClr>
                <a:schemeClr val="tx2"/>
              </a:buClr>
              <a:buChar char="•"/>
              <a:defRPr sz="2400">
                <a:solidFill>
                  <a:schemeClr val="tx1"/>
                </a:solidFill>
                <a:latin typeface="Arial" panose="020B0604020202020204" pitchFamily="34" charset="0"/>
                <a:cs typeface="Arial" panose="020B0604020202020204" pitchFamily="34" charset="0"/>
              </a:defRPr>
            </a:lvl3pPr>
            <a:lvl4pPr marL="1600200" indent="-228600" algn="r" rtl="1">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r" rtl="1">
              <a:spcBef>
                <a:spcPct val="20000"/>
              </a:spcBef>
              <a:buClr>
                <a:schemeClr val="tx2"/>
              </a:buClr>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tx2"/>
              </a:buClr>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tx2"/>
              </a:buClr>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tx2"/>
              </a:buClr>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tx2"/>
              </a:buClr>
              <a:buChar char="•"/>
              <a:defRPr sz="2000">
                <a:solidFill>
                  <a:schemeClr val="tx1"/>
                </a:solidFill>
                <a:latin typeface="Arial" panose="020B0604020202020204" pitchFamily="34" charset="0"/>
                <a:cs typeface="Arial" panose="020B0604020202020204" pitchFamily="34" charset="0"/>
              </a:defRPr>
            </a:lvl9pPr>
          </a:lstStyle>
          <a:p>
            <a:pPr algn="ctr" rtl="0" eaLnBrk="1" hangingPunct="1">
              <a:spcBef>
                <a:spcPct val="0"/>
              </a:spcBef>
              <a:buClrTx/>
              <a:buFontTx/>
              <a:buNone/>
            </a:pPr>
            <a:r>
              <a:rPr lang="ar-EG" altLang="ar-SA" sz="2400" b="1">
                <a:solidFill>
                  <a:srgbClr val="000000"/>
                </a:solidFill>
                <a:latin typeface="Times New Roman" panose="02020603050405020304" pitchFamily="18" charset="0"/>
              </a:rPr>
              <a:t>معلومات تتيح التنبؤ </a:t>
            </a:r>
          </a:p>
          <a:p>
            <a:pPr algn="ctr" rtl="0" eaLnBrk="1" hangingPunct="1">
              <a:spcBef>
                <a:spcPct val="0"/>
              </a:spcBef>
              <a:buClrTx/>
              <a:buFontTx/>
              <a:buNone/>
            </a:pPr>
            <a:r>
              <a:rPr lang="ar-EG" altLang="ar-SA" sz="2400" b="1">
                <a:solidFill>
                  <a:srgbClr val="000000"/>
                </a:solidFill>
                <a:latin typeface="Times New Roman" panose="02020603050405020304" pitchFamily="18" charset="0"/>
              </a:rPr>
              <a:t>بمدى إحتمال النجاح فى</a:t>
            </a:r>
          </a:p>
          <a:p>
            <a:pPr algn="ctr" rtl="0" eaLnBrk="1" hangingPunct="1">
              <a:spcBef>
                <a:spcPct val="0"/>
              </a:spcBef>
              <a:buClrTx/>
              <a:buFontTx/>
              <a:buNone/>
            </a:pPr>
            <a:r>
              <a:rPr lang="ar-EG" altLang="ar-SA" sz="2400" b="1">
                <a:solidFill>
                  <a:srgbClr val="000000"/>
                </a:solidFill>
                <a:latin typeface="Times New Roman" panose="02020603050405020304" pitchFamily="18" charset="0"/>
              </a:rPr>
              <a:t> الوظائف المستقبلية</a:t>
            </a:r>
            <a:endParaRPr lang="en-US" altLang="ar-SA" sz="2400" b="1">
              <a:solidFill>
                <a:srgbClr val="000000"/>
              </a:solidFill>
              <a:latin typeface="Times New Roman" panose="02020603050405020304" pitchFamily="18" charset="0"/>
            </a:endParaRPr>
          </a:p>
        </p:txBody>
      </p:sp>
      <p:sp>
        <p:nvSpPr>
          <p:cNvPr id="179206" name="Oval 5"/>
          <p:cNvSpPr>
            <a:spLocks noChangeArrowheads="1"/>
          </p:cNvSpPr>
          <p:nvPr/>
        </p:nvSpPr>
        <p:spPr bwMode="auto">
          <a:xfrm>
            <a:off x="3810000" y="4724400"/>
            <a:ext cx="2590800" cy="1828800"/>
          </a:xfrm>
          <a:prstGeom prst="ellipse">
            <a:avLst/>
          </a:prstGeom>
          <a:solidFill>
            <a:schemeClr val="accent1"/>
          </a:solidFill>
          <a:ln w="9525">
            <a:solidFill>
              <a:schemeClr val="tx1"/>
            </a:solidFill>
            <a:round/>
            <a:headEnd/>
            <a:tailEnd/>
          </a:ln>
        </p:spPr>
        <p:txBody>
          <a:bodyPr wrap="none" anchor="ctr"/>
          <a:lstStyle>
            <a:lvl1pPr algn="r" rtl="1">
              <a:spcBef>
                <a:spcPct val="20000"/>
              </a:spcBef>
              <a:buClr>
                <a:schemeClr val="tx2"/>
              </a:buClr>
              <a:buChar char="•"/>
              <a:defRPr sz="3200">
                <a:solidFill>
                  <a:schemeClr val="tx1"/>
                </a:solidFill>
                <a:latin typeface="Arial" panose="020B0604020202020204" pitchFamily="34" charset="0"/>
                <a:cs typeface="Arial" panose="020B0604020202020204" pitchFamily="34" charset="0"/>
              </a:defRPr>
            </a:lvl1pPr>
            <a:lvl2pPr marL="742950" indent="-285750" algn="r" rtl="1">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r" rtl="1">
              <a:spcBef>
                <a:spcPct val="20000"/>
              </a:spcBef>
              <a:buClr>
                <a:schemeClr val="tx2"/>
              </a:buClr>
              <a:buChar char="•"/>
              <a:defRPr sz="2400">
                <a:solidFill>
                  <a:schemeClr val="tx1"/>
                </a:solidFill>
                <a:latin typeface="Arial" panose="020B0604020202020204" pitchFamily="34" charset="0"/>
                <a:cs typeface="Arial" panose="020B0604020202020204" pitchFamily="34" charset="0"/>
              </a:defRPr>
            </a:lvl3pPr>
            <a:lvl4pPr marL="1600200" indent="-228600" algn="r" rtl="1">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r" rtl="1">
              <a:spcBef>
                <a:spcPct val="20000"/>
              </a:spcBef>
              <a:buClr>
                <a:schemeClr val="tx2"/>
              </a:buClr>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tx2"/>
              </a:buClr>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tx2"/>
              </a:buClr>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tx2"/>
              </a:buClr>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tx2"/>
              </a:buClr>
              <a:buChar char="•"/>
              <a:defRPr sz="2000">
                <a:solidFill>
                  <a:schemeClr val="tx1"/>
                </a:solidFill>
                <a:latin typeface="Arial" panose="020B0604020202020204" pitchFamily="34" charset="0"/>
                <a:cs typeface="Arial" panose="020B0604020202020204" pitchFamily="34" charset="0"/>
              </a:defRPr>
            </a:lvl9pPr>
          </a:lstStyle>
          <a:p>
            <a:pPr algn="ctr" rtl="0" eaLnBrk="1" hangingPunct="1">
              <a:spcBef>
                <a:spcPct val="0"/>
              </a:spcBef>
              <a:buClrTx/>
              <a:buFontTx/>
              <a:buNone/>
            </a:pPr>
            <a:r>
              <a:rPr lang="ar-EG" altLang="ar-SA" sz="2800" b="1">
                <a:solidFill>
                  <a:srgbClr val="000000"/>
                </a:solidFill>
                <a:latin typeface="Times New Roman" panose="02020603050405020304" pitchFamily="18" charset="0"/>
              </a:rPr>
              <a:t>إستقرار الموظف</a:t>
            </a:r>
          </a:p>
          <a:p>
            <a:pPr algn="ctr" rtl="0" eaLnBrk="1" hangingPunct="1">
              <a:spcBef>
                <a:spcPct val="0"/>
              </a:spcBef>
              <a:buClrTx/>
              <a:buFontTx/>
              <a:buNone/>
            </a:pPr>
            <a:r>
              <a:rPr lang="ar-EG" altLang="ar-SA" sz="2800" b="1">
                <a:solidFill>
                  <a:srgbClr val="000000"/>
                </a:solidFill>
                <a:latin typeface="Times New Roman" panose="02020603050405020304" pitchFamily="18" charset="0"/>
              </a:rPr>
              <a:t> فى الوظائف السابقة</a:t>
            </a:r>
            <a:endParaRPr lang="en-US" altLang="ar-SA" sz="2800" b="1">
              <a:solidFill>
                <a:srgbClr val="000000"/>
              </a:solidFill>
              <a:latin typeface="Times New Roman" panose="02020603050405020304" pitchFamily="18" charset="0"/>
            </a:endParaRPr>
          </a:p>
        </p:txBody>
      </p:sp>
      <p:sp>
        <p:nvSpPr>
          <p:cNvPr id="179207" name="Oval 6"/>
          <p:cNvSpPr>
            <a:spLocks noChangeArrowheads="1"/>
          </p:cNvSpPr>
          <p:nvPr/>
        </p:nvSpPr>
        <p:spPr bwMode="auto">
          <a:xfrm>
            <a:off x="5715000" y="3581400"/>
            <a:ext cx="2133600" cy="1600200"/>
          </a:xfrm>
          <a:prstGeom prst="ellipse">
            <a:avLst/>
          </a:prstGeom>
          <a:solidFill>
            <a:schemeClr val="accent1"/>
          </a:solidFill>
          <a:ln w="9525">
            <a:solidFill>
              <a:schemeClr val="tx1"/>
            </a:solidFill>
            <a:round/>
            <a:headEnd/>
            <a:tailEnd/>
          </a:ln>
        </p:spPr>
        <p:txBody>
          <a:bodyPr wrap="none" anchor="ctr"/>
          <a:lstStyle>
            <a:lvl1pPr algn="r" rtl="1">
              <a:spcBef>
                <a:spcPct val="20000"/>
              </a:spcBef>
              <a:buClr>
                <a:schemeClr val="tx2"/>
              </a:buClr>
              <a:buChar char="•"/>
              <a:defRPr sz="3200">
                <a:solidFill>
                  <a:schemeClr val="tx1"/>
                </a:solidFill>
                <a:latin typeface="Arial" panose="020B0604020202020204" pitchFamily="34" charset="0"/>
                <a:cs typeface="Arial" panose="020B0604020202020204" pitchFamily="34" charset="0"/>
              </a:defRPr>
            </a:lvl1pPr>
            <a:lvl2pPr marL="742950" indent="-285750" algn="r" rtl="1">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r" rtl="1">
              <a:spcBef>
                <a:spcPct val="20000"/>
              </a:spcBef>
              <a:buClr>
                <a:schemeClr val="tx2"/>
              </a:buClr>
              <a:buChar char="•"/>
              <a:defRPr sz="2400">
                <a:solidFill>
                  <a:schemeClr val="tx1"/>
                </a:solidFill>
                <a:latin typeface="Arial" panose="020B0604020202020204" pitchFamily="34" charset="0"/>
                <a:cs typeface="Arial" panose="020B0604020202020204" pitchFamily="34" charset="0"/>
              </a:defRPr>
            </a:lvl3pPr>
            <a:lvl4pPr marL="1600200" indent="-228600" algn="r" rtl="1">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r" rtl="1">
              <a:spcBef>
                <a:spcPct val="20000"/>
              </a:spcBef>
              <a:buClr>
                <a:schemeClr val="tx2"/>
              </a:buClr>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tx2"/>
              </a:buClr>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tx2"/>
              </a:buClr>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tx2"/>
              </a:buClr>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tx2"/>
              </a:buClr>
              <a:buChar char="•"/>
              <a:defRPr sz="2000">
                <a:solidFill>
                  <a:schemeClr val="tx1"/>
                </a:solidFill>
                <a:latin typeface="Arial" panose="020B0604020202020204" pitchFamily="34" charset="0"/>
                <a:cs typeface="Arial" panose="020B0604020202020204" pitchFamily="34" charset="0"/>
              </a:defRPr>
            </a:lvl9pPr>
          </a:lstStyle>
          <a:p>
            <a:pPr algn="ctr" rtl="0" eaLnBrk="1" hangingPunct="1">
              <a:spcBef>
                <a:spcPct val="0"/>
              </a:spcBef>
              <a:buClrTx/>
              <a:buFontTx/>
              <a:buNone/>
            </a:pPr>
            <a:r>
              <a:rPr lang="ar-EG" altLang="ar-SA" sz="2800" b="1">
                <a:solidFill>
                  <a:srgbClr val="000000"/>
                </a:solidFill>
                <a:latin typeface="Times New Roman" panose="02020603050405020304" pitchFamily="18" charset="0"/>
              </a:rPr>
              <a:t>التدرج الوظيفى</a:t>
            </a:r>
            <a:endParaRPr lang="en-US" altLang="ar-SA" sz="2800" b="1">
              <a:solidFill>
                <a:srgbClr val="000000"/>
              </a:solidFill>
              <a:latin typeface="Times New Roman" panose="02020603050405020304" pitchFamily="18" charset="0"/>
            </a:endParaRPr>
          </a:p>
        </p:txBody>
      </p:sp>
      <p:sp>
        <p:nvSpPr>
          <p:cNvPr id="179208" name="Oval 7"/>
          <p:cNvSpPr>
            <a:spLocks noChangeArrowheads="1"/>
          </p:cNvSpPr>
          <p:nvPr/>
        </p:nvSpPr>
        <p:spPr bwMode="auto">
          <a:xfrm>
            <a:off x="7924800" y="4343400"/>
            <a:ext cx="2133600" cy="1676400"/>
          </a:xfrm>
          <a:prstGeom prst="ellipse">
            <a:avLst/>
          </a:prstGeom>
          <a:solidFill>
            <a:schemeClr val="accent1"/>
          </a:solidFill>
          <a:ln w="9525">
            <a:solidFill>
              <a:schemeClr val="tx1"/>
            </a:solidFill>
            <a:round/>
            <a:headEnd/>
            <a:tailEnd/>
          </a:ln>
        </p:spPr>
        <p:txBody>
          <a:bodyPr wrap="none" anchor="ctr"/>
          <a:lstStyle>
            <a:lvl1pPr algn="r" rtl="1">
              <a:spcBef>
                <a:spcPct val="20000"/>
              </a:spcBef>
              <a:buClr>
                <a:schemeClr val="tx2"/>
              </a:buClr>
              <a:buChar char="•"/>
              <a:defRPr sz="3200">
                <a:solidFill>
                  <a:schemeClr val="tx1"/>
                </a:solidFill>
                <a:latin typeface="Arial" panose="020B0604020202020204" pitchFamily="34" charset="0"/>
                <a:cs typeface="Arial" panose="020B0604020202020204" pitchFamily="34" charset="0"/>
              </a:defRPr>
            </a:lvl1pPr>
            <a:lvl2pPr marL="742950" indent="-285750" algn="r" rtl="1">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r" rtl="1">
              <a:spcBef>
                <a:spcPct val="20000"/>
              </a:spcBef>
              <a:buClr>
                <a:schemeClr val="tx2"/>
              </a:buClr>
              <a:buChar char="•"/>
              <a:defRPr sz="2400">
                <a:solidFill>
                  <a:schemeClr val="tx1"/>
                </a:solidFill>
                <a:latin typeface="Arial" panose="020B0604020202020204" pitchFamily="34" charset="0"/>
                <a:cs typeface="Arial" panose="020B0604020202020204" pitchFamily="34" charset="0"/>
              </a:defRPr>
            </a:lvl3pPr>
            <a:lvl4pPr marL="1600200" indent="-228600" algn="r" rtl="1">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r" rtl="1">
              <a:spcBef>
                <a:spcPct val="20000"/>
              </a:spcBef>
              <a:buClr>
                <a:schemeClr val="tx2"/>
              </a:buClr>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tx2"/>
              </a:buClr>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tx2"/>
              </a:buClr>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tx2"/>
              </a:buClr>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tx2"/>
              </a:buClr>
              <a:buChar char="•"/>
              <a:defRPr sz="2000">
                <a:solidFill>
                  <a:schemeClr val="tx1"/>
                </a:solidFill>
                <a:latin typeface="Arial" panose="020B0604020202020204" pitchFamily="34" charset="0"/>
                <a:cs typeface="Arial" panose="020B0604020202020204" pitchFamily="34" charset="0"/>
              </a:defRPr>
            </a:lvl9pPr>
          </a:lstStyle>
          <a:p>
            <a:pPr algn="ctr" rtl="0" eaLnBrk="1" hangingPunct="1">
              <a:spcBef>
                <a:spcPct val="0"/>
              </a:spcBef>
              <a:buClrTx/>
              <a:buFontTx/>
              <a:buNone/>
            </a:pPr>
            <a:r>
              <a:rPr lang="ar-EG" altLang="ar-SA" sz="2800" b="1">
                <a:solidFill>
                  <a:srgbClr val="000000"/>
                </a:solidFill>
                <a:latin typeface="Times New Roman" panose="02020603050405020304" pitchFamily="18" charset="0"/>
              </a:rPr>
              <a:t>تعليم </a:t>
            </a:r>
          </a:p>
          <a:p>
            <a:pPr algn="ctr" rtl="0" eaLnBrk="1" hangingPunct="1">
              <a:spcBef>
                <a:spcPct val="0"/>
              </a:spcBef>
              <a:buClrTx/>
              <a:buFontTx/>
              <a:buNone/>
            </a:pPr>
            <a:r>
              <a:rPr lang="ar-EG" altLang="ar-SA" sz="2800" b="1">
                <a:solidFill>
                  <a:srgbClr val="000000"/>
                </a:solidFill>
                <a:latin typeface="Times New Roman" panose="02020603050405020304" pitchFamily="18" charset="0"/>
              </a:rPr>
              <a:t>وخبرة المرشح</a:t>
            </a:r>
            <a:endParaRPr lang="fr-FR" altLang="ar-SA" sz="2800" b="1">
              <a:solidFill>
                <a:srgbClr val="000000"/>
              </a:solidFill>
              <a:latin typeface="Times New Roman" panose="02020603050405020304" pitchFamily="18" charset="0"/>
            </a:endParaRPr>
          </a:p>
        </p:txBody>
      </p:sp>
      <p:sp>
        <p:nvSpPr>
          <p:cNvPr id="179209" name="Line 8"/>
          <p:cNvSpPr>
            <a:spLocks noChangeShapeType="1"/>
          </p:cNvSpPr>
          <p:nvPr/>
        </p:nvSpPr>
        <p:spPr bwMode="auto">
          <a:xfrm flipH="1">
            <a:off x="3657600" y="3048000"/>
            <a:ext cx="1600200" cy="685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ar-SA"/>
          </a:p>
        </p:txBody>
      </p:sp>
      <p:sp>
        <p:nvSpPr>
          <p:cNvPr id="179210" name="Line 9"/>
          <p:cNvSpPr>
            <a:spLocks noChangeShapeType="1"/>
          </p:cNvSpPr>
          <p:nvPr/>
        </p:nvSpPr>
        <p:spPr bwMode="auto">
          <a:xfrm flipH="1">
            <a:off x="5105400" y="3048000"/>
            <a:ext cx="152400" cy="1676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ar-SA"/>
          </a:p>
        </p:txBody>
      </p:sp>
      <p:sp>
        <p:nvSpPr>
          <p:cNvPr id="179211" name="Line 10"/>
          <p:cNvSpPr>
            <a:spLocks noChangeShapeType="1"/>
          </p:cNvSpPr>
          <p:nvPr/>
        </p:nvSpPr>
        <p:spPr bwMode="auto">
          <a:xfrm>
            <a:off x="5257800" y="3124200"/>
            <a:ext cx="914400" cy="685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ar-SA"/>
          </a:p>
        </p:txBody>
      </p:sp>
      <p:sp>
        <p:nvSpPr>
          <p:cNvPr id="179212" name="Line 11"/>
          <p:cNvSpPr>
            <a:spLocks noChangeShapeType="1"/>
          </p:cNvSpPr>
          <p:nvPr/>
        </p:nvSpPr>
        <p:spPr bwMode="auto">
          <a:xfrm>
            <a:off x="5257800" y="3124200"/>
            <a:ext cx="3657600" cy="1066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ar-SA"/>
          </a:p>
        </p:txBody>
      </p:sp>
    </p:spTree>
    <p:extLst>
      <p:ext uri="{BB962C8B-B14F-4D97-AF65-F5344CB8AC3E}">
        <p14:creationId xmlns:p14="http://schemas.microsoft.com/office/powerpoint/2010/main" val="11667714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algn="ctr" eaLnBrk="1" hangingPunct="1">
              <a:defRPr/>
            </a:pPr>
            <a:r>
              <a:rPr lang="ar-SA" dirty="0" smtClean="0"/>
              <a:t>ثانياً: الاختبارات</a:t>
            </a:r>
            <a:endParaRPr lang="en-US" dirty="0" smtClean="0"/>
          </a:p>
        </p:txBody>
      </p:sp>
      <p:sp>
        <p:nvSpPr>
          <p:cNvPr id="181252" name="Rectangle 3"/>
          <p:cNvSpPr>
            <a:spLocks noGrp="1" noChangeArrowheads="1"/>
          </p:cNvSpPr>
          <p:nvPr>
            <p:ph sz="half" idx="1"/>
          </p:nvPr>
        </p:nvSpPr>
        <p:spPr>
          <a:xfrm>
            <a:off x="1277902" y="2805847"/>
            <a:ext cx="4038600" cy="3211689"/>
          </a:xfrm>
          <a:ln w="76200" cmpd="tri">
            <a:solidFill>
              <a:schemeClr val="tx1"/>
            </a:solidFill>
            <a:miter lim="800000"/>
            <a:headEnd/>
            <a:tailEnd/>
          </a:ln>
        </p:spPr>
        <p:txBody>
          <a:bodyPr>
            <a:normAutofit/>
          </a:bodyPr>
          <a:lstStyle/>
          <a:p>
            <a:pPr algn="ctr" eaLnBrk="1" hangingPunct="1">
              <a:buFontTx/>
              <a:buNone/>
            </a:pPr>
            <a:r>
              <a:rPr lang="ar-EG" altLang="ar-SA" sz="3600" dirty="0">
                <a:solidFill>
                  <a:srgbClr val="F1F159"/>
                </a:solidFill>
              </a:rPr>
              <a:t>2. الثقـــــة </a:t>
            </a:r>
            <a:r>
              <a:rPr lang="en-US" altLang="ar-SA" dirty="0" smtClean="0">
                <a:solidFill>
                  <a:srgbClr val="F1F159"/>
                </a:solidFill>
              </a:rPr>
              <a:t>Reliability</a:t>
            </a:r>
            <a:endParaRPr lang="ar-EG" altLang="ar-SA" dirty="0" smtClean="0">
              <a:solidFill>
                <a:srgbClr val="F1F159"/>
              </a:solidFill>
            </a:endParaRPr>
          </a:p>
          <a:p>
            <a:pPr eaLnBrk="1" hangingPunct="1">
              <a:buFontTx/>
              <a:buNone/>
            </a:pPr>
            <a:r>
              <a:rPr lang="ar-EG" altLang="ar-SA" sz="2400" dirty="0"/>
              <a:t>   </a:t>
            </a:r>
            <a:r>
              <a:rPr lang="ar-EG" altLang="ar-SA" sz="3200" dirty="0"/>
              <a:t>درجة الثقة للاختبار </a:t>
            </a:r>
            <a:r>
              <a:rPr lang="ar-EG" altLang="ar-SA" sz="3200" dirty="0" smtClean="0"/>
              <a:t>هي </a:t>
            </a:r>
            <a:r>
              <a:rPr lang="ar-EG" altLang="ar-SA" sz="3200" dirty="0"/>
              <a:t>مدى ثبات الدرجات </a:t>
            </a:r>
            <a:r>
              <a:rPr lang="ar-EG" altLang="ar-SA" sz="3200" dirty="0" smtClean="0"/>
              <a:t>التي </a:t>
            </a:r>
            <a:r>
              <a:rPr lang="ar-EG" altLang="ar-SA" sz="3200" dirty="0"/>
              <a:t>يحرزها نفس الشخص المؤدى للاختبار عند إعادة اختباره بنفس الاختبار ، أو </a:t>
            </a:r>
            <a:r>
              <a:rPr lang="ar-EG" altLang="ar-SA" sz="3200" dirty="0" smtClean="0"/>
              <a:t>اختبار  </a:t>
            </a:r>
            <a:r>
              <a:rPr lang="ar-EG" altLang="ar-SA" sz="3200" dirty="0"/>
              <a:t>مثيل له.</a:t>
            </a:r>
            <a:endParaRPr lang="en-US" altLang="ar-SA" sz="3200" dirty="0"/>
          </a:p>
        </p:txBody>
      </p:sp>
      <p:sp>
        <p:nvSpPr>
          <p:cNvPr id="181253" name="Rectangle 4"/>
          <p:cNvSpPr>
            <a:spLocks noGrp="1" noChangeArrowheads="1"/>
          </p:cNvSpPr>
          <p:nvPr>
            <p:ph sz="half" idx="2"/>
          </p:nvPr>
        </p:nvSpPr>
        <p:spPr>
          <a:xfrm>
            <a:off x="6781800" y="2805847"/>
            <a:ext cx="4038600" cy="2831746"/>
          </a:xfrm>
          <a:ln w="76200" cmpd="tri">
            <a:solidFill>
              <a:srgbClr val="FFFF00"/>
            </a:solidFill>
            <a:miter lim="800000"/>
            <a:headEnd/>
            <a:tailEnd/>
          </a:ln>
        </p:spPr>
        <p:txBody>
          <a:bodyPr>
            <a:normAutofit/>
          </a:bodyPr>
          <a:lstStyle/>
          <a:p>
            <a:pPr algn="ctr" eaLnBrk="1" hangingPunct="1">
              <a:buFontTx/>
              <a:buNone/>
            </a:pPr>
            <a:r>
              <a:rPr lang="ar-EG" altLang="ar-SA" sz="3200" dirty="0">
                <a:solidFill>
                  <a:srgbClr val="F1F159"/>
                </a:solidFill>
              </a:rPr>
              <a:t>1.المصداقيــة </a:t>
            </a:r>
            <a:r>
              <a:rPr lang="en-US" altLang="ar-SA" sz="3200" dirty="0">
                <a:solidFill>
                  <a:srgbClr val="F1F159"/>
                </a:solidFill>
              </a:rPr>
              <a:t>Validity</a:t>
            </a:r>
            <a:endParaRPr lang="ar-EG" altLang="ar-SA" sz="3200" dirty="0">
              <a:solidFill>
                <a:srgbClr val="F1F159"/>
              </a:solidFill>
            </a:endParaRPr>
          </a:p>
          <a:p>
            <a:pPr eaLnBrk="1" hangingPunct="1">
              <a:buFontTx/>
              <a:buNone/>
            </a:pPr>
            <a:endParaRPr lang="ar-EG" altLang="ar-SA" sz="3600" dirty="0"/>
          </a:p>
          <a:p>
            <a:pPr algn="ctr" eaLnBrk="1" hangingPunct="1">
              <a:buFontTx/>
              <a:buNone/>
            </a:pPr>
            <a:r>
              <a:rPr lang="ar-EG" altLang="ar-SA" sz="3600" dirty="0"/>
              <a:t>هل يقيس الاختبار ما هو مفترض أن يقيسه؟</a:t>
            </a:r>
            <a:endParaRPr lang="en-US" altLang="ar-SA" sz="3600" dirty="0"/>
          </a:p>
        </p:txBody>
      </p:sp>
      <p:sp>
        <p:nvSpPr>
          <p:cNvPr id="9" name="عنصر نائب لرقم الشريحة 6"/>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fld id="{8AA5941A-338D-45F9-9E05-3BE7D687E9F0}" type="slidenum">
              <a:rPr lang="en-US" smtClean="0"/>
              <a:pPr eaLnBrk="1" hangingPunct="1">
                <a:defRPr/>
              </a:pPr>
              <a:t>9</a:t>
            </a:fld>
            <a:endParaRPr lang="en-US" smtClean="0"/>
          </a:p>
        </p:txBody>
      </p:sp>
      <p:sp>
        <p:nvSpPr>
          <p:cNvPr id="50181" name="Text Box 5"/>
          <p:cNvSpPr txBox="1">
            <a:spLocks noChangeArrowheads="1"/>
          </p:cNvSpPr>
          <p:nvPr/>
        </p:nvSpPr>
        <p:spPr bwMode="auto">
          <a:xfrm>
            <a:off x="3693636" y="1826193"/>
            <a:ext cx="4865688" cy="641350"/>
          </a:xfrm>
          <a:prstGeom prst="rect">
            <a:avLst/>
          </a:prstGeom>
          <a:noFill/>
          <a:ln w="9525">
            <a:noFill/>
            <a:miter lim="800000"/>
            <a:headEnd/>
            <a:tailEnd/>
          </a:ln>
          <a:effectLst/>
        </p:spPr>
        <p:txBody>
          <a:bodyPr wrap="none">
            <a:spAutoFit/>
          </a:bodyPr>
          <a:lstStyle/>
          <a:p>
            <a:pPr eaLnBrk="1" hangingPunct="1">
              <a:defRPr/>
            </a:pPr>
            <a:r>
              <a:rPr lang="ar-EG" sz="3600" dirty="0">
                <a:effectLst>
                  <a:outerShdw blurRad="38100" dist="38100" dir="2700000" algn="tl">
                    <a:srgbClr val="000000"/>
                  </a:outerShdw>
                </a:effectLst>
                <a:latin typeface="Times New Roman" pitchFamily="18" charset="0"/>
                <a:cs typeface="Arial" charset="0"/>
              </a:rPr>
              <a:t>يجب الانتباه إلى أمرين أساسيين</a:t>
            </a:r>
            <a:r>
              <a:rPr lang="ar-EG" dirty="0">
                <a:effectLst>
                  <a:outerShdw blurRad="38100" dist="38100" dir="2700000" algn="tl">
                    <a:srgbClr val="000000"/>
                  </a:outerShdw>
                </a:effectLst>
                <a:latin typeface="Times New Roman" pitchFamily="18" charset="0"/>
                <a:cs typeface="Arial" charset="0"/>
              </a:rPr>
              <a:t> :</a:t>
            </a:r>
            <a:endParaRPr lang="en-US" dirty="0">
              <a:effectLst>
                <a:outerShdw blurRad="38100" dist="38100" dir="2700000" algn="tl">
                  <a:srgbClr val="000000"/>
                </a:outerShdw>
              </a:effectLst>
              <a:latin typeface="Times New Roman" pitchFamily="18" charset="0"/>
              <a:cs typeface="Arial" charset="0"/>
            </a:endParaRPr>
          </a:p>
        </p:txBody>
      </p:sp>
    </p:spTree>
    <p:extLst>
      <p:ext uri="{BB962C8B-B14F-4D97-AF65-F5344CB8AC3E}">
        <p14:creationId xmlns:p14="http://schemas.microsoft.com/office/powerpoint/2010/main" val="2874205306"/>
      </p:ext>
    </p:extLst>
  </p:cSld>
  <p:clrMapOvr>
    <a:masterClrMapping/>
  </p:clrMapOvr>
  <p:timing>
    <p:tnLst>
      <p:par>
        <p:cTn id="1" dur="indefinite" restart="never" nodeType="tmRoot"/>
      </p:par>
    </p:tnLst>
  </p:timing>
</p:sld>
</file>

<file path=ppt/theme/theme1.xml><?xml version="1.0" encoding="utf-8"?>
<a:theme xmlns:a="http://schemas.openxmlformats.org/drawingml/2006/main" name="أثر رجعي">
  <a:themeElements>
    <a:clrScheme name="أثر رجعي">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أثر رجعي">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أثر رجعي">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34</TotalTime>
  <Words>1184</Words>
  <Application>Microsoft Office PowerPoint</Application>
  <PresentationFormat>شاشة عريضة</PresentationFormat>
  <Paragraphs>165</Paragraphs>
  <Slides>22</Slides>
  <Notes>21</Notes>
  <HiddenSlides>0</HiddenSlides>
  <MMClips>0</MMClips>
  <ScaleCrop>false</ScaleCrop>
  <HeadingPairs>
    <vt:vector size="6" baseType="variant">
      <vt:variant>
        <vt:lpstr>الخطوط المستخدمة</vt:lpstr>
      </vt:variant>
      <vt:variant>
        <vt:i4>6</vt:i4>
      </vt:variant>
      <vt:variant>
        <vt:lpstr>نسق</vt:lpstr>
      </vt:variant>
      <vt:variant>
        <vt:i4>1</vt:i4>
      </vt:variant>
      <vt:variant>
        <vt:lpstr>عناوين الشرائح</vt:lpstr>
      </vt:variant>
      <vt:variant>
        <vt:i4>22</vt:i4>
      </vt:variant>
    </vt:vector>
  </HeadingPairs>
  <TitlesOfParts>
    <vt:vector size="29" baseType="lpstr">
      <vt:lpstr>Arial</vt:lpstr>
      <vt:lpstr>Calibri</vt:lpstr>
      <vt:lpstr>Calibri Light</vt:lpstr>
      <vt:lpstr>Times New Roman</vt:lpstr>
      <vt:lpstr>Traditional Arabic</vt:lpstr>
      <vt:lpstr>Wingdings</vt:lpstr>
      <vt:lpstr>أثر رجعي</vt:lpstr>
      <vt:lpstr>عرض تقديمي في PowerPoint</vt:lpstr>
      <vt:lpstr>  الاختيار والتعيين:</vt:lpstr>
      <vt:lpstr>اختيار وتعيين الأفراد</vt:lpstr>
      <vt:lpstr>عرض تقديمي في PowerPoint</vt:lpstr>
      <vt:lpstr>الاختيار</vt:lpstr>
      <vt:lpstr>أهمية الاختيار الفعال</vt:lpstr>
      <vt:lpstr>أدوات الفحص والاختيار</vt:lpstr>
      <vt:lpstr>أولاً: استمارة التقدم للتوظف:</vt:lpstr>
      <vt:lpstr>ثانياً: الاختبارات</vt:lpstr>
      <vt:lpstr>المصداقية</vt:lpstr>
      <vt:lpstr>أنواع الاختبارات:</vt:lpstr>
      <vt:lpstr>ثالثاً: مراكز التقييم الإداري  Management Assessment Centers:</vt:lpstr>
      <vt:lpstr>رابعاً: أساليب اختبار أخرى:</vt:lpstr>
      <vt:lpstr>خامساً: المقـابـــلات</vt:lpstr>
      <vt:lpstr>أنــواع المقـابـــلات</vt:lpstr>
      <vt:lpstr>تصنيف مقابلات الاختيار</vt:lpstr>
      <vt:lpstr>بعض الأخطاء الشائعة فى مقابلات الاختيار:</vt:lpstr>
      <vt:lpstr>كيفية تصميم المقابلة الفعالة:</vt:lpstr>
      <vt:lpstr>كيفية تنفيذ المقابلة الفعالة:</vt:lpstr>
      <vt:lpstr>سادساً: مراجعة وفحص خلفية المرشح:</vt:lpstr>
      <vt:lpstr>تابع/ سادساً: مراجعة وفحص خلفية المرشح:</vt:lpstr>
      <vt:lpstr>سابعاً: الفحص الطبى:</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محمد أبوبكر الرحمنو</dc:creator>
  <cp:lastModifiedBy>محمد أبوبكر الرحمنو</cp:lastModifiedBy>
  <cp:revision>4</cp:revision>
  <dcterms:created xsi:type="dcterms:W3CDTF">2021-05-23T22:27:34Z</dcterms:created>
  <dcterms:modified xsi:type="dcterms:W3CDTF">2021-05-23T23:02:02Z</dcterms:modified>
</cp:coreProperties>
</file>