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F36CAB-5027-4582-9048-1BD9D9A28214}" type="doc">
      <dgm:prSet loTypeId="urn:microsoft.com/office/officeart/2005/8/layout/arrow3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CC4075F-F884-4AFF-8EB7-4B5CE71916D4}">
      <dgm:prSet/>
      <dgm:spPr/>
      <dgm:t>
        <a:bodyPr/>
        <a:lstStyle/>
        <a:p>
          <a:pPr rtl="1"/>
          <a:r>
            <a:rPr lang="ar-SA" b="1" dirty="0" smtClean="0"/>
            <a:t>دراسة مخطط عمليات العمل والماكينة.</a:t>
          </a:r>
          <a:endParaRPr lang="ar-SA" b="1" dirty="0"/>
        </a:p>
      </dgm:t>
    </dgm:pt>
    <dgm:pt modelId="{1B88E44D-1829-4E3C-AF24-F8605534044E}" type="parTrans" cxnId="{401AA415-ABE9-4200-8881-FE7DE8E6F1A5}">
      <dgm:prSet/>
      <dgm:spPr/>
      <dgm:t>
        <a:bodyPr/>
        <a:lstStyle/>
        <a:p>
          <a:pPr rtl="1"/>
          <a:endParaRPr lang="ar-SA"/>
        </a:p>
      </dgm:t>
    </dgm:pt>
    <dgm:pt modelId="{8DBCDA58-0FCA-498D-81AE-CBA43AF7E9B7}" type="sibTrans" cxnId="{401AA415-ABE9-4200-8881-FE7DE8E6F1A5}">
      <dgm:prSet/>
      <dgm:spPr/>
      <dgm:t>
        <a:bodyPr/>
        <a:lstStyle/>
        <a:p>
          <a:pPr rtl="1"/>
          <a:endParaRPr lang="ar-SA"/>
        </a:p>
      </dgm:t>
    </dgm:pt>
    <dgm:pt modelId="{A8FCD6D6-40F4-4B4D-86DE-26B828C6331A}">
      <dgm:prSet/>
      <dgm:spPr/>
      <dgm:t>
        <a:bodyPr/>
        <a:lstStyle/>
        <a:p>
          <a:pPr rtl="1"/>
          <a:r>
            <a:rPr lang="ar-SA" b="1" dirty="0" smtClean="0"/>
            <a:t>مخطط حركة يد العامل.</a:t>
          </a:r>
          <a:endParaRPr lang="ar-SA" b="1" dirty="0"/>
        </a:p>
      </dgm:t>
    </dgm:pt>
    <dgm:pt modelId="{D449A3C4-A209-4312-B114-5F10664B8DDD}" type="parTrans" cxnId="{6C9B9E2C-241B-468D-9153-20C981E145E4}">
      <dgm:prSet/>
      <dgm:spPr/>
      <dgm:t>
        <a:bodyPr/>
        <a:lstStyle/>
        <a:p>
          <a:pPr rtl="1"/>
          <a:endParaRPr lang="ar-SA"/>
        </a:p>
      </dgm:t>
    </dgm:pt>
    <dgm:pt modelId="{5FFA0147-8864-4588-A9FB-742715D3410D}" type="sibTrans" cxnId="{6C9B9E2C-241B-468D-9153-20C981E145E4}">
      <dgm:prSet/>
      <dgm:spPr/>
      <dgm:t>
        <a:bodyPr/>
        <a:lstStyle/>
        <a:p>
          <a:pPr rtl="1"/>
          <a:endParaRPr lang="ar-SA"/>
        </a:p>
      </dgm:t>
    </dgm:pt>
    <dgm:pt modelId="{934BF8AE-0DC9-40CD-B123-22BA1BC9F579}" type="pres">
      <dgm:prSet presAssocID="{EBF36CAB-5027-4582-9048-1BD9D9A28214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D3CAC0B-5B63-4F6B-B34F-C2C20E73EC8F}" type="pres">
      <dgm:prSet presAssocID="{EBF36CAB-5027-4582-9048-1BD9D9A28214}" presName="divider" presStyleLbl="fgShp" presStyleIdx="0" presStyleCnt="1"/>
      <dgm:spPr>
        <a:solidFill>
          <a:srgbClr val="FFFF00"/>
        </a:solidFill>
      </dgm:spPr>
    </dgm:pt>
    <dgm:pt modelId="{ED1E3C66-3DA6-4D2C-A325-8CFB1B421102}" type="pres">
      <dgm:prSet presAssocID="{5CC4075F-F884-4AFF-8EB7-4B5CE71916D4}" presName="downArrow" presStyleLbl="node1" presStyleIdx="0" presStyleCnt="2"/>
      <dgm:spPr>
        <a:solidFill>
          <a:srgbClr val="7030A0"/>
        </a:solidFill>
      </dgm:spPr>
      <dgm:t>
        <a:bodyPr/>
        <a:lstStyle/>
        <a:p>
          <a:pPr rtl="1"/>
          <a:endParaRPr lang="ar-SA"/>
        </a:p>
      </dgm:t>
    </dgm:pt>
    <dgm:pt modelId="{467B666C-EBBF-49EC-9FB4-BF8F0B0278B3}" type="pres">
      <dgm:prSet presAssocID="{5CC4075F-F884-4AFF-8EB7-4B5CE71916D4}" presName="downArrowText" presStyleLbl="revTx" presStyleIdx="0" presStyleCnt="2" custScaleX="16682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65FD3C-8A28-444A-9C6B-00A3AF68A180}" type="pres">
      <dgm:prSet presAssocID="{A8FCD6D6-40F4-4B4D-86DE-26B828C6331A}" presName="upArrow" presStyleLbl="node1" presStyleIdx="1" presStyleCnt="2"/>
      <dgm:spPr>
        <a:solidFill>
          <a:srgbClr val="C00000"/>
        </a:solidFill>
      </dgm:spPr>
      <dgm:t>
        <a:bodyPr/>
        <a:lstStyle/>
        <a:p>
          <a:pPr rtl="1"/>
          <a:endParaRPr lang="ar-SA"/>
        </a:p>
      </dgm:t>
    </dgm:pt>
    <dgm:pt modelId="{ABDF59BA-A068-4D4A-9495-ED11865C4856}" type="pres">
      <dgm:prSet presAssocID="{A8FCD6D6-40F4-4B4D-86DE-26B828C6331A}" presName="upArrowText" presStyleLbl="revTx" presStyleIdx="1" presStyleCnt="2" custScaleX="18774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AA40849-03BC-40DD-915E-8FB12EC2767D}" type="presOf" srcId="{EBF36CAB-5027-4582-9048-1BD9D9A28214}" destId="{934BF8AE-0DC9-40CD-B123-22BA1BC9F579}" srcOrd="0" destOrd="0" presId="urn:microsoft.com/office/officeart/2005/8/layout/arrow3"/>
    <dgm:cxn modelId="{401AA415-ABE9-4200-8881-FE7DE8E6F1A5}" srcId="{EBF36CAB-5027-4582-9048-1BD9D9A28214}" destId="{5CC4075F-F884-4AFF-8EB7-4B5CE71916D4}" srcOrd="0" destOrd="0" parTransId="{1B88E44D-1829-4E3C-AF24-F8605534044E}" sibTransId="{8DBCDA58-0FCA-498D-81AE-CBA43AF7E9B7}"/>
    <dgm:cxn modelId="{6C9B9E2C-241B-468D-9153-20C981E145E4}" srcId="{EBF36CAB-5027-4582-9048-1BD9D9A28214}" destId="{A8FCD6D6-40F4-4B4D-86DE-26B828C6331A}" srcOrd="1" destOrd="0" parTransId="{D449A3C4-A209-4312-B114-5F10664B8DDD}" sibTransId="{5FFA0147-8864-4588-A9FB-742715D3410D}"/>
    <dgm:cxn modelId="{C443DDF4-8B9A-44F9-BCB9-1605508D4F67}" type="presOf" srcId="{5CC4075F-F884-4AFF-8EB7-4B5CE71916D4}" destId="{467B666C-EBBF-49EC-9FB4-BF8F0B0278B3}" srcOrd="0" destOrd="0" presId="urn:microsoft.com/office/officeart/2005/8/layout/arrow3"/>
    <dgm:cxn modelId="{41F73843-4A3A-4BDC-A594-5233639E8C4C}" type="presOf" srcId="{A8FCD6D6-40F4-4B4D-86DE-26B828C6331A}" destId="{ABDF59BA-A068-4D4A-9495-ED11865C4856}" srcOrd="0" destOrd="0" presId="urn:microsoft.com/office/officeart/2005/8/layout/arrow3"/>
    <dgm:cxn modelId="{CB2C5C6F-B417-4C4B-83D3-1D44A98FAD90}" type="presParOf" srcId="{934BF8AE-0DC9-40CD-B123-22BA1BC9F579}" destId="{7D3CAC0B-5B63-4F6B-B34F-C2C20E73EC8F}" srcOrd="0" destOrd="0" presId="urn:microsoft.com/office/officeart/2005/8/layout/arrow3"/>
    <dgm:cxn modelId="{B6FC2014-5C6E-4BD4-A62F-869D40A8A9D8}" type="presParOf" srcId="{934BF8AE-0DC9-40CD-B123-22BA1BC9F579}" destId="{ED1E3C66-3DA6-4D2C-A325-8CFB1B421102}" srcOrd="1" destOrd="0" presId="urn:microsoft.com/office/officeart/2005/8/layout/arrow3"/>
    <dgm:cxn modelId="{22B1E5B0-85C9-4CD5-867E-03839E74210D}" type="presParOf" srcId="{934BF8AE-0DC9-40CD-B123-22BA1BC9F579}" destId="{467B666C-EBBF-49EC-9FB4-BF8F0B0278B3}" srcOrd="2" destOrd="0" presId="urn:microsoft.com/office/officeart/2005/8/layout/arrow3"/>
    <dgm:cxn modelId="{1FF74CEF-A968-4B3E-B9F6-62E0A96609DE}" type="presParOf" srcId="{934BF8AE-0DC9-40CD-B123-22BA1BC9F579}" destId="{0465FD3C-8A28-444A-9C6B-00A3AF68A180}" srcOrd="3" destOrd="0" presId="urn:microsoft.com/office/officeart/2005/8/layout/arrow3"/>
    <dgm:cxn modelId="{B451BBDF-9826-4623-B0EA-558A4F605EC1}" type="presParOf" srcId="{934BF8AE-0DC9-40CD-B123-22BA1BC9F579}" destId="{ABDF59BA-A068-4D4A-9495-ED11865C4856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3CAC0B-5B63-4F6B-B34F-C2C20E73EC8F}">
      <dsp:nvSpPr>
        <dsp:cNvPr id="0" name=""/>
        <dsp:cNvSpPr/>
      </dsp:nvSpPr>
      <dsp:spPr>
        <a:xfrm rot="21300000">
          <a:off x="24319" y="1606430"/>
          <a:ext cx="7876161" cy="901939"/>
        </a:xfrm>
        <a:prstGeom prst="mathMinus">
          <a:avLst/>
        </a:prstGeom>
        <a:solidFill>
          <a:srgbClr val="FFFF0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1E3C66-3DA6-4D2C-A325-8CFB1B421102}">
      <dsp:nvSpPr>
        <dsp:cNvPr id="0" name=""/>
        <dsp:cNvSpPr/>
      </dsp:nvSpPr>
      <dsp:spPr>
        <a:xfrm>
          <a:off x="950976" y="205740"/>
          <a:ext cx="2377440" cy="1645920"/>
        </a:xfrm>
        <a:prstGeom prst="downArrow">
          <a:avLst/>
        </a:prstGeom>
        <a:solidFill>
          <a:srgbClr val="7030A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7B666C-EBBF-49EC-9FB4-BF8F0B0278B3}">
      <dsp:nvSpPr>
        <dsp:cNvPr id="0" name=""/>
        <dsp:cNvSpPr/>
      </dsp:nvSpPr>
      <dsp:spPr>
        <a:xfrm>
          <a:off x="3352799" y="0"/>
          <a:ext cx="4230625" cy="1728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/>
            <a:t>دراسة مخطط عمليات العمل والماكينة.</a:t>
          </a:r>
          <a:endParaRPr lang="ar-SA" sz="4000" b="1" kern="1200" dirty="0"/>
        </a:p>
      </dsp:txBody>
      <dsp:txXfrm>
        <a:off x="3352799" y="0"/>
        <a:ext cx="4230625" cy="1728216"/>
      </dsp:txXfrm>
    </dsp:sp>
    <dsp:sp modelId="{0465FD3C-8A28-444A-9C6B-00A3AF68A180}">
      <dsp:nvSpPr>
        <dsp:cNvPr id="0" name=""/>
        <dsp:cNvSpPr/>
      </dsp:nvSpPr>
      <dsp:spPr>
        <a:xfrm>
          <a:off x="4596383" y="2263140"/>
          <a:ext cx="2377440" cy="1645920"/>
        </a:xfrm>
        <a:prstGeom prst="upArrow">
          <a:avLst/>
        </a:prstGeom>
        <a:solidFill>
          <a:srgbClr val="C0000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DF59BA-A068-4D4A-9495-ED11865C4856}">
      <dsp:nvSpPr>
        <dsp:cNvPr id="0" name=""/>
        <dsp:cNvSpPr/>
      </dsp:nvSpPr>
      <dsp:spPr>
        <a:xfrm>
          <a:off x="76204" y="2386584"/>
          <a:ext cx="4760966" cy="1728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b="1" kern="1200" dirty="0" smtClean="0"/>
            <a:t>مخطط حركة يد العامل.</a:t>
          </a:r>
          <a:endParaRPr lang="ar-SA" sz="3900" b="1" kern="1200" dirty="0"/>
        </a:p>
      </dsp:txBody>
      <dsp:txXfrm>
        <a:off x="76204" y="2386584"/>
        <a:ext cx="4760966" cy="17282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10000"/>
            <a:ext cx="7620000" cy="1752600"/>
          </a:xfrm>
        </p:spPr>
        <p:txBody>
          <a:bodyPr>
            <a:noAutofit/>
          </a:bodyPr>
          <a:lstStyle/>
          <a:p>
            <a:r>
              <a:rPr lang="ar-SA" sz="6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دراسة الحركة والزمن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14400"/>
            <a:ext cx="8229600" cy="1828800"/>
          </a:xfrm>
        </p:spPr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FF33CC"/>
                </a:solidFill>
                <a:effectLst/>
              </a:rPr>
              <a:t>إدارة الانتاج والعمليات</a:t>
            </a:r>
            <a:endParaRPr lang="ar-SA" sz="4800" b="1" dirty="0">
              <a:solidFill>
                <a:srgbClr val="FF33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3760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sz="3600" b="1" dirty="0" smtClean="0">
                <a:solidFill>
                  <a:srgbClr val="FFFF00"/>
                </a:solidFill>
              </a:rPr>
              <a:t>6- </a:t>
            </a:r>
            <a:r>
              <a:rPr lang="ar-SA" sz="3600" b="1" dirty="0">
                <a:solidFill>
                  <a:srgbClr val="FFFF00"/>
                </a:solidFill>
              </a:rPr>
              <a:t>تدريب العمال على الطريقة الجديدة: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just" rtl="1">
              <a:lnSpc>
                <a:spcPct val="200000"/>
              </a:lnSpc>
              <a:buNone/>
            </a:pPr>
            <a:r>
              <a:rPr lang="ar-SA" sz="4000" b="1" dirty="0"/>
              <a:t>وذلك حتى يتمكنوا ان يلتزمون بها وحتى يمكن دراسة زمن الانتاج طبقا لطريقة الصنع الجديدة.</a:t>
            </a:r>
          </a:p>
        </p:txBody>
      </p:sp>
    </p:spTree>
    <p:extLst>
      <p:ext uri="{BB962C8B-B14F-4D97-AF65-F5344CB8AC3E}">
        <p14:creationId xmlns:p14="http://schemas.microsoft.com/office/powerpoint/2010/main" val="13057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dirty="0">
                <a:solidFill>
                  <a:srgbClr val="FFFF00"/>
                </a:solidFill>
              </a:rPr>
              <a:t>مبادئ دراسة الحركة/ اقتصاديات الحركة: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447800"/>
            <a:ext cx="7924800" cy="4114800"/>
          </a:xfrm>
        </p:spPr>
        <p:txBody>
          <a:bodyPr>
            <a:noAutofit/>
          </a:bodyPr>
          <a:lstStyle/>
          <a:p>
            <a:pPr marL="0" indent="0" algn="r" rtl="1">
              <a:lnSpc>
                <a:spcPct val="200000"/>
              </a:lnSpc>
              <a:buNone/>
            </a:pPr>
            <a:r>
              <a:rPr lang="ar-SA" sz="2400" b="1" dirty="0" smtClean="0"/>
              <a:t>1. اختيار </a:t>
            </a:r>
            <a:r>
              <a:rPr lang="ar-SA" sz="2400" b="1" dirty="0"/>
              <a:t>أسهل الطرق لأداء </a:t>
            </a:r>
            <a:r>
              <a:rPr lang="ar-SA" sz="2400" b="1" dirty="0" smtClean="0"/>
              <a:t>العمل.</a:t>
            </a:r>
            <a:endParaRPr lang="ar-SA" sz="2400" b="1" dirty="0"/>
          </a:p>
          <a:p>
            <a:pPr marL="0" indent="0" algn="r" rtl="1">
              <a:lnSpc>
                <a:spcPct val="200000"/>
              </a:lnSpc>
              <a:buNone/>
            </a:pPr>
            <a:r>
              <a:rPr lang="ar-SA" sz="2400" b="1" dirty="0" smtClean="0"/>
              <a:t>2. يجب </a:t>
            </a:r>
            <a:r>
              <a:rPr lang="ar-SA" sz="2400" b="1" dirty="0"/>
              <a:t>اشغال العامل </a:t>
            </a:r>
            <a:r>
              <a:rPr lang="ar-SA" sz="2400" b="1" dirty="0" smtClean="0"/>
              <a:t>باستمرار.</a:t>
            </a:r>
            <a:endParaRPr lang="ar-SA" sz="2400" b="1" dirty="0"/>
          </a:p>
          <a:p>
            <a:pPr marL="0" indent="0" algn="r" rtl="1">
              <a:lnSpc>
                <a:spcPct val="200000"/>
              </a:lnSpc>
              <a:buNone/>
            </a:pPr>
            <a:r>
              <a:rPr lang="ar-SA" sz="2400" b="1" dirty="0" smtClean="0"/>
              <a:t>3. يجب </a:t>
            </a:r>
            <a:r>
              <a:rPr lang="ar-SA" sz="2400" b="1" dirty="0"/>
              <a:t>تخفيض </a:t>
            </a:r>
            <a:r>
              <a:rPr lang="ar-SA" sz="2400" b="1" dirty="0" smtClean="0"/>
              <a:t>التعب.</a:t>
            </a:r>
            <a:endParaRPr lang="ar-SA" sz="2400" b="1" dirty="0"/>
          </a:p>
          <a:p>
            <a:pPr marL="0" indent="0" algn="r" rtl="1">
              <a:lnSpc>
                <a:spcPct val="200000"/>
              </a:lnSpc>
              <a:buNone/>
            </a:pPr>
            <a:r>
              <a:rPr lang="ar-SA" sz="2400" b="1" dirty="0" smtClean="0"/>
              <a:t>4. يجب </a:t>
            </a:r>
            <a:r>
              <a:rPr lang="ar-SA" sz="2400" b="1" dirty="0"/>
              <a:t>توزيع القوة العضلية للعامل بين أجزاء الجسم </a:t>
            </a:r>
            <a:r>
              <a:rPr lang="ar-SA" sz="2400" b="1" dirty="0" smtClean="0"/>
              <a:t>المختلفة.</a:t>
            </a:r>
            <a:endParaRPr lang="ar-SA" sz="2400" b="1" dirty="0"/>
          </a:p>
          <a:p>
            <a:pPr marL="0" indent="0" algn="r" rtl="1">
              <a:lnSpc>
                <a:spcPct val="200000"/>
              </a:lnSpc>
              <a:buNone/>
            </a:pPr>
            <a:r>
              <a:rPr lang="ar-SA" sz="2400" b="1" dirty="0" smtClean="0"/>
              <a:t>5. يجب </a:t>
            </a:r>
            <a:r>
              <a:rPr lang="ar-SA" sz="2400" b="1" dirty="0"/>
              <a:t>عدم استخدام العامل لقواه العضلية بصورة </a:t>
            </a:r>
            <a:r>
              <a:rPr lang="ar-SA" sz="2400" b="1" dirty="0" smtClean="0"/>
              <a:t>مستمرة.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933570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4000" b="1" dirty="0">
                <a:solidFill>
                  <a:srgbClr val="FFFF00"/>
                </a:solidFill>
              </a:rPr>
              <a:t>ثانياً: دراسة الوقت: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76600" y="1600200"/>
            <a:ext cx="5257800" cy="4114800"/>
          </a:xfrm>
        </p:spPr>
        <p:txBody>
          <a:bodyPr>
            <a:normAutofit fontScale="92500" lnSpcReduction="10000"/>
          </a:bodyPr>
          <a:lstStyle/>
          <a:p>
            <a:pPr marL="0" indent="0" algn="just" rtl="1">
              <a:lnSpc>
                <a:spcPct val="150000"/>
              </a:lnSpc>
              <a:buNone/>
            </a:pPr>
            <a:r>
              <a:rPr lang="ar-SA" sz="4000" b="1" dirty="0" smtClean="0"/>
              <a:t>هي الأسلوب </a:t>
            </a:r>
            <a:r>
              <a:rPr lang="ar-SA" sz="4000" b="1" dirty="0"/>
              <a:t>الفني المستخدم لتحديد </a:t>
            </a:r>
            <a:r>
              <a:rPr lang="ar-SA" sz="4000" b="1" dirty="0">
                <a:solidFill>
                  <a:srgbClr val="FF0000"/>
                </a:solidFill>
              </a:rPr>
              <a:t>الوقت المعياري</a:t>
            </a:r>
            <a:r>
              <a:rPr lang="ar-SA" sz="4000" b="1" dirty="0"/>
              <a:t> اللازم لتنفيذ نشاط معين وفق مستوى أداء محدد عن طريق عدد محدد من الملاحظات الشخصية والآلية.</a:t>
            </a:r>
          </a:p>
        </p:txBody>
      </p:sp>
      <p:pic>
        <p:nvPicPr>
          <p:cNvPr id="2050" name="Picture 2" descr="C:\Users\hp\Desktop\mex\New folder\FB_IMG_158075477123390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" y="1264919"/>
            <a:ext cx="2914650" cy="460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95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924800" cy="1143000"/>
          </a:xfrm>
        </p:spPr>
        <p:txBody>
          <a:bodyPr/>
          <a:lstStyle/>
          <a:p>
            <a:pPr algn="ctr"/>
            <a:r>
              <a:rPr lang="ar-SA" sz="4400" b="1" dirty="0">
                <a:solidFill>
                  <a:srgbClr val="FFFF00"/>
                </a:solidFill>
              </a:rPr>
              <a:t>أهمية دراسة الوقت: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143000"/>
            <a:ext cx="8610600" cy="4724400"/>
          </a:xfrm>
        </p:spPr>
        <p:txBody>
          <a:bodyPr>
            <a:noAutofit/>
          </a:bodyPr>
          <a:lstStyle/>
          <a:p>
            <a:pPr marL="0" indent="0" algn="just" rtl="1">
              <a:lnSpc>
                <a:spcPct val="150000"/>
              </a:lnSpc>
              <a:buNone/>
            </a:pPr>
            <a:r>
              <a:rPr lang="ar-SA" sz="2400" b="1" dirty="0" smtClean="0"/>
              <a:t>1- تخفيض </a:t>
            </a:r>
            <a:r>
              <a:rPr lang="ar-SA" sz="2400" b="1" dirty="0"/>
              <a:t>تكلفة العمل.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ar-SA" sz="2400" b="1" dirty="0" smtClean="0"/>
              <a:t>2- تحديد </a:t>
            </a:r>
            <a:r>
              <a:rPr lang="ar-SA" sz="2400" b="1" dirty="0"/>
              <a:t>حاجة المنظمة من الأفراد والآلات لتنفيذ البرنامج الانتاجي.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ar-SA" sz="2400" b="1" dirty="0" smtClean="0"/>
              <a:t>3- تحديد </a:t>
            </a:r>
            <a:r>
              <a:rPr lang="ar-SA" sz="2400" b="1" dirty="0"/>
              <a:t>تكاليف الانتاج قبل البدء في العملية الانتاجية.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ar-SA" sz="2400" b="1" dirty="0" smtClean="0"/>
              <a:t>4- </a:t>
            </a:r>
            <a:r>
              <a:rPr lang="ar-SA" sz="2400" b="1" dirty="0"/>
              <a:t>تحديد الأسس أو القواعد التي ترتكز عليها خطط الحوافز والاجر </a:t>
            </a:r>
            <a:r>
              <a:rPr lang="ar-SA" sz="2400" b="1" dirty="0" smtClean="0"/>
              <a:t>اللازم.</a:t>
            </a:r>
            <a:endParaRPr lang="ar-SA" sz="2400" b="1" dirty="0"/>
          </a:p>
          <a:p>
            <a:pPr marL="0" indent="0" algn="just" rtl="1">
              <a:lnSpc>
                <a:spcPct val="150000"/>
              </a:lnSpc>
              <a:buNone/>
            </a:pPr>
            <a:r>
              <a:rPr lang="ar-SA" sz="2400" b="1" dirty="0" smtClean="0"/>
              <a:t>5- تساعد </a:t>
            </a:r>
            <a:r>
              <a:rPr lang="ar-SA" sz="2400" b="1" dirty="0"/>
              <a:t>في تخطيط ووضع جداول العمليات </a:t>
            </a:r>
            <a:r>
              <a:rPr lang="ar-SA" sz="2400" b="1" dirty="0" smtClean="0"/>
              <a:t>الانتاجية، إعداد </a:t>
            </a:r>
            <a:r>
              <a:rPr lang="ar-SA" sz="2400" b="1" dirty="0"/>
              <a:t>الميزانية التقديرية.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ar-SA" sz="2400" b="1" dirty="0" smtClean="0"/>
              <a:t>6- تعد </a:t>
            </a:r>
            <a:r>
              <a:rPr lang="ar-SA" sz="2400" b="1" dirty="0"/>
              <a:t>أساسا في عملية مراقبة تكاليف العمل بصفة عامة.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ar-SA" sz="2400" b="1" dirty="0" smtClean="0"/>
              <a:t>7- تعد </a:t>
            </a:r>
            <a:r>
              <a:rPr lang="ar-SA" sz="2400" b="1" dirty="0"/>
              <a:t>أساسا في وضع الجداول اللازمة للتنسيق بين خطوط التجميع المختلفة</a:t>
            </a:r>
            <a:r>
              <a:rPr lang="ar-SA" sz="2400" b="1" dirty="0" smtClean="0"/>
              <a:t>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1933818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7924800" cy="1143000"/>
          </a:xfrm>
        </p:spPr>
        <p:txBody>
          <a:bodyPr/>
          <a:lstStyle/>
          <a:p>
            <a:pPr algn="ctr"/>
            <a:r>
              <a:rPr lang="ar-SA" sz="4400" b="1" dirty="0">
                <a:solidFill>
                  <a:srgbClr val="FFFF00"/>
                </a:solidFill>
              </a:rPr>
              <a:t>خطوات دراسة الوقت: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188720"/>
            <a:ext cx="8229600" cy="4937760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sz="2000" b="1" dirty="0" smtClean="0"/>
              <a:t>1. تحديد </a:t>
            </a:r>
            <a:r>
              <a:rPr lang="ar-SA" sz="2000" b="1" dirty="0"/>
              <a:t>المهمة أو العملية الواجب </a:t>
            </a:r>
            <a:r>
              <a:rPr lang="ar-SA" sz="2000" b="1" dirty="0" smtClean="0"/>
              <a:t>دراستها.</a:t>
            </a:r>
            <a:endParaRPr lang="ar-SA" sz="2000" b="1" dirty="0"/>
          </a:p>
          <a:p>
            <a:pPr marL="0" indent="0" algn="r" rtl="1">
              <a:buNone/>
            </a:pPr>
            <a:r>
              <a:rPr lang="ar-SA" sz="2000" b="1" dirty="0" smtClean="0"/>
              <a:t>2. تجزئة </a:t>
            </a:r>
            <a:r>
              <a:rPr lang="ar-SA" sz="2000" b="1" dirty="0"/>
              <a:t>المهمة الى عناصر قابلة للقياس </a:t>
            </a:r>
            <a:r>
              <a:rPr lang="ar-SA" sz="2000" b="1" dirty="0" smtClean="0"/>
              <a:t>زمنيا.</a:t>
            </a:r>
            <a:endParaRPr lang="ar-SA" sz="2000" b="1" dirty="0"/>
          </a:p>
          <a:p>
            <a:pPr marL="0" indent="0">
              <a:buNone/>
            </a:pPr>
            <a:r>
              <a:rPr lang="ar-SA" sz="2000" b="1" dirty="0" smtClean="0"/>
              <a:t>3. تحديد </a:t>
            </a:r>
            <a:r>
              <a:rPr lang="ar-SA" sz="2000" b="1" dirty="0"/>
              <a:t>عدد مرات القياس </a:t>
            </a:r>
            <a:r>
              <a:rPr lang="ar-SA" sz="2000" b="1" dirty="0" smtClean="0"/>
              <a:t>للمهمة.</a:t>
            </a:r>
          </a:p>
          <a:p>
            <a:pPr marL="0" indent="0">
              <a:buNone/>
            </a:pPr>
            <a:r>
              <a:rPr lang="ar-SA" sz="2000" b="1" dirty="0" smtClean="0"/>
              <a:t> </a:t>
            </a:r>
            <a:r>
              <a:rPr lang="ar-SA" sz="2000" b="1" dirty="0"/>
              <a:t>ويمكن معرفة ما إذا كان التكرار كافيا باستخدام المعادلة التالية</a:t>
            </a:r>
            <a:r>
              <a:rPr lang="ar-SA" sz="2000" b="1" dirty="0" smtClean="0"/>
              <a:t>:</a:t>
            </a:r>
          </a:p>
          <a:p>
            <a:pPr marL="0" indent="0">
              <a:buNone/>
            </a:pPr>
            <a:r>
              <a:rPr lang="ar-SA" sz="2000" b="1" dirty="0"/>
              <a:t> </a:t>
            </a:r>
            <a:r>
              <a:rPr lang="ar-SA" sz="2000" b="1" dirty="0" smtClean="0"/>
              <a:t>                     </a:t>
            </a:r>
            <a:r>
              <a:rPr lang="ar-SA" sz="2000" b="1" dirty="0" smtClean="0">
                <a:solidFill>
                  <a:srgbClr val="FFFF00"/>
                </a:solidFill>
              </a:rPr>
              <a:t>هـ </a:t>
            </a:r>
            <a:r>
              <a:rPr lang="ar-SA" sz="2000" b="1" dirty="0">
                <a:solidFill>
                  <a:srgbClr val="FFFF00"/>
                </a:solidFill>
              </a:rPr>
              <a:t>= </a:t>
            </a:r>
            <a:r>
              <a:rPr lang="ar-SA" sz="2000" b="1" dirty="0" smtClean="0">
                <a:solidFill>
                  <a:srgbClr val="FFFF00"/>
                </a:solidFill>
              </a:rPr>
              <a:t> ( </a:t>
            </a:r>
            <a:r>
              <a:rPr lang="ar-SA" sz="2000" b="1" dirty="0">
                <a:solidFill>
                  <a:srgbClr val="FFFF00"/>
                </a:solidFill>
              </a:rPr>
              <a:t>40ن مج س2 (مج س2)2 </a:t>
            </a:r>
          </a:p>
          <a:p>
            <a:pPr marL="0" indent="0">
              <a:buNone/>
            </a:pPr>
            <a:r>
              <a:rPr lang="ar-SA" sz="2000" b="1" dirty="0">
                <a:solidFill>
                  <a:srgbClr val="FFFF00"/>
                </a:solidFill>
              </a:rPr>
              <a:t>    </a:t>
            </a:r>
            <a:r>
              <a:rPr lang="ar-SA" sz="2000" b="1" dirty="0" smtClean="0">
                <a:solidFill>
                  <a:srgbClr val="FFFF00"/>
                </a:solidFill>
              </a:rPr>
              <a:t>                                      </a:t>
            </a:r>
            <a:r>
              <a:rPr lang="ar-SA" sz="2000" b="1" dirty="0">
                <a:solidFill>
                  <a:srgbClr val="FFFF00"/>
                </a:solidFill>
              </a:rPr>
              <a:t>مج س</a:t>
            </a:r>
          </a:p>
          <a:p>
            <a:pPr marL="0" indent="0">
              <a:buNone/>
            </a:pPr>
            <a:r>
              <a:rPr lang="ar-SA" sz="2000" b="1" dirty="0">
                <a:solidFill>
                  <a:srgbClr val="FFFF00"/>
                </a:solidFill>
              </a:rPr>
              <a:t>حيث أن:</a:t>
            </a:r>
          </a:p>
          <a:p>
            <a:pPr marL="0" indent="0">
              <a:buNone/>
            </a:pPr>
            <a:r>
              <a:rPr lang="ar-SA" sz="2000" b="1" dirty="0">
                <a:solidFill>
                  <a:srgbClr val="FFFF00"/>
                </a:solidFill>
              </a:rPr>
              <a:t>هـ = </a:t>
            </a:r>
            <a:r>
              <a:rPr lang="ar-SA" sz="2000" b="1" dirty="0"/>
              <a:t>عدد مرات القياس المطلوب تكرارها عند مستوى ثقة (95%) ومستوى معنوية احصائي (5%±).</a:t>
            </a:r>
          </a:p>
          <a:p>
            <a:pPr marL="0" indent="0">
              <a:buNone/>
            </a:pPr>
            <a:r>
              <a:rPr lang="ar-SA" sz="2000" b="1" dirty="0">
                <a:solidFill>
                  <a:srgbClr val="FFFF00"/>
                </a:solidFill>
              </a:rPr>
              <a:t>ن = </a:t>
            </a:r>
            <a:r>
              <a:rPr lang="ar-SA" sz="2000" b="1" dirty="0"/>
              <a:t>عدد مرات القياس التي تمت فعلاً.</a:t>
            </a:r>
          </a:p>
          <a:p>
            <a:pPr marL="0" indent="0">
              <a:buNone/>
            </a:pPr>
            <a:r>
              <a:rPr lang="ar-SA" sz="2000" b="1" dirty="0">
                <a:solidFill>
                  <a:srgbClr val="FFFF00"/>
                </a:solidFill>
              </a:rPr>
              <a:t>س = </a:t>
            </a:r>
            <a:r>
              <a:rPr lang="ar-SA" sz="2000" b="1" dirty="0"/>
              <a:t>الوقت الذي سجل لكل من مرات القياس التي تمت.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4038600" y="3352800"/>
            <a:ext cx="24384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202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6858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SA" sz="2000" b="1" dirty="0" smtClean="0"/>
              <a:t>4. توقيت </a:t>
            </a:r>
            <a:r>
              <a:rPr lang="ar-SA" sz="2000" b="1" dirty="0"/>
              <a:t>وتسجيل الوقت الخاص بالعناصر ومعدل </a:t>
            </a:r>
            <a:r>
              <a:rPr lang="ar-SA" sz="2000" b="1" dirty="0" smtClean="0"/>
              <a:t>الأداء.</a:t>
            </a:r>
          </a:p>
          <a:p>
            <a:pPr marL="0" indent="0" algn="r" rtl="1">
              <a:buNone/>
            </a:pPr>
            <a:r>
              <a:rPr lang="ar-SA" sz="2000" b="1" dirty="0" smtClean="0"/>
              <a:t>5. حساب </a:t>
            </a:r>
            <a:r>
              <a:rPr lang="ar-SA" sz="2000" b="1" dirty="0"/>
              <a:t>المعدل الحقيقي لوقت الدورة </a:t>
            </a:r>
            <a:r>
              <a:rPr lang="ar-SA" sz="2000" b="1" dirty="0" smtClean="0"/>
              <a:t>.</a:t>
            </a:r>
          </a:p>
          <a:p>
            <a:pPr marL="0" indent="0" algn="r" rtl="1">
              <a:buNone/>
            </a:pPr>
            <a:r>
              <a:rPr lang="ar-SA" sz="2000" b="1" dirty="0" smtClean="0">
                <a:solidFill>
                  <a:srgbClr val="FFFF00"/>
                </a:solidFill>
              </a:rPr>
              <a:t>              الوقت </a:t>
            </a:r>
            <a:r>
              <a:rPr lang="ar-SA" sz="2000" b="1" dirty="0">
                <a:solidFill>
                  <a:srgbClr val="FFFF00"/>
                </a:solidFill>
              </a:rPr>
              <a:t>الاعتيادي = </a:t>
            </a:r>
            <a:r>
              <a:rPr lang="ar-SA" sz="2000" b="1" dirty="0"/>
              <a:t>المعدل الحقيقي لوقت الدورة × معدل </a:t>
            </a:r>
            <a:r>
              <a:rPr lang="ar-SA" sz="2000" b="1" dirty="0" smtClean="0"/>
              <a:t>الأداء</a:t>
            </a:r>
          </a:p>
          <a:p>
            <a:pPr marL="0" indent="0" algn="r" rtl="1">
              <a:buNone/>
            </a:pPr>
            <a:r>
              <a:rPr lang="ar-SA" sz="2000" b="1" dirty="0">
                <a:solidFill>
                  <a:srgbClr val="FF0000"/>
                </a:solidFill>
              </a:rPr>
              <a:t>في حالة عامل سريع:</a:t>
            </a:r>
          </a:p>
          <a:p>
            <a:pPr marL="0" indent="0" algn="r" rtl="1">
              <a:buNone/>
            </a:pPr>
            <a:r>
              <a:rPr lang="ar-SA" sz="2000" b="1" dirty="0" smtClean="0"/>
              <a:t>                    </a:t>
            </a:r>
            <a:r>
              <a:rPr lang="ar-SA" sz="2000" b="1" dirty="0" smtClean="0">
                <a:solidFill>
                  <a:srgbClr val="FFFF00"/>
                </a:solidFill>
              </a:rPr>
              <a:t>معدل </a:t>
            </a:r>
            <a:r>
              <a:rPr lang="ar-SA" sz="2000" b="1" dirty="0">
                <a:solidFill>
                  <a:srgbClr val="FFFF00"/>
                </a:solidFill>
              </a:rPr>
              <a:t>الأداء =       </a:t>
            </a:r>
            <a:r>
              <a:rPr lang="ar-SA" sz="2000" b="1" dirty="0" smtClean="0">
                <a:solidFill>
                  <a:srgbClr val="FFFF00"/>
                </a:solidFill>
              </a:rPr>
              <a:t>       </a:t>
            </a:r>
            <a:r>
              <a:rPr lang="ar-SA" sz="2000" b="1" dirty="0"/>
              <a:t>1</a:t>
            </a:r>
          </a:p>
          <a:p>
            <a:pPr marL="0" indent="0" algn="r" rtl="1">
              <a:buNone/>
            </a:pPr>
            <a:r>
              <a:rPr lang="ar-SA" sz="2000" b="1" dirty="0"/>
              <a:t>             </a:t>
            </a:r>
            <a:r>
              <a:rPr lang="ar-SA" sz="2000" b="1" dirty="0" smtClean="0"/>
              <a:t>                             </a:t>
            </a:r>
            <a:r>
              <a:rPr lang="ar-SA" sz="2000" b="1" dirty="0"/>
              <a:t>1 – نسبة الزيادة</a:t>
            </a:r>
          </a:p>
          <a:p>
            <a:pPr marL="0" indent="0" algn="r" rtl="1">
              <a:buNone/>
            </a:pPr>
            <a:r>
              <a:rPr lang="ar-SA" sz="2000" b="1" dirty="0" smtClean="0"/>
              <a:t>              </a:t>
            </a:r>
            <a:r>
              <a:rPr lang="ar-SA" sz="2000" b="1" dirty="0" smtClean="0">
                <a:solidFill>
                  <a:srgbClr val="FFFF00"/>
                </a:solidFill>
              </a:rPr>
              <a:t>الوقت </a:t>
            </a:r>
            <a:r>
              <a:rPr lang="ar-SA" sz="2000" b="1" dirty="0">
                <a:solidFill>
                  <a:srgbClr val="FFFF00"/>
                </a:solidFill>
              </a:rPr>
              <a:t>الاعتيادي = </a:t>
            </a:r>
            <a:r>
              <a:rPr lang="ar-SA" sz="2000" b="1" dirty="0" smtClean="0">
                <a:solidFill>
                  <a:srgbClr val="FFFF00"/>
                </a:solidFill>
              </a:rPr>
              <a:t>     </a:t>
            </a:r>
            <a:r>
              <a:rPr lang="ar-SA" sz="2000" b="1" dirty="0"/>
              <a:t>المعدل الحقيقي لوقت الدورة × 1</a:t>
            </a:r>
          </a:p>
          <a:p>
            <a:pPr marL="0" indent="0" algn="r" rtl="1">
              <a:buNone/>
            </a:pPr>
            <a:r>
              <a:rPr lang="ar-SA" sz="2000" b="1" dirty="0" smtClean="0"/>
              <a:t>                                                1  – </a:t>
            </a:r>
            <a:r>
              <a:rPr lang="ar-SA" sz="2000" b="1" dirty="0"/>
              <a:t>نسبة الزيادة    </a:t>
            </a:r>
          </a:p>
          <a:p>
            <a:pPr marL="0" indent="0" algn="r" rtl="1">
              <a:buNone/>
            </a:pPr>
            <a:r>
              <a:rPr lang="ar-SA" sz="2000" b="1" dirty="0">
                <a:solidFill>
                  <a:srgbClr val="FF0000"/>
                </a:solidFill>
              </a:rPr>
              <a:t>في حالة عامل بطئ:</a:t>
            </a:r>
          </a:p>
          <a:p>
            <a:pPr marL="0" indent="0" algn="r" rtl="1">
              <a:buNone/>
            </a:pPr>
            <a:r>
              <a:rPr lang="ar-SA" sz="2000" b="1" dirty="0" smtClean="0"/>
              <a:t>                   </a:t>
            </a:r>
            <a:r>
              <a:rPr lang="ar-SA" sz="2000" b="1" dirty="0" smtClean="0">
                <a:solidFill>
                  <a:srgbClr val="FFFF00"/>
                </a:solidFill>
              </a:rPr>
              <a:t>معدل </a:t>
            </a:r>
            <a:r>
              <a:rPr lang="ar-SA" sz="2000" b="1" dirty="0">
                <a:solidFill>
                  <a:srgbClr val="FFFF00"/>
                </a:solidFill>
              </a:rPr>
              <a:t>الأداء =   </a:t>
            </a:r>
            <a:r>
              <a:rPr lang="ar-SA" sz="2000" b="1" dirty="0" smtClean="0">
                <a:solidFill>
                  <a:srgbClr val="FFFF00"/>
                </a:solidFill>
              </a:rPr>
              <a:t>             </a:t>
            </a:r>
            <a:r>
              <a:rPr lang="ar-SA" sz="2000" b="1" dirty="0"/>
              <a:t>1</a:t>
            </a:r>
          </a:p>
          <a:p>
            <a:pPr marL="0" indent="0" algn="r" rtl="1">
              <a:buNone/>
            </a:pPr>
            <a:r>
              <a:rPr lang="ar-SA" sz="2000" b="1" dirty="0"/>
              <a:t>               </a:t>
            </a:r>
            <a:r>
              <a:rPr lang="ar-SA" sz="2000" b="1" dirty="0" smtClean="0"/>
              <a:t>                            1  </a:t>
            </a:r>
            <a:r>
              <a:rPr lang="ar-SA" sz="2000" b="1" dirty="0"/>
              <a:t>+ نسبة الزيادة</a:t>
            </a:r>
          </a:p>
          <a:p>
            <a:pPr marL="0" indent="0" algn="r" rtl="1">
              <a:buNone/>
            </a:pPr>
            <a:r>
              <a:rPr lang="ar-SA" sz="2000" b="1" dirty="0" smtClean="0"/>
              <a:t>            </a:t>
            </a:r>
            <a:r>
              <a:rPr lang="ar-SA" sz="2000" b="1" dirty="0" smtClean="0">
                <a:solidFill>
                  <a:srgbClr val="FFFF00"/>
                </a:solidFill>
              </a:rPr>
              <a:t>الوقت </a:t>
            </a:r>
            <a:r>
              <a:rPr lang="ar-SA" sz="2000" b="1" dirty="0">
                <a:solidFill>
                  <a:srgbClr val="FFFF00"/>
                </a:solidFill>
              </a:rPr>
              <a:t>الاعتيادي =  </a:t>
            </a:r>
            <a:r>
              <a:rPr lang="ar-SA" sz="2000" b="1" dirty="0" smtClean="0">
                <a:solidFill>
                  <a:srgbClr val="FFFF00"/>
                </a:solidFill>
              </a:rPr>
              <a:t> </a:t>
            </a:r>
            <a:r>
              <a:rPr lang="ar-SA" sz="2000" b="1" dirty="0" smtClean="0"/>
              <a:t>المعدل </a:t>
            </a:r>
            <a:r>
              <a:rPr lang="ar-SA" sz="2000" b="1" dirty="0"/>
              <a:t>الحقيقي لوقت الدورة × 1</a:t>
            </a:r>
          </a:p>
          <a:p>
            <a:pPr marL="0" indent="0" algn="r" rtl="1">
              <a:buNone/>
            </a:pPr>
            <a:r>
              <a:rPr lang="ar-SA" sz="2000" b="1" dirty="0" smtClean="0"/>
              <a:t>                                             1 + </a:t>
            </a:r>
            <a:r>
              <a:rPr lang="ar-SA" sz="2000" b="1" dirty="0"/>
              <a:t>نسبة الزيادة 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257300" y="3352800"/>
            <a:ext cx="3886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3219450" y="4572000"/>
            <a:ext cx="19431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219450" y="2209800"/>
            <a:ext cx="36113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>
            <a:off x="4191000" y="2590800"/>
            <a:ext cx="16764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030311" y="3352800"/>
            <a:ext cx="29718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4038600" y="4495800"/>
            <a:ext cx="16764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3219450" y="5413829"/>
            <a:ext cx="280035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10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609601"/>
            <a:ext cx="8229600" cy="5029200"/>
          </a:xfrm>
        </p:spPr>
        <p:txBody>
          <a:bodyPr>
            <a:normAutofit lnSpcReduction="10000"/>
          </a:bodyPr>
          <a:lstStyle/>
          <a:p>
            <a:pPr marL="0" indent="0" algn="r" rtl="1">
              <a:lnSpc>
                <a:spcPct val="200000"/>
              </a:lnSpc>
              <a:buNone/>
            </a:pPr>
            <a:r>
              <a:rPr lang="ar-SA" sz="2400" b="1" dirty="0" smtClean="0"/>
              <a:t>6.جمع </a:t>
            </a:r>
            <a:r>
              <a:rPr lang="ar-SA" sz="2400" b="1" dirty="0"/>
              <a:t>الوقت الاعتيادي لكل عنصر للتوصل الى الوقت الاعتيادي الاجمالي </a:t>
            </a:r>
            <a:r>
              <a:rPr lang="ar-SA" sz="2400" b="1" dirty="0" smtClean="0"/>
              <a:t>للمهمة.</a:t>
            </a:r>
          </a:p>
          <a:p>
            <a:pPr marL="0" indent="0" algn="r" rtl="1">
              <a:lnSpc>
                <a:spcPct val="200000"/>
              </a:lnSpc>
              <a:buNone/>
            </a:pPr>
            <a:r>
              <a:rPr lang="ar-SA" sz="2400" b="1" dirty="0" smtClean="0"/>
              <a:t>7. حساب </a:t>
            </a:r>
            <a:r>
              <a:rPr lang="ar-SA" sz="2400" b="1" dirty="0"/>
              <a:t>الوقت </a:t>
            </a:r>
            <a:r>
              <a:rPr lang="ar-SA" sz="2400" b="1" dirty="0" smtClean="0"/>
              <a:t>المعياري.</a:t>
            </a:r>
          </a:p>
          <a:p>
            <a:pPr marL="0" indent="0" algn="r" rtl="1">
              <a:lnSpc>
                <a:spcPct val="200000"/>
              </a:lnSpc>
              <a:buNone/>
            </a:pPr>
            <a:r>
              <a:rPr lang="ar-SA" sz="2400" b="1" dirty="0">
                <a:solidFill>
                  <a:srgbClr val="FF0000"/>
                </a:solidFill>
              </a:rPr>
              <a:t>ويتم حساب الوقت المعياري بالمعادلة التالية:</a:t>
            </a:r>
          </a:p>
          <a:p>
            <a:pPr marL="0" indent="0" algn="r" rtl="1">
              <a:lnSpc>
                <a:spcPct val="200000"/>
              </a:lnSpc>
              <a:buNone/>
            </a:pPr>
            <a:r>
              <a:rPr lang="ar-SA" sz="2400" b="1" dirty="0">
                <a:solidFill>
                  <a:srgbClr val="FFFF00"/>
                </a:solidFill>
              </a:rPr>
              <a:t>الوقت المعياري = </a:t>
            </a:r>
            <a:r>
              <a:rPr lang="ar-SA" sz="2400" b="1" dirty="0" smtClean="0">
                <a:solidFill>
                  <a:srgbClr val="FFFF00"/>
                </a:solidFill>
              </a:rPr>
              <a:t>     </a:t>
            </a:r>
            <a:r>
              <a:rPr lang="ar-SA" sz="2400" b="1" dirty="0" smtClean="0"/>
              <a:t>مجموع </a:t>
            </a:r>
            <a:r>
              <a:rPr lang="ar-SA" sz="2400" b="1" dirty="0"/>
              <a:t>الوقت الاعتيادي</a:t>
            </a:r>
          </a:p>
          <a:p>
            <a:pPr marL="0" indent="0" algn="r" rtl="1">
              <a:lnSpc>
                <a:spcPct val="200000"/>
              </a:lnSpc>
              <a:buNone/>
            </a:pPr>
            <a:r>
              <a:rPr lang="ar-SA" sz="2400" b="1" dirty="0"/>
              <a:t>                </a:t>
            </a:r>
            <a:r>
              <a:rPr lang="ar-SA" sz="2400" b="1" dirty="0" smtClean="0"/>
              <a:t>              </a:t>
            </a:r>
            <a:r>
              <a:rPr lang="ar-SA" sz="2400" b="1" dirty="0"/>
              <a:t>1 – عامل </a:t>
            </a:r>
            <a:r>
              <a:rPr lang="ar-SA" sz="2400" b="1" dirty="0" err="1"/>
              <a:t>السماحات</a:t>
            </a:r>
            <a:endParaRPr lang="ar-SA" sz="2400" b="1" dirty="0"/>
          </a:p>
          <a:p>
            <a:pPr marL="0" indent="0" algn="r" rtl="1">
              <a:buNone/>
            </a:pPr>
            <a:endParaRPr lang="ar-SA" dirty="0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581400" y="4876800"/>
            <a:ext cx="29718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99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92162"/>
          </a:xfrm>
        </p:spPr>
        <p:txBody>
          <a:bodyPr/>
          <a:lstStyle/>
          <a:p>
            <a:pPr algn="ctr"/>
            <a:r>
              <a:rPr lang="ar-SA" sz="4400" b="1" dirty="0">
                <a:solidFill>
                  <a:srgbClr val="FFFF00"/>
                </a:solidFill>
              </a:rPr>
              <a:t>شروط دراسة الوقت: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219200"/>
            <a:ext cx="8534400" cy="4648200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200000"/>
              </a:lnSpc>
              <a:buNone/>
            </a:pPr>
            <a:r>
              <a:rPr lang="ar-SA" sz="2400" b="1" dirty="0" smtClean="0"/>
              <a:t>1. علاقات </a:t>
            </a:r>
            <a:r>
              <a:rPr lang="ar-SA" sz="2400" b="1" dirty="0"/>
              <a:t>إنسانية جيدة داخل المنظمة.</a:t>
            </a:r>
          </a:p>
          <a:p>
            <a:pPr marL="0" indent="0" algn="just" rtl="1">
              <a:lnSpc>
                <a:spcPct val="200000"/>
              </a:lnSpc>
              <a:buNone/>
            </a:pPr>
            <a:r>
              <a:rPr lang="ar-SA" sz="2400" b="1" dirty="0" smtClean="0"/>
              <a:t>2. يجب </a:t>
            </a:r>
            <a:r>
              <a:rPr lang="ar-SA" sz="2400" b="1" dirty="0"/>
              <a:t>أن </a:t>
            </a:r>
            <a:r>
              <a:rPr lang="ar-SA" sz="2400" b="1" dirty="0" smtClean="0"/>
              <a:t>لا </a:t>
            </a:r>
            <a:r>
              <a:rPr lang="ar-SA" sz="2400" b="1" dirty="0"/>
              <a:t>تؤدي الى نفور العاملين موضوع الدراسة.</a:t>
            </a:r>
          </a:p>
          <a:p>
            <a:pPr marL="0" indent="0" algn="just" rtl="1">
              <a:lnSpc>
                <a:spcPct val="200000"/>
              </a:lnSpc>
              <a:buNone/>
            </a:pPr>
            <a:r>
              <a:rPr lang="ar-SA" sz="2400" b="1" dirty="0" smtClean="0"/>
              <a:t>3. يجب </a:t>
            </a:r>
            <a:r>
              <a:rPr lang="ar-SA" sz="2400" b="1" dirty="0"/>
              <a:t>على اخصائي الدراسة توضيح دورة للإدارة وعلى الإدارة ان تساعده.</a:t>
            </a:r>
          </a:p>
          <a:p>
            <a:pPr marL="0" indent="0" algn="just" rtl="1">
              <a:lnSpc>
                <a:spcPct val="200000"/>
              </a:lnSpc>
              <a:buNone/>
            </a:pPr>
            <a:r>
              <a:rPr lang="ar-SA" sz="2400" b="1" dirty="0" smtClean="0"/>
              <a:t>4. يجب </a:t>
            </a:r>
            <a:r>
              <a:rPr lang="ar-SA" sz="2400" b="1" dirty="0"/>
              <a:t>على الأخصائيين ان يكتسبوا تعاون رؤساء العمل والمشرفين والعاملين.</a:t>
            </a:r>
          </a:p>
          <a:p>
            <a:pPr marL="0" indent="0" algn="just" rtl="1">
              <a:lnSpc>
                <a:spcPct val="200000"/>
              </a:lnSpc>
              <a:buNone/>
            </a:pPr>
            <a:r>
              <a:rPr lang="ar-SA" sz="2400" b="1" dirty="0" smtClean="0"/>
              <a:t>5. ضرورة </a:t>
            </a:r>
            <a:r>
              <a:rPr lang="ar-SA" sz="2400" b="1" dirty="0"/>
              <a:t>اكتساب </a:t>
            </a:r>
            <a:r>
              <a:rPr lang="ar-SA" sz="2400" b="1" dirty="0" smtClean="0"/>
              <a:t>رضا </a:t>
            </a:r>
            <a:r>
              <a:rPr lang="ar-SA" sz="2400" b="1" dirty="0"/>
              <a:t>العاملين من قبل الإدارة ليتجاوبو مع الدراسة</a:t>
            </a:r>
            <a:r>
              <a:rPr lang="ar-SA" sz="2400" b="1" dirty="0" smtClean="0"/>
              <a:t>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269208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pPr algn="ctr"/>
            <a:r>
              <a:rPr lang="ar-SA" sz="8800" b="1" dirty="0" smtClean="0">
                <a:solidFill>
                  <a:srgbClr val="FFC000"/>
                </a:solidFill>
              </a:rPr>
              <a:t>شكرا لحسن استماعكم</a:t>
            </a:r>
            <a:endParaRPr lang="ar-SA" sz="8800" b="1" dirty="0">
              <a:solidFill>
                <a:srgbClr val="FFC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7800"/>
            <a:ext cx="9144000" cy="5410200"/>
          </a:xfrm>
        </p:spPr>
      </p:pic>
    </p:spTree>
    <p:extLst>
      <p:ext uri="{BB962C8B-B14F-4D97-AF65-F5344CB8AC3E}">
        <p14:creationId xmlns:p14="http://schemas.microsoft.com/office/powerpoint/2010/main" val="205117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924800" cy="990600"/>
          </a:xfrm>
          <a:noFill/>
        </p:spPr>
        <p:txBody>
          <a:bodyPr/>
          <a:lstStyle/>
          <a:p>
            <a:pPr algn="ctr"/>
            <a:r>
              <a:rPr lang="ar-SA" sz="4000" b="1" dirty="0">
                <a:solidFill>
                  <a:srgbClr val="FFFF00"/>
                </a:solidFill>
              </a:rPr>
              <a:t>أولاً: دراسة الحركة: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352800" y="1219200"/>
            <a:ext cx="5486400" cy="4114800"/>
          </a:xfrm>
        </p:spPr>
        <p:txBody>
          <a:bodyPr>
            <a:noAutofit/>
          </a:bodyPr>
          <a:lstStyle/>
          <a:p>
            <a:pPr marL="0" indent="0" algn="just" rtl="1">
              <a:lnSpc>
                <a:spcPct val="200000"/>
              </a:lnSpc>
              <a:buNone/>
            </a:pPr>
            <a:r>
              <a:rPr lang="ar-SA" sz="2800" b="1" dirty="0"/>
              <a:t>هي التسجيل المنظم والفحص التحليلي الدقيق لطرق العمل المقترحة بهدف تحديد الطريقة العملية أو المنهجية والوسيلة الأكثر سهولة وفعالية لاستخدام الموارد البشرية والمادية أفضل استخدام في العملية </a:t>
            </a:r>
            <a:r>
              <a:rPr lang="ar-SA" sz="2800" b="1" dirty="0" smtClean="0"/>
              <a:t>الانتاجية.</a:t>
            </a:r>
          </a:p>
        </p:txBody>
      </p:sp>
      <p:pic>
        <p:nvPicPr>
          <p:cNvPr id="1026" name="Picture 2" descr="C:\Users\hp\Desktop\صور محاضرات\%D8%B3%D9%8A%D8%A7%D8%B3%D8%A7%D8%AA-%D8%A7%D9%84%D8%AA%D9%88%D8%B2%D9%8A%D8%B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" y="1219200"/>
            <a:ext cx="2971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p\Pictures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" y="2743200"/>
            <a:ext cx="29718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" y="4831080"/>
            <a:ext cx="4324350" cy="201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183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solidFill>
                  <a:srgbClr val="FFFF00"/>
                </a:solidFill>
              </a:rPr>
              <a:t>أهداف دراسة الحركة: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600200"/>
            <a:ext cx="8305800" cy="4114800"/>
          </a:xfrm>
        </p:spPr>
        <p:txBody>
          <a:bodyPr>
            <a:normAutofit fontScale="85000" lnSpcReduction="10000"/>
          </a:bodyPr>
          <a:lstStyle/>
          <a:p>
            <a:pPr marL="0" indent="0" algn="r" rtl="1">
              <a:lnSpc>
                <a:spcPct val="200000"/>
              </a:lnSpc>
              <a:buNone/>
            </a:pPr>
            <a:r>
              <a:rPr lang="ar-SA" sz="2800" b="1" dirty="0" smtClean="0"/>
              <a:t>1</a:t>
            </a:r>
            <a:r>
              <a:rPr lang="ar-SA" sz="4200" b="1" dirty="0" smtClean="0"/>
              <a:t>. </a:t>
            </a:r>
            <a:r>
              <a:rPr lang="ar-SA" sz="2800" b="1" dirty="0" smtClean="0"/>
              <a:t>تحديد </a:t>
            </a:r>
            <a:r>
              <a:rPr lang="ar-SA" sz="2800" b="1" dirty="0"/>
              <a:t>أفضل طريقة فنية ذات كفاءة اقتصادية لأداء العمل.</a:t>
            </a:r>
          </a:p>
          <a:p>
            <a:pPr marL="0" indent="0" algn="r" rtl="1">
              <a:lnSpc>
                <a:spcPct val="200000"/>
              </a:lnSpc>
              <a:buNone/>
            </a:pPr>
            <a:r>
              <a:rPr lang="ar-SA" sz="2800" b="1" dirty="0" smtClean="0"/>
              <a:t>2. تنميط </a:t>
            </a:r>
            <a:r>
              <a:rPr lang="ar-SA" sz="2800" b="1" dirty="0"/>
              <a:t>طرق الأداء لاستخدام الموارد المادية.</a:t>
            </a:r>
          </a:p>
          <a:p>
            <a:pPr marL="0" indent="0" algn="r" rtl="1">
              <a:lnSpc>
                <a:spcPct val="200000"/>
              </a:lnSpc>
              <a:buNone/>
            </a:pPr>
            <a:r>
              <a:rPr lang="ar-SA" sz="2800" b="1" dirty="0" smtClean="0"/>
              <a:t>3. التوفير </a:t>
            </a:r>
            <a:r>
              <a:rPr lang="ar-SA" sz="2800" b="1" dirty="0"/>
              <a:t>في الجهود البشرية وتخفيض الجهد غير الضروري.</a:t>
            </a:r>
          </a:p>
          <a:p>
            <a:pPr marL="0" indent="0" algn="r" rtl="1">
              <a:lnSpc>
                <a:spcPct val="200000"/>
              </a:lnSpc>
              <a:buNone/>
            </a:pPr>
            <a:r>
              <a:rPr lang="ar-SA" sz="2800" b="1" dirty="0" smtClean="0"/>
              <a:t>4. تحسين </a:t>
            </a:r>
            <a:r>
              <a:rPr lang="ar-SA" sz="2800" b="1" dirty="0"/>
              <a:t>استخدام </a:t>
            </a:r>
            <a:r>
              <a:rPr lang="ar-SA" sz="2800" b="1" dirty="0" smtClean="0"/>
              <a:t>القوى </a:t>
            </a:r>
            <a:r>
              <a:rPr lang="ar-SA" sz="2800" b="1" dirty="0"/>
              <a:t>العاملة من خلال تدريبها علي طريقة الأداء الجديدة.</a:t>
            </a:r>
          </a:p>
          <a:p>
            <a:pPr marL="0" indent="0" algn="r" rtl="1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42416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"/>
            <a:ext cx="8229600" cy="1143000"/>
          </a:xfrm>
        </p:spPr>
        <p:txBody>
          <a:bodyPr/>
          <a:lstStyle/>
          <a:p>
            <a:pPr algn="ctr"/>
            <a:r>
              <a:rPr lang="ar-SA" sz="4000" b="1" dirty="0">
                <a:solidFill>
                  <a:srgbClr val="FFFF00"/>
                </a:solidFill>
              </a:rPr>
              <a:t>خطوات دراسة الحركة: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219200"/>
            <a:ext cx="7924800" cy="4495800"/>
          </a:xfrm>
        </p:spPr>
        <p:txBody>
          <a:bodyPr>
            <a:no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/>
              <a:t>1- </a:t>
            </a:r>
            <a:r>
              <a:rPr lang="ar-SA" sz="2800" b="1" dirty="0"/>
              <a:t>تحديد الأعمال التي يجب </a:t>
            </a:r>
            <a:r>
              <a:rPr lang="ar-SA" sz="2800" b="1" dirty="0" smtClean="0"/>
              <a:t>دراستها.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/>
              <a:t>2- تسجيل </a:t>
            </a:r>
            <a:r>
              <a:rPr lang="ar-SA" sz="2800" b="1" dirty="0"/>
              <a:t>طريقة أداء العمل </a:t>
            </a:r>
            <a:r>
              <a:rPr lang="ar-SA" sz="2800" b="1" dirty="0" smtClean="0"/>
              <a:t>الحالية.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/>
              <a:t>3- </a:t>
            </a:r>
            <a:r>
              <a:rPr lang="ar-SA" sz="2800" b="1" dirty="0"/>
              <a:t>تحليل الطريقة الحالية </a:t>
            </a:r>
            <a:r>
              <a:rPr lang="ar-SA" sz="2800" b="1" dirty="0" smtClean="0"/>
              <a:t>انتقاديا.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/>
              <a:t>4- استنباط </a:t>
            </a:r>
            <a:r>
              <a:rPr lang="ar-SA" sz="2800" b="1" dirty="0"/>
              <a:t>طريقة جديدة </a:t>
            </a:r>
            <a:r>
              <a:rPr lang="ar-SA" sz="2800" b="1" dirty="0" smtClean="0"/>
              <a:t>للأداء.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/>
              <a:t>5- </a:t>
            </a:r>
            <a:r>
              <a:rPr lang="ar-SA" sz="2800" b="1" dirty="0"/>
              <a:t>وضع الطريقة الجديدة موضوع </a:t>
            </a:r>
            <a:r>
              <a:rPr lang="ar-SA" sz="2800" b="1" dirty="0" smtClean="0"/>
              <a:t>التنفيذ.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/>
              <a:t>6- تدريب </a:t>
            </a:r>
            <a:r>
              <a:rPr lang="ar-SA" sz="2800" b="1" dirty="0"/>
              <a:t>العمال على الطريقة </a:t>
            </a:r>
            <a:r>
              <a:rPr lang="ar-SA" sz="2800" b="1" dirty="0" smtClean="0"/>
              <a:t>الجديدة.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10660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>
            <a:noAutofit/>
          </a:bodyPr>
          <a:lstStyle/>
          <a:p>
            <a:pPr algn="r" rtl="1"/>
            <a:r>
              <a:rPr lang="ar-SA" sz="3600" b="1" dirty="0" smtClean="0">
                <a:solidFill>
                  <a:srgbClr val="FFFF00"/>
                </a:solidFill>
              </a:rPr>
              <a:t>1- </a:t>
            </a:r>
            <a:r>
              <a:rPr lang="ar-SA" sz="3600" b="1" dirty="0">
                <a:solidFill>
                  <a:srgbClr val="FFFF00"/>
                </a:solidFill>
              </a:rPr>
              <a:t>تحديد الأعمال التي يجب دراستها: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ar-SA" sz="2400" b="1" dirty="0">
                <a:solidFill>
                  <a:srgbClr val="FF33CC"/>
                </a:solidFill>
              </a:rPr>
              <a:t>في تحديد الأعمال التي يجب دراستها يجب مراعاة الآتي:</a:t>
            </a:r>
          </a:p>
          <a:p>
            <a:pPr algn="r" rtl="1">
              <a:lnSpc>
                <a:spcPct val="150000"/>
              </a:lnSpc>
              <a:buBlip>
                <a:blip r:embed="rId2"/>
              </a:buBlip>
            </a:pPr>
            <a:r>
              <a:rPr lang="ar-SA" sz="2400" b="1" dirty="0" smtClean="0"/>
              <a:t> </a:t>
            </a:r>
            <a:r>
              <a:rPr lang="ar-SA" sz="2400" b="1" dirty="0" smtClean="0"/>
              <a:t>كثافة </a:t>
            </a:r>
            <a:r>
              <a:rPr lang="ar-SA" sz="2400" b="1" dirty="0"/>
              <a:t>العمل البشري في العمل المختار.</a:t>
            </a:r>
          </a:p>
          <a:p>
            <a:pPr algn="r" rtl="1">
              <a:lnSpc>
                <a:spcPct val="150000"/>
              </a:lnSpc>
              <a:buBlip>
                <a:blip r:embed="rId2"/>
              </a:buBlip>
            </a:pPr>
            <a:r>
              <a:rPr lang="ar-SA" sz="2400" b="1" dirty="0" smtClean="0"/>
              <a:t> </a:t>
            </a:r>
            <a:r>
              <a:rPr lang="ar-SA" sz="2400" b="1" dirty="0" smtClean="0"/>
              <a:t>كمية </a:t>
            </a:r>
            <a:r>
              <a:rPr lang="ar-SA" sz="2400" b="1" dirty="0"/>
              <a:t>الطلب واستمراريته.</a:t>
            </a:r>
          </a:p>
          <a:p>
            <a:pPr algn="r" rtl="1">
              <a:lnSpc>
                <a:spcPct val="150000"/>
              </a:lnSpc>
              <a:buBlip>
                <a:blip r:embed="rId2"/>
              </a:buBlip>
            </a:pPr>
            <a:r>
              <a:rPr lang="ar-SA" sz="2400" b="1" dirty="0" smtClean="0"/>
              <a:t> </a:t>
            </a:r>
            <a:r>
              <a:rPr lang="ar-SA" sz="2400" b="1" dirty="0" smtClean="0"/>
              <a:t>الاعمال </a:t>
            </a:r>
            <a:r>
              <a:rPr lang="ar-SA" sz="2400" b="1" dirty="0"/>
              <a:t>أو مراكز العمل التي فيها اختناقات عمل مستمر.</a:t>
            </a:r>
          </a:p>
          <a:p>
            <a:pPr algn="r" rtl="1">
              <a:lnSpc>
                <a:spcPct val="150000"/>
              </a:lnSpc>
              <a:buBlip>
                <a:blip r:embed="rId2"/>
              </a:buBlip>
            </a:pPr>
            <a:r>
              <a:rPr lang="ar-SA" sz="2400" b="1" dirty="0" smtClean="0"/>
              <a:t> </a:t>
            </a:r>
            <a:r>
              <a:rPr lang="ar-SA" sz="2400" b="1" dirty="0" smtClean="0"/>
              <a:t>الاعمال </a:t>
            </a:r>
            <a:r>
              <a:rPr lang="ar-SA" sz="2400" b="1" dirty="0"/>
              <a:t>التي لها صلة مع بعضها البعض.</a:t>
            </a:r>
          </a:p>
          <a:p>
            <a:pPr algn="r" rtl="1">
              <a:lnSpc>
                <a:spcPct val="150000"/>
              </a:lnSpc>
              <a:buBlip>
                <a:blip r:embed="rId2"/>
              </a:buBlip>
            </a:pPr>
            <a:r>
              <a:rPr lang="ar-SA" sz="2400" b="1" dirty="0" smtClean="0"/>
              <a:t> </a:t>
            </a:r>
            <a:r>
              <a:rPr lang="ar-SA" sz="2400" b="1" dirty="0" smtClean="0"/>
              <a:t>الاعمال </a:t>
            </a:r>
            <a:r>
              <a:rPr lang="ar-SA" sz="2400" b="1" dirty="0"/>
              <a:t>التي تكون سببا في خلق الحوادث أو الاجهاد للعاملين.</a:t>
            </a:r>
          </a:p>
          <a:p>
            <a:pPr marL="0" indent="0" algn="r" rtl="1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3692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924800" cy="1143000"/>
          </a:xfrm>
        </p:spPr>
        <p:txBody>
          <a:bodyPr>
            <a:normAutofit/>
          </a:bodyPr>
          <a:lstStyle/>
          <a:p>
            <a:pPr algn="r" rtl="1"/>
            <a:r>
              <a:rPr lang="ar-SA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تسجيل </a:t>
            </a:r>
            <a:r>
              <a:rPr lang="ar-SA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طريقة أداء العمل الحالية: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71725798"/>
              </p:ext>
            </p:extLst>
          </p:nvPr>
        </p:nvGraphicFramePr>
        <p:xfrm>
          <a:off x="609600" y="1600200"/>
          <a:ext cx="7924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282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b="1" dirty="0" smtClean="0">
                <a:solidFill>
                  <a:srgbClr val="FFFF00"/>
                </a:solidFill>
              </a:rPr>
              <a:t>3-</a:t>
            </a:r>
            <a:r>
              <a:rPr lang="ar-SA" sz="3200" b="1" dirty="0">
                <a:solidFill>
                  <a:srgbClr val="FFFF00"/>
                </a:solidFill>
              </a:rPr>
              <a:t> </a:t>
            </a:r>
            <a:r>
              <a:rPr lang="ar-SA" sz="3200" b="1" dirty="0" smtClean="0">
                <a:solidFill>
                  <a:srgbClr val="FFFF00"/>
                </a:solidFill>
              </a:rPr>
              <a:t>تحليل </a:t>
            </a:r>
            <a:r>
              <a:rPr lang="ar-SA" sz="3200" b="1" dirty="0">
                <a:solidFill>
                  <a:srgbClr val="FFFF00"/>
                </a:solidFill>
              </a:rPr>
              <a:t>الطريقة الحالية انتقاديا: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200000"/>
              </a:lnSpc>
              <a:buFont typeface="Wingdings" pitchFamily="2" charset="2"/>
              <a:buChar char="ü"/>
            </a:pPr>
            <a:r>
              <a:rPr lang="ar-SA" sz="2800" b="1" dirty="0" smtClean="0"/>
              <a:t> </a:t>
            </a:r>
            <a:r>
              <a:rPr lang="ar-SA" sz="2800" b="1" dirty="0" smtClean="0">
                <a:solidFill>
                  <a:srgbClr val="FF0000"/>
                </a:solidFill>
              </a:rPr>
              <a:t>استبعاد</a:t>
            </a:r>
            <a:r>
              <a:rPr lang="ar-SA" sz="2800" b="1" dirty="0" smtClean="0"/>
              <a:t> </a:t>
            </a:r>
            <a:r>
              <a:rPr lang="ar-SA" sz="2800" b="1" dirty="0"/>
              <a:t>الخطوات غير الضرورية في أداء العملية.</a:t>
            </a:r>
          </a:p>
          <a:p>
            <a:pPr algn="r" rtl="1">
              <a:lnSpc>
                <a:spcPct val="200000"/>
              </a:lnSpc>
              <a:buFont typeface="Wingdings" pitchFamily="2" charset="2"/>
              <a:buChar char="ü"/>
            </a:pPr>
            <a:r>
              <a:rPr lang="ar-SA" sz="2800" b="1" dirty="0" smtClean="0">
                <a:solidFill>
                  <a:srgbClr val="FF0000"/>
                </a:solidFill>
              </a:rPr>
              <a:t> </a:t>
            </a:r>
            <a:r>
              <a:rPr lang="ar-SA" sz="2800" b="1" dirty="0" smtClean="0">
                <a:solidFill>
                  <a:srgbClr val="FF0000"/>
                </a:solidFill>
              </a:rPr>
              <a:t>دمج </a:t>
            </a:r>
            <a:r>
              <a:rPr lang="ar-SA" sz="2800" b="1" dirty="0"/>
              <a:t>أكثر من خطوة في عملية واحدة إذا كان ذلك ممكن.</a:t>
            </a:r>
          </a:p>
          <a:p>
            <a:pPr algn="r" rtl="1">
              <a:lnSpc>
                <a:spcPct val="200000"/>
              </a:lnSpc>
              <a:buFont typeface="Wingdings" pitchFamily="2" charset="2"/>
              <a:buChar char="ü"/>
            </a:pPr>
            <a:r>
              <a:rPr lang="ar-SA" sz="2800" b="1" dirty="0" smtClean="0"/>
              <a:t> </a:t>
            </a:r>
            <a:r>
              <a:rPr lang="ar-SA" sz="2800" b="1" dirty="0" smtClean="0">
                <a:solidFill>
                  <a:srgbClr val="FF0000"/>
                </a:solidFill>
              </a:rPr>
              <a:t>اعادة </a:t>
            </a:r>
            <a:r>
              <a:rPr lang="ar-SA" sz="2800" b="1" dirty="0">
                <a:solidFill>
                  <a:srgbClr val="FF0000"/>
                </a:solidFill>
              </a:rPr>
              <a:t>ترتيب </a:t>
            </a:r>
            <a:r>
              <a:rPr lang="ar-SA" sz="2800" b="1" dirty="0"/>
              <a:t>الخطوات التي تؤدي بها العملية بشكل أفضل.</a:t>
            </a:r>
          </a:p>
          <a:p>
            <a:pPr algn="r" rtl="1">
              <a:lnSpc>
                <a:spcPct val="200000"/>
              </a:lnSpc>
              <a:buFont typeface="Wingdings" pitchFamily="2" charset="2"/>
              <a:buChar char="ü"/>
            </a:pPr>
            <a:r>
              <a:rPr lang="ar-SA" sz="2800" b="1" dirty="0" smtClean="0"/>
              <a:t> </a:t>
            </a:r>
            <a:r>
              <a:rPr lang="ar-SA" sz="2800" b="1" dirty="0" smtClean="0">
                <a:solidFill>
                  <a:srgbClr val="FF0000"/>
                </a:solidFill>
              </a:rPr>
              <a:t>تعديل</a:t>
            </a:r>
            <a:r>
              <a:rPr lang="ar-SA" sz="2800" b="1" dirty="0" smtClean="0"/>
              <a:t> </a:t>
            </a:r>
            <a:r>
              <a:rPr lang="ar-SA" sz="2800" b="1" dirty="0"/>
              <a:t>بعض الخطوات بهدف تبسيط العملية الانتاجية</a:t>
            </a:r>
            <a:r>
              <a:rPr lang="ar-SA" sz="2800" b="1" dirty="0" smtClean="0"/>
              <a:t>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07022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868362"/>
          </a:xfrm>
        </p:spPr>
        <p:txBody>
          <a:bodyPr>
            <a:normAutofit/>
          </a:bodyPr>
          <a:lstStyle/>
          <a:p>
            <a:pPr algn="r" rtl="1"/>
            <a:r>
              <a:rPr lang="ar-SA" sz="3600" b="1" dirty="0" smtClean="0">
                <a:solidFill>
                  <a:srgbClr val="FFFF00"/>
                </a:solidFill>
              </a:rPr>
              <a:t>4-</a:t>
            </a:r>
            <a:r>
              <a:rPr lang="ar-SA" sz="3600" b="1" dirty="0">
                <a:solidFill>
                  <a:srgbClr val="FFFF00"/>
                </a:solidFill>
              </a:rPr>
              <a:t> </a:t>
            </a:r>
            <a:r>
              <a:rPr lang="ar-SA" sz="3600" b="1" dirty="0" smtClean="0">
                <a:solidFill>
                  <a:srgbClr val="FFFF00"/>
                </a:solidFill>
              </a:rPr>
              <a:t>استنباط </a:t>
            </a:r>
            <a:r>
              <a:rPr lang="ar-SA" sz="3600" b="1" dirty="0">
                <a:solidFill>
                  <a:srgbClr val="FFFF00"/>
                </a:solidFill>
              </a:rPr>
              <a:t>طريقة جديدة للأداء: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295400"/>
            <a:ext cx="7924800" cy="4419600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sz="3200" b="1" dirty="0">
                <a:solidFill>
                  <a:srgbClr val="FF33CC"/>
                </a:solidFill>
              </a:rPr>
              <a:t>عمل أي تعديل في طريقة العمل </a:t>
            </a:r>
            <a:r>
              <a:rPr lang="ar-SA" sz="3200" b="1" dirty="0" smtClean="0">
                <a:solidFill>
                  <a:srgbClr val="FF33CC"/>
                </a:solidFill>
              </a:rPr>
              <a:t>يستلزم: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2800" b="1" dirty="0" smtClean="0"/>
              <a:t>مناقشته </a:t>
            </a:r>
            <a:r>
              <a:rPr lang="ar-SA" sz="2800" b="1" dirty="0"/>
              <a:t>مع المختصين حتى يسهل تنفيذه فيما </a:t>
            </a:r>
            <a:r>
              <a:rPr lang="ar-SA" sz="2800" b="1" dirty="0" smtClean="0"/>
              <a:t>بعد.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2800" b="1" dirty="0" smtClean="0"/>
              <a:t>تقدير </a:t>
            </a:r>
            <a:r>
              <a:rPr lang="ar-SA" sz="2800" b="1" dirty="0"/>
              <a:t>تكاليف التعديلات والوقت اللازم </a:t>
            </a:r>
            <a:r>
              <a:rPr lang="ar-SA" sz="2800" b="1" dirty="0" smtClean="0"/>
              <a:t>لإتمامها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2800" b="1" dirty="0" smtClean="0"/>
              <a:t>الفوائد </a:t>
            </a:r>
            <a:r>
              <a:rPr lang="ar-SA" sz="2800" b="1" dirty="0"/>
              <a:t>أو الفروقات المتوقعة </a:t>
            </a:r>
            <a:r>
              <a:rPr lang="ar-SA" sz="2800" b="1" dirty="0" smtClean="0"/>
              <a:t>عنها.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2800" b="1" dirty="0" smtClean="0"/>
              <a:t>يجب </a:t>
            </a:r>
            <a:r>
              <a:rPr lang="ar-SA" sz="2800" b="1" dirty="0"/>
              <a:t>سماع رأي رؤساء العمل في التعديلات </a:t>
            </a:r>
            <a:r>
              <a:rPr lang="ar-SA" sz="2800" b="1" dirty="0" smtClean="0"/>
              <a:t>المقترحة.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76090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sz="3600" b="1" dirty="0" smtClean="0">
                <a:solidFill>
                  <a:srgbClr val="FFFF00"/>
                </a:solidFill>
              </a:rPr>
              <a:t>5- وضع </a:t>
            </a:r>
            <a:r>
              <a:rPr lang="ar-SA" sz="3600" b="1" dirty="0">
                <a:solidFill>
                  <a:srgbClr val="FFFF00"/>
                </a:solidFill>
              </a:rPr>
              <a:t>الطريقة الجديدة موضوع التنفيذ: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just" rtl="1">
              <a:lnSpc>
                <a:spcPct val="200000"/>
              </a:lnSpc>
              <a:buNone/>
            </a:pPr>
            <a:r>
              <a:rPr lang="ar-SA" sz="4000" b="1" dirty="0"/>
              <a:t>يجب ان </a:t>
            </a:r>
            <a:r>
              <a:rPr lang="ar-SA" sz="4000" b="1" dirty="0">
                <a:solidFill>
                  <a:srgbClr val="FF0000"/>
                </a:solidFill>
              </a:rPr>
              <a:t>يتعاون </a:t>
            </a:r>
            <a:r>
              <a:rPr lang="ar-SA" sz="4000" b="1" dirty="0"/>
              <a:t>أكثر من قسم على تنفيذ هذه الطريقة ويستلزم ان يحدث ذلك في فترة لا تعطل الإنتاج كثيراً.</a:t>
            </a:r>
          </a:p>
        </p:txBody>
      </p:sp>
    </p:spTree>
    <p:extLst>
      <p:ext uri="{BB962C8B-B14F-4D97-AF65-F5344CB8AC3E}">
        <p14:creationId xmlns:p14="http://schemas.microsoft.com/office/powerpoint/2010/main" val="74665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309</TotalTime>
  <Words>808</Words>
  <Application>Microsoft Office PowerPoint</Application>
  <PresentationFormat>On-screen Show (4:3)</PresentationFormat>
  <Paragraphs>93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Horizon</vt:lpstr>
      <vt:lpstr>إدارة الانتاج والعمليات</vt:lpstr>
      <vt:lpstr>أولاً: دراسة الحركة:</vt:lpstr>
      <vt:lpstr>أهداف دراسة الحركة:</vt:lpstr>
      <vt:lpstr>خطوات دراسة الحركة:</vt:lpstr>
      <vt:lpstr>1- تحديد الأعمال التي يجب دراستها:</vt:lpstr>
      <vt:lpstr>2- تسجيل طريقة أداء العمل الحالية:</vt:lpstr>
      <vt:lpstr>3- تحليل الطريقة الحالية انتقاديا:</vt:lpstr>
      <vt:lpstr>4- استنباط طريقة جديدة للأداء:</vt:lpstr>
      <vt:lpstr>5- وضع الطريقة الجديدة موضوع التنفيذ:</vt:lpstr>
      <vt:lpstr>6- تدريب العمال على الطريقة الجديدة:</vt:lpstr>
      <vt:lpstr>مبادئ دراسة الحركة/ اقتصاديات الحركة:</vt:lpstr>
      <vt:lpstr>ثانياً: دراسة الوقت:</vt:lpstr>
      <vt:lpstr>أهمية دراسة الوقت:</vt:lpstr>
      <vt:lpstr>خطوات دراسة الوقت:</vt:lpstr>
      <vt:lpstr>PowerPoint Presentation</vt:lpstr>
      <vt:lpstr>PowerPoint Presentation</vt:lpstr>
      <vt:lpstr>شروط دراسة الوقت:</vt:lpstr>
      <vt:lpstr>شكرا لحسن استماعكم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27</cp:revision>
  <dcterms:created xsi:type="dcterms:W3CDTF">2006-08-16T00:00:00Z</dcterms:created>
  <dcterms:modified xsi:type="dcterms:W3CDTF">2020-02-09T19:42:03Z</dcterms:modified>
</cp:coreProperties>
</file>