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14B7"/>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59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EAF1DC-20D2-4356-BA83-913C903F2B6A}" type="doc">
      <dgm:prSet loTypeId="urn:microsoft.com/office/officeart/2005/8/layout/arrow1" loCatId="relationship" qsTypeId="urn:microsoft.com/office/officeart/2005/8/quickstyle/3d2" qsCatId="3D" csTypeId="urn:microsoft.com/office/officeart/2005/8/colors/colorful1" csCatId="colorful" phldr="1"/>
      <dgm:spPr/>
      <dgm:t>
        <a:bodyPr/>
        <a:lstStyle/>
        <a:p>
          <a:pPr rtl="1"/>
          <a:endParaRPr lang="ar-SA"/>
        </a:p>
      </dgm:t>
    </dgm:pt>
    <dgm:pt modelId="{8C8734CC-DD7D-4B32-A49B-CF1564DE948C}">
      <dgm:prSet/>
      <dgm:spPr>
        <a:solidFill>
          <a:srgbClr val="7030A0"/>
        </a:solidFill>
      </dgm:spPr>
      <dgm:t>
        <a:bodyPr/>
        <a:lstStyle/>
        <a:p>
          <a:pPr rtl="1"/>
          <a:r>
            <a:rPr lang="ar-SA" dirty="0" smtClean="0"/>
            <a:t>سلع صناعية</a:t>
          </a:r>
          <a:endParaRPr lang="ar-SA" dirty="0"/>
        </a:p>
      </dgm:t>
    </dgm:pt>
    <dgm:pt modelId="{BF6143EF-0802-406E-83F1-F7E38A4D2ADF}" type="parTrans" cxnId="{185A635F-7396-419D-BA6D-44587EE720AE}">
      <dgm:prSet/>
      <dgm:spPr/>
      <dgm:t>
        <a:bodyPr/>
        <a:lstStyle/>
        <a:p>
          <a:pPr rtl="1"/>
          <a:endParaRPr lang="ar-SA"/>
        </a:p>
      </dgm:t>
    </dgm:pt>
    <dgm:pt modelId="{A08C09D3-F4D2-4DB3-8A57-0122663C31DB}" type="sibTrans" cxnId="{185A635F-7396-419D-BA6D-44587EE720AE}">
      <dgm:prSet/>
      <dgm:spPr/>
      <dgm:t>
        <a:bodyPr/>
        <a:lstStyle/>
        <a:p>
          <a:pPr rtl="1"/>
          <a:endParaRPr lang="ar-SA"/>
        </a:p>
      </dgm:t>
    </dgm:pt>
    <dgm:pt modelId="{A52B9E91-C357-4907-9947-D7828DA3CA24}">
      <dgm:prSet custT="1"/>
      <dgm:spPr>
        <a:solidFill>
          <a:srgbClr val="C00000"/>
        </a:solidFill>
      </dgm:spPr>
      <dgm:t>
        <a:bodyPr/>
        <a:lstStyle/>
        <a:p>
          <a:pPr rtl="1"/>
          <a:r>
            <a:rPr lang="ar-SA" sz="4000" dirty="0" smtClean="0"/>
            <a:t>سلع استهلاكية</a:t>
          </a:r>
          <a:endParaRPr lang="ar-SA" sz="4000" dirty="0"/>
        </a:p>
      </dgm:t>
    </dgm:pt>
    <dgm:pt modelId="{857BA822-2A39-4D7E-AF5B-A947929996D6}" type="parTrans" cxnId="{8759026F-4BC7-4486-8B4F-0646B678B887}">
      <dgm:prSet/>
      <dgm:spPr/>
      <dgm:t>
        <a:bodyPr/>
        <a:lstStyle/>
        <a:p>
          <a:pPr rtl="1"/>
          <a:endParaRPr lang="ar-SA"/>
        </a:p>
      </dgm:t>
    </dgm:pt>
    <dgm:pt modelId="{C49D4110-B18B-40F2-B238-7D8C913457B4}" type="sibTrans" cxnId="{8759026F-4BC7-4486-8B4F-0646B678B887}">
      <dgm:prSet/>
      <dgm:spPr/>
      <dgm:t>
        <a:bodyPr/>
        <a:lstStyle/>
        <a:p>
          <a:pPr rtl="1"/>
          <a:endParaRPr lang="ar-SA"/>
        </a:p>
      </dgm:t>
    </dgm:pt>
    <dgm:pt modelId="{44D83EBE-2381-4E11-959F-7A1DC8CFDD21}" type="pres">
      <dgm:prSet presAssocID="{25EAF1DC-20D2-4356-BA83-913C903F2B6A}" presName="cycle" presStyleCnt="0">
        <dgm:presLayoutVars>
          <dgm:dir/>
          <dgm:resizeHandles val="exact"/>
        </dgm:presLayoutVars>
      </dgm:prSet>
      <dgm:spPr/>
      <dgm:t>
        <a:bodyPr/>
        <a:lstStyle/>
        <a:p>
          <a:pPr rtl="1"/>
          <a:endParaRPr lang="ar-SA"/>
        </a:p>
      </dgm:t>
    </dgm:pt>
    <dgm:pt modelId="{F986762E-7188-48F8-98BC-918323D2B016}" type="pres">
      <dgm:prSet presAssocID="{8C8734CC-DD7D-4B32-A49B-CF1564DE948C}" presName="arrow" presStyleLbl="node1" presStyleIdx="0" presStyleCnt="2">
        <dgm:presLayoutVars>
          <dgm:bulletEnabled val="1"/>
        </dgm:presLayoutVars>
      </dgm:prSet>
      <dgm:spPr/>
      <dgm:t>
        <a:bodyPr/>
        <a:lstStyle/>
        <a:p>
          <a:pPr rtl="1"/>
          <a:endParaRPr lang="ar-SA"/>
        </a:p>
      </dgm:t>
    </dgm:pt>
    <dgm:pt modelId="{57F8282B-9840-4A04-BD77-03EA28E62AC3}" type="pres">
      <dgm:prSet presAssocID="{A52B9E91-C357-4907-9947-D7828DA3CA24}" presName="arrow" presStyleLbl="node1" presStyleIdx="1" presStyleCnt="2">
        <dgm:presLayoutVars>
          <dgm:bulletEnabled val="1"/>
        </dgm:presLayoutVars>
      </dgm:prSet>
      <dgm:spPr/>
      <dgm:t>
        <a:bodyPr/>
        <a:lstStyle/>
        <a:p>
          <a:pPr rtl="1"/>
          <a:endParaRPr lang="ar-SA"/>
        </a:p>
      </dgm:t>
    </dgm:pt>
  </dgm:ptLst>
  <dgm:cxnLst>
    <dgm:cxn modelId="{185A635F-7396-419D-BA6D-44587EE720AE}" srcId="{25EAF1DC-20D2-4356-BA83-913C903F2B6A}" destId="{8C8734CC-DD7D-4B32-A49B-CF1564DE948C}" srcOrd="0" destOrd="0" parTransId="{BF6143EF-0802-406E-83F1-F7E38A4D2ADF}" sibTransId="{A08C09D3-F4D2-4DB3-8A57-0122663C31DB}"/>
    <dgm:cxn modelId="{6909DFD4-91D0-419B-A4F0-44E3C9E49D38}" type="presOf" srcId="{A52B9E91-C357-4907-9947-D7828DA3CA24}" destId="{57F8282B-9840-4A04-BD77-03EA28E62AC3}" srcOrd="0" destOrd="0" presId="urn:microsoft.com/office/officeart/2005/8/layout/arrow1"/>
    <dgm:cxn modelId="{8759026F-4BC7-4486-8B4F-0646B678B887}" srcId="{25EAF1DC-20D2-4356-BA83-913C903F2B6A}" destId="{A52B9E91-C357-4907-9947-D7828DA3CA24}" srcOrd="1" destOrd="0" parTransId="{857BA822-2A39-4D7E-AF5B-A947929996D6}" sibTransId="{C49D4110-B18B-40F2-B238-7D8C913457B4}"/>
    <dgm:cxn modelId="{5CC89993-368C-48B4-A275-E8F89CD8EC7B}" type="presOf" srcId="{25EAF1DC-20D2-4356-BA83-913C903F2B6A}" destId="{44D83EBE-2381-4E11-959F-7A1DC8CFDD21}" srcOrd="0" destOrd="0" presId="urn:microsoft.com/office/officeart/2005/8/layout/arrow1"/>
    <dgm:cxn modelId="{5C6E6773-3E19-4C2E-A3EA-62E73FCD7458}" type="presOf" srcId="{8C8734CC-DD7D-4B32-A49B-CF1564DE948C}" destId="{F986762E-7188-48F8-98BC-918323D2B016}" srcOrd="0" destOrd="0" presId="urn:microsoft.com/office/officeart/2005/8/layout/arrow1"/>
    <dgm:cxn modelId="{CEF1844E-14B2-471F-A1E6-B823194BD039}" type="presParOf" srcId="{44D83EBE-2381-4E11-959F-7A1DC8CFDD21}" destId="{F986762E-7188-48F8-98BC-918323D2B016}" srcOrd="0" destOrd="0" presId="urn:microsoft.com/office/officeart/2005/8/layout/arrow1"/>
    <dgm:cxn modelId="{DDCE9CEC-95FE-45CE-A7DC-5279EBD5C4F8}" type="presParOf" srcId="{44D83EBE-2381-4E11-959F-7A1DC8CFDD21}" destId="{57F8282B-9840-4A04-BD77-03EA28E62AC3}"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C2F0A03-9888-4FAD-8047-8BE3B334D05F}" type="doc">
      <dgm:prSet loTypeId="urn:microsoft.com/office/officeart/2005/8/layout/arrow2" loCatId="process" qsTypeId="urn:microsoft.com/office/officeart/2005/8/quickstyle/3d2" qsCatId="3D" csTypeId="urn:microsoft.com/office/officeart/2005/8/colors/colorful1" csCatId="colorful" phldr="1"/>
      <dgm:spPr/>
      <dgm:t>
        <a:bodyPr/>
        <a:lstStyle/>
        <a:p>
          <a:pPr rtl="1"/>
          <a:endParaRPr lang="ar-SA"/>
        </a:p>
      </dgm:t>
    </dgm:pt>
    <dgm:pt modelId="{83D218E3-33D7-4E9C-980C-D98E1323DB3B}">
      <dgm:prSet custT="1"/>
      <dgm:spPr/>
      <dgm:t>
        <a:bodyPr/>
        <a:lstStyle/>
        <a:p>
          <a:pPr rtl="1"/>
          <a:r>
            <a:rPr lang="ar-SA" sz="3200" b="1" dirty="0" smtClean="0"/>
            <a:t>سلع ميسرة</a:t>
          </a:r>
          <a:endParaRPr lang="ar-SA" sz="3200" b="1" dirty="0"/>
        </a:p>
      </dgm:t>
    </dgm:pt>
    <dgm:pt modelId="{D550EBA5-95D1-4FEB-A2B5-52E78395DB1F}" type="parTrans" cxnId="{8AE49B30-E91A-4389-9F6F-300665FEE7AA}">
      <dgm:prSet/>
      <dgm:spPr/>
      <dgm:t>
        <a:bodyPr/>
        <a:lstStyle/>
        <a:p>
          <a:pPr rtl="1"/>
          <a:endParaRPr lang="ar-SA"/>
        </a:p>
      </dgm:t>
    </dgm:pt>
    <dgm:pt modelId="{0826FE66-AF9D-492C-999E-1A1CD90A283D}" type="sibTrans" cxnId="{8AE49B30-E91A-4389-9F6F-300665FEE7AA}">
      <dgm:prSet/>
      <dgm:spPr/>
      <dgm:t>
        <a:bodyPr/>
        <a:lstStyle/>
        <a:p>
          <a:pPr rtl="1"/>
          <a:endParaRPr lang="ar-SA"/>
        </a:p>
      </dgm:t>
    </dgm:pt>
    <dgm:pt modelId="{8D7DA3EC-82FE-4D14-B5C8-FF50DBCD3103}">
      <dgm:prSet custT="1"/>
      <dgm:spPr/>
      <dgm:t>
        <a:bodyPr/>
        <a:lstStyle/>
        <a:p>
          <a:pPr rtl="1"/>
          <a:r>
            <a:rPr lang="ar-SA" sz="3200" b="1" dirty="0" smtClean="0"/>
            <a:t>سلع انتقائية</a:t>
          </a:r>
          <a:endParaRPr lang="ar-SA" sz="3200" b="1" dirty="0"/>
        </a:p>
      </dgm:t>
    </dgm:pt>
    <dgm:pt modelId="{E6987E3A-E925-4E96-8383-AE21C2B2D70F}" type="parTrans" cxnId="{E680F7DB-47BF-4C7A-9196-DED2BAB7E58B}">
      <dgm:prSet/>
      <dgm:spPr/>
      <dgm:t>
        <a:bodyPr/>
        <a:lstStyle/>
        <a:p>
          <a:pPr rtl="1"/>
          <a:endParaRPr lang="ar-SA"/>
        </a:p>
      </dgm:t>
    </dgm:pt>
    <dgm:pt modelId="{A5E1A611-3871-4EBE-94FB-C5FDE0FE81A6}" type="sibTrans" cxnId="{E680F7DB-47BF-4C7A-9196-DED2BAB7E58B}">
      <dgm:prSet/>
      <dgm:spPr/>
      <dgm:t>
        <a:bodyPr/>
        <a:lstStyle/>
        <a:p>
          <a:pPr rtl="1"/>
          <a:endParaRPr lang="ar-SA"/>
        </a:p>
      </dgm:t>
    </dgm:pt>
    <dgm:pt modelId="{A8BA8C3B-9A82-4B98-9901-BE118330D40A}">
      <dgm:prSet custT="1"/>
      <dgm:spPr/>
      <dgm:t>
        <a:bodyPr/>
        <a:lstStyle/>
        <a:p>
          <a:pPr rtl="1"/>
          <a:r>
            <a:rPr lang="ar-SA" sz="3200" b="1" dirty="0" smtClean="0"/>
            <a:t>سلع خاصة</a:t>
          </a:r>
          <a:endParaRPr lang="ar-SA" sz="3200" b="1" dirty="0"/>
        </a:p>
      </dgm:t>
    </dgm:pt>
    <dgm:pt modelId="{8EF4A194-F34A-4421-B92E-E5085C6857F5}" type="parTrans" cxnId="{9724CFB0-AD1B-45C9-8555-8C75DE012274}">
      <dgm:prSet/>
      <dgm:spPr/>
      <dgm:t>
        <a:bodyPr/>
        <a:lstStyle/>
        <a:p>
          <a:pPr rtl="1"/>
          <a:endParaRPr lang="ar-SA"/>
        </a:p>
      </dgm:t>
    </dgm:pt>
    <dgm:pt modelId="{25E3F40F-01F9-4442-B96E-D2555AC0DA64}" type="sibTrans" cxnId="{9724CFB0-AD1B-45C9-8555-8C75DE012274}">
      <dgm:prSet/>
      <dgm:spPr/>
      <dgm:t>
        <a:bodyPr/>
        <a:lstStyle/>
        <a:p>
          <a:pPr rtl="1"/>
          <a:endParaRPr lang="ar-SA"/>
        </a:p>
      </dgm:t>
    </dgm:pt>
    <dgm:pt modelId="{2530B68A-831F-4963-A78B-237F6797AE70}" type="pres">
      <dgm:prSet presAssocID="{0C2F0A03-9888-4FAD-8047-8BE3B334D05F}" presName="arrowDiagram" presStyleCnt="0">
        <dgm:presLayoutVars>
          <dgm:chMax val="5"/>
          <dgm:dir/>
          <dgm:resizeHandles val="exact"/>
        </dgm:presLayoutVars>
      </dgm:prSet>
      <dgm:spPr/>
      <dgm:t>
        <a:bodyPr/>
        <a:lstStyle/>
        <a:p>
          <a:pPr rtl="1"/>
          <a:endParaRPr lang="ar-SA"/>
        </a:p>
      </dgm:t>
    </dgm:pt>
    <dgm:pt modelId="{E741E664-24FA-4FDC-8C46-AF964D90D5CA}" type="pres">
      <dgm:prSet presAssocID="{0C2F0A03-9888-4FAD-8047-8BE3B334D05F}" presName="arrow" presStyleLbl="bgShp" presStyleIdx="0" presStyleCnt="1" custLinFactNeighborX="-509" custLinFactNeighborY="-1684">
        <dgm:style>
          <a:lnRef idx="1">
            <a:schemeClr val="accent5"/>
          </a:lnRef>
          <a:fillRef idx="2">
            <a:schemeClr val="accent5"/>
          </a:fillRef>
          <a:effectRef idx="1">
            <a:schemeClr val="accent5"/>
          </a:effectRef>
          <a:fontRef idx="minor">
            <a:schemeClr val="dk1"/>
          </a:fontRef>
        </dgm:style>
      </dgm:prSet>
      <dgm:spPr/>
    </dgm:pt>
    <dgm:pt modelId="{39BD1F59-F2E2-4458-9BD0-139D0A71F047}" type="pres">
      <dgm:prSet presAssocID="{0C2F0A03-9888-4FAD-8047-8BE3B334D05F}" presName="arrowDiagram3" presStyleCnt="0"/>
      <dgm:spPr/>
    </dgm:pt>
    <dgm:pt modelId="{C4C2719E-6B02-4C8C-AEAB-896FDBD7792A}" type="pres">
      <dgm:prSet presAssocID="{83D218E3-33D7-4E9C-980C-D98E1323DB3B}" presName="bullet3a" presStyleLbl="node1" presStyleIdx="0" presStyleCnt="3"/>
      <dgm:spPr>
        <a:solidFill>
          <a:srgbClr val="D214B7"/>
        </a:solidFill>
      </dgm:spPr>
    </dgm:pt>
    <dgm:pt modelId="{73632C5B-D4A9-4B84-B99B-93C100753972}" type="pres">
      <dgm:prSet presAssocID="{83D218E3-33D7-4E9C-980C-D98E1323DB3B}" presName="textBox3a" presStyleLbl="revTx" presStyleIdx="0" presStyleCnt="3" custScaleX="136755" custLinFactNeighborX="23851" custLinFactNeighborY="-1342">
        <dgm:presLayoutVars>
          <dgm:bulletEnabled val="1"/>
        </dgm:presLayoutVars>
      </dgm:prSet>
      <dgm:spPr/>
      <dgm:t>
        <a:bodyPr/>
        <a:lstStyle/>
        <a:p>
          <a:pPr rtl="1"/>
          <a:endParaRPr lang="ar-SA"/>
        </a:p>
      </dgm:t>
    </dgm:pt>
    <dgm:pt modelId="{6C9FEDEF-0C27-4B09-9F97-04821441624D}" type="pres">
      <dgm:prSet presAssocID="{8D7DA3EC-82FE-4D14-B5C8-FF50DBCD3103}" presName="bullet3b" presStyleLbl="node1" presStyleIdx="1" presStyleCnt="3"/>
      <dgm:spPr>
        <a:solidFill>
          <a:srgbClr val="FF0000"/>
        </a:solidFill>
      </dgm:spPr>
    </dgm:pt>
    <dgm:pt modelId="{6DB48F03-EECC-4D49-A2F9-384CC8EAC855}" type="pres">
      <dgm:prSet presAssocID="{8D7DA3EC-82FE-4D14-B5C8-FF50DBCD3103}" presName="textBox3b" presStyleLbl="revTx" presStyleIdx="1" presStyleCnt="3" custScaleX="157839" custLinFactNeighborX="43844" custLinFactNeighborY="-262">
        <dgm:presLayoutVars>
          <dgm:bulletEnabled val="1"/>
        </dgm:presLayoutVars>
      </dgm:prSet>
      <dgm:spPr/>
      <dgm:t>
        <a:bodyPr/>
        <a:lstStyle/>
        <a:p>
          <a:pPr rtl="1"/>
          <a:endParaRPr lang="ar-SA"/>
        </a:p>
      </dgm:t>
    </dgm:pt>
    <dgm:pt modelId="{2E2D00DB-102B-4B4B-B209-F49F52E184E0}" type="pres">
      <dgm:prSet presAssocID="{A8BA8C3B-9A82-4B98-9901-BE118330D40A}" presName="bullet3c" presStyleLbl="node1" presStyleIdx="2" presStyleCnt="3"/>
      <dgm:spPr>
        <a:solidFill>
          <a:srgbClr val="00B050"/>
        </a:solidFill>
      </dgm:spPr>
    </dgm:pt>
    <dgm:pt modelId="{7980D120-ECA9-4FD0-A1EA-F36DF94D2B80}" type="pres">
      <dgm:prSet presAssocID="{A8BA8C3B-9A82-4B98-9901-BE118330D40A}" presName="textBox3c" presStyleLbl="revTx" presStyleIdx="2" presStyleCnt="3" custScaleX="130792" custLinFactNeighborX="25566" custLinFactNeighborY="-280">
        <dgm:presLayoutVars>
          <dgm:bulletEnabled val="1"/>
        </dgm:presLayoutVars>
      </dgm:prSet>
      <dgm:spPr/>
      <dgm:t>
        <a:bodyPr/>
        <a:lstStyle/>
        <a:p>
          <a:pPr rtl="1"/>
          <a:endParaRPr lang="ar-SA"/>
        </a:p>
      </dgm:t>
    </dgm:pt>
  </dgm:ptLst>
  <dgm:cxnLst>
    <dgm:cxn modelId="{E887E913-BBCB-4425-AB6F-A8F87F8623D2}" type="presOf" srcId="{A8BA8C3B-9A82-4B98-9901-BE118330D40A}" destId="{7980D120-ECA9-4FD0-A1EA-F36DF94D2B80}" srcOrd="0" destOrd="0" presId="urn:microsoft.com/office/officeart/2005/8/layout/arrow2"/>
    <dgm:cxn modelId="{285DAE8B-6D02-41DC-A31C-25E41EB2BC0B}" type="presOf" srcId="{0C2F0A03-9888-4FAD-8047-8BE3B334D05F}" destId="{2530B68A-831F-4963-A78B-237F6797AE70}" srcOrd="0" destOrd="0" presId="urn:microsoft.com/office/officeart/2005/8/layout/arrow2"/>
    <dgm:cxn modelId="{8AE49B30-E91A-4389-9F6F-300665FEE7AA}" srcId="{0C2F0A03-9888-4FAD-8047-8BE3B334D05F}" destId="{83D218E3-33D7-4E9C-980C-D98E1323DB3B}" srcOrd="0" destOrd="0" parTransId="{D550EBA5-95D1-4FEB-A2B5-52E78395DB1F}" sibTransId="{0826FE66-AF9D-492C-999E-1A1CD90A283D}"/>
    <dgm:cxn modelId="{D8682CAE-C621-4991-913D-678F6A27C172}" type="presOf" srcId="{83D218E3-33D7-4E9C-980C-D98E1323DB3B}" destId="{73632C5B-D4A9-4B84-B99B-93C100753972}" srcOrd="0" destOrd="0" presId="urn:microsoft.com/office/officeart/2005/8/layout/arrow2"/>
    <dgm:cxn modelId="{9724CFB0-AD1B-45C9-8555-8C75DE012274}" srcId="{0C2F0A03-9888-4FAD-8047-8BE3B334D05F}" destId="{A8BA8C3B-9A82-4B98-9901-BE118330D40A}" srcOrd="2" destOrd="0" parTransId="{8EF4A194-F34A-4421-B92E-E5085C6857F5}" sibTransId="{25E3F40F-01F9-4442-B96E-D2555AC0DA64}"/>
    <dgm:cxn modelId="{E680F7DB-47BF-4C7A-9196-DED2BAB7E58B}" srcId="{0C2F0A03-9888-4FAD-8047-8BE3B334D05F}" destId="{8D7DA3EC-82FE-4D14-B5C8-FF50DBCD3103}" srcOrd="1" destOrd="0" parTransId="{E6987E3A-E925-4E96-8383-AE21C2B2D70F}" sibTransId="{A5E1A611-3871-4EBE-94FB-C5FDE0FE81A6}"/>
    <dgm:cxn modelId="{EC5A18EC-784D-450F-8EBF-FAB9DCEBDD76}" type="presOf" srcId="{8D7DA3EC-82FE-4D14-B5C8-FF50DBCD3103}" destId="{6DB48F03-EECC-4D49-A2F9-384CC8EAC855}" srcOrd="0" destOrd="0" presId="urn:microsoft.com/office/officeart/2005/8/layout/arrow2"/>
    <dgm:cxn modelId="{55DE7790-DED5-4D00-A07E-016911D6881A}" type="presParOf" srcId="{2530B68A-831F-4963-A78B-237F6797AE70}" destId="{E741E664-24FA-4FDC-8C46-AF964D90D5CA}" srcOrd="0" destOrd="0" presId="urn:microsoft.com/office/officeart/2005/8/layout/arrow2"/>
    <dgm:cxn modelId="{1C4A69CF-66EC-4B5F-AC23-B801766D5E14}" type="presParOf" srcId="{2530B68A-831F-4963-A78B-237F6797AE70}" destId="{39BD1F59-F2E2-4458-9BD0-139D0A71F047}" srcOrd="1" destOrd="0" presId="urn:microsoft.com/office/officeart/2005/8/layout/arrow2"/>
    <dgm:cxn modelId="{AFA60276-7388-4943-A403-3993F992CA82}" type="presParOf" srcId="{39BD1F59-F2E2-4458-9BD0-139D0A71F047}" destId="{C4C2719E-6B02-4C8C-AEAB-896FDBD7792A}" srcOrd="0" destOrd="0" presId="urn:microsoft.com/office/officeart/2005/8/layout/arrow2"/>
    <dgm:cxn modelId="{2CC0EEA8-F151-45E2-926D-B0BFFBF2BF93}" type="presParOf" srcId="{39BD1F59-F2E2-4458-9BD0-139D0A71F047}" destId="{73632C5B-D4A9-4B84-B99B-93C100753972}" srcOrd="1" destOrd="0" presId="urn:microsoft.com/office/officeart/2005/8/layout/arrow2"/>
    <dgm:cxn modelId="{86144B95-A86E-4A6E-9C52-AC3C81CE5F9A}" type="presParOf" srcId="{39BD1F59-F2E2-4458-9BD0-139D0A71F047}" destId="{6C9FEDEF-0C27-4B09-9F97-04821441624D}" srcOrd="2" destOrd="0" presId="urn:microsoft.com/office/officeart/2005/8/layout/arrow2"/>
    <dgm:cxn modelId="{993BC9C5-240B-4174-BBE5-510D70CA0FC9}" type="presParOf" srcId="{39BD1F59-F2E2-4458-9BD0-139D0A71F047}" destId="{6DB48F03-EECC-4D49-A2F9-384CC8EAC855}" srcOrd="3" destOrd="0" presId="urn:microsoft.com/office/officeart/2005/8/layout/arrow2"/>
    <dgm:cxn modelId="{C090EDB6-DC97-40AF-B556-173964B67C5F}" type="presParOf" srcId="{39BD1F59-F2E2-4458-9BD0-139D0A71F047}" destId="{2E2D00DB-102B-4B4B-B209-F49F52E184E0}" srcOrd="4" destOrd="0" presId="urn:microsoft.com/office/officeart/2005/8/layout/arrow2"/>
    <dgm:cxn modelId="{EA34C2F0-E62A-47B9-B4C5-2BD19098A101}" type="presParOf" srcId="{39BD1F59-F2E2-4458-9BD0-139D0A71F047}" destId="{7980D120-ECA9-4FD0-A1EA-F36DF94D2B80}"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90C2A6B-B16E-40FD-8A7E-BAA700CA6797}" type="doc">
      <dgm:prSet loTypeId="urn:microsoft.com/office/officeart/2005/8/layout/cycle2" loCatId="cycle" qsTypeId="urn:microsoft.com/office/officeart/2005/8/quickstyle/3d2" qsCatId="3D" csTypeId="urn:microsoft.com/office/officeart/2005/8/colors/accent1_2" csCatId="accent1" phldr="1"/>
      <dgm:spPr/>
      <dgm:t>
        <a:bodyPr/>
        <a:lstStyle/>
        <a:p>
          <a:pPr rtl="1"/>
          <a:endParaRPr lang="ar-SA"/>
        </a:p>
      </dgm:t>
    </dgm:pt>
    <dgm:pt modelId="{5E4F3BFA-CFBE-4F2C-83FE-282BED0138F1}">
      <dgm:prSet/>
      <dgm:spPr>
        <a:solidFill>
          <a:srgbClr val="00B050"/>
        </a:solidFill>
      </dgm:spPr>
      <dgm:t>
        <a:bodyPr/>
        <a:lstStyle/>
        <a:p>
          <a:pPr rtl="1"/>
          <a:r>
            <a:rPr lang="ar-SA" dirty="0" smtClean="0"/>
            <a:t>الطلب الفردي</a:t>
          </a:r>
          <a:endParaRPr lang="ar-SA" dirty="0"/>
        </a:p>
      </dgm:t>
    </dgm:pt>
    <dgm:pt modelId="{03464AF0-6556-466F-B9B4-233AB37ADEC1}" type="parTrans" cxnId="{62422CA3-F34E-4ACA-8955-49477916CA67}">
      <dgm:prSet/>
      <dgm:spPr/>
      <dgm:t>
        <a:bodyPr/>
        <a:lstStyle/>
        <a:p>
          <a:pPr rtl="1"/>
          <a:endParaRPr lang="ar-SA"/>
        </a:p>
      </dgm:t>
    </dgm:pt>
    <dgm:pt modelId="{8B227850-14E8-432A-B173-3DEDF605F8A9}" type="sibTrans" cxnId="{62422CA3-F34E-4ACA-8955-49477916CA67}">
      <dgm:prSet/>
      <dgm:spPr>
        <a:solidFill>
          <a:srgbClr val="FFC000"/>
        </a:solidFill>
      </dgm:spPr>
      <dgm:t>
        <a:bodyPr/>
        <a:lstStyle/>
        <a:p>
          <a:pPr rtl="1"/>
          <a:endParaRPr lang="ar-SA"/>
        </a:p>
      </dgm:t>
    </dgm:pt>
    <dgm:pt modelId="{36F6DF18-DC93-4C04-95F1-A86265C72671}">
      <dgm:prSet/>
      <dgm:spPr>
        <a:solidFill>
          <a:srgbClr val="FF0000"/>
        </a:solidFill>
      </dgm:spPr>
      <dgm:t>
        <a:bodyPr/>
        <a:lstStyle/>
        <a:p>
          <a:pPr rtl="1"/>
          <a:r>
            <a:rPr lang="ar-SA" dirty="0" smtClean="0"/>
            <a:t>الطلبيات</a:t>
          </a:r>
          <a:endParaRPr lang="ar-SA" dirty="0"/>
        </a:p>
      </dgm:t>
    </dgm:pt>
    <dgm:pt modelId="{635BCC66-D37A-4515-898E-F7AFD95967BC}" type="parTrans" cxnId="{BBEC2518-5EDB-4EBA-9C43-CDEDF98282AA}">
      <dgm:prSet/>
      <dgm:spPr/>
      <dgm:t>
        <a:bodyPr/>
        <a:lstStyle/>
        <a:p>
          <a:pPr rtl="1"/>
          <a:endParaRPr lang="ar-SA"/>
        </a:p>
      </dgm:t>
    </dgm:pt>
    <dgm:pt modelId="{E4805F7C-3E3B-42F2-80BD-1C05940AA9CC}" type="sibTrans" cxnId="{BBEC2518-5EDB-4EBA-9C43-CDEDF98282AA}">
      <dgm:prSet/>
      <dgm:spPr>
        <a:solidFill>
          <a:srgbClr val="FFC000"/>
        </a:solidFill>
      </dgm:spPr>
      <dgm:t>
        <a:bodyPr/>
        <a:lstStyle/>
        <a:p>
          <a:pPr rtl="1"/>
          <a:endParaRPr lang="ar-SA"/>
        </a:p>
      </dgm:t>
    </dgm:pt>
    <dgm:pt modelId="{118BC92D-7BE4-48D2-95FA-0122EB140471}" type="pres">
      <dgm:prSet presAssocID="{690C2A6B-B16E-40FD-8A7E-BAA700CA6797}" presName="cycle" presStyleCnt="0">
        <dgm:presLayoutVars>
          <dgm:dir/>
          <dgm:resizeHandles val="exact"/>
        </dgm:presLayoutVars>
      </dgm:prSet>
      <dgm:spPr/>
      <dgm:t>
        <a:bodyPr/>
        <a:lstStyle/>
        <a:p>
          <a:pPr rtl="1"/>
          <a:endParaRPr lang="ar-SA"/>
        </a:p>
      </dgm:t>
    </dgm:pt>
    <dgm:pt modelId="{E5839CA4-789D-46F5-BFF9-DE8B78DEC25B}" type="pres">
      <dgm:prSet presAssocID="{5E4F3BFA-CFBE-4F2C-83FE-282BED0138F1}" presName="node" presStyleLbl="node1" presStyleIdx="0" presStyleCnt="2">
        <dgm:presLayoutVars>
          <dgm:bulletEnabled val="1"/>
        </dgm:presLayoutVars>
      </dgm:prSet>
      <dgm:spPr/>
      <dgm:t>
        <a:bodyPr/>
        <a:lstStyle/>
        <a:p>
          <a:pPr rtl="1"/>
          <a:endParaRPr lang="ar-SA"/>
        </a:p>
      </dgm:t>
    </dgm:pt>
    <dgm:pt modelId="{208173AE-7547-4187-B6F2-7A90074D1306}" type="pres">
      <dgm:prSet presAssocID="{8B227850-14E8-432A-B173-3DEDF605F8A9}" presName="sibTrans" presStyleLbl="sibTrans2D1" presStyleIdx="0" presStyleCnt="2"/>
      <dgm:spPr/>
      <dgm:t>
        <a:bodyPr/>
        <a:lstStyle/>
        <a:p>
          <a:pPr rtl="1"/>
          <a:endParaRPr lang="ar-SA"/>
        </a:p>
      </dgm:t>
    </dgm:pt>
    <dgm:pt modelId="{24C24515-BD28-4975-9552-E1851A7E56A6}" type="pres">
      <dgm:prSet presAssocID="{8B227850-14E8-432A-B173-3DEDF605F8A9}" presName="connectorText" presStyleLbl="sibTrans2D1" presStyleIdx="0" presStyleCnt="2"/>
      <dgm:spPr/>
      <dgm:t>
        <a:bodyPr/>
        <a:lstStyle/>
        <a:p>
          <a:pPr rtl="1"/>
          <a:endParaRPr lang="ar-SA"/>
        </a:p>
      </dgm:t>
    </dgm:pt>
    <dgm:pt modelId="{0DE7371C-B418-472A-A55B-85BB97CF47EF}" type="pres">
      <dgm:prSet presAssocID="{36F6DF18-DC93-4C04-95F1-A86265C72671}" presName="node" presStyleLbl="node1" presStyleIdx="1" presStyleCnt="2">
        <dgm:presLayoutVars>
          <dgm:bulletEnabled val="1"/>
        </dgm:presLayoutVars>
      </dgm:prSet>
      <dgm:spPr/>
      <dgm:t>
        <a:bodyPr/>
        <a:lstStyle/>
        <a:p>
          <a:pPr rtl="1"/>
          <a:endParaRPr lang="ar-SA"/>
        </a:p>
      </dgm:t>
    </dgm:pt>
    <dgm:pt modelId="{514F5595-22DE-46BF-B9E5-C2E5689B0632}" type="pres">
      <dgm:prSet presAssocID="{E4805F7C-3E3B-42F2-80BD-1C05940AA9CC}" presName="sibTrans" presStyleLbl="sibTrans2D1" presStyleIdx="1" presStyleCnt="2"/>
      <dgm:spPr/>
      <dgm:t>
        <a:bodyPr/>
        <a:lstStyle/>
        <a:p>
          <a:pPr rtl="1"/>
          <a:endParaRPr lang="ar-SA"/>
        </a:p>
      </dgm:t>
    </dgm:pt>
    <dgm:pt modelId="{52D1B707-B64C-40F8-A721-CD7FD676F25F}" type="pres">
      <dgm:prSet presAssocID="{E4805F7C-3E3B-42F2-80BD-1C05940AA9CC}" presName="connectorText" presStyleLbl="sibTrans2D1" presStyleIdx="1" presStyleCnt="2"/>
      <dgm:spPr/>
      <dgm:t>
        <a:bodyPr/>
        <a:lstStyle/>
        <a:p>
          <a:pPr rtl="1"/>
          <a:endParaRPr lang="ar-SA"/>
        </a:p>
      </dgm:t>
    </dgm:pt>
  </dgm:ptLst>
  <dgm:cxnLst>
    <dgm:cxn modelId="{2D536243-FC43-43F5-9FC0-7033835643E7}" type="presOf" srcId="{8B227850-14E8-432A-B173-3DEDF605F8A9}" destId="{208173AE-7547-4187-B6F2-7A90074D1306}" srcOrd="0" destOrd="0" presId="urn:microsoft.com/office/officeart/2005/8/layout/cycle2"/>
    <dgm:cxn modelId="{BABE6EAE-1FD8-462C-AD50-E607EE587E52}" type="presOf" srcId="{36F6DF18-DC93-4C04-95F1-A86265C72671}" destId="{0DE7371C-B418-472A-A55B-85BB97CF47EF}" srcOrd="0" destOrd="0" presId="urn:microsoft.com/office/officeart/2005/8/layout/cycle2"/>
    <dgm:cxn modelId="{2AA944F8-254E-4203-8593-B61223DC15BD}" type="presOf" srcId="{E4805F7C-3E3B-42F2-80BD-1C05940AA9CC}" destId="{52D1B707-B64C-40F8-A721-CD7FD676F25F}" srcOrd="1" destOrd="0" presId="urn:microsoft.com/office/officeart/2005/8/layout/cycle2"/>
    <dgm:cxn modelId="{6E1589EC-763D-42B8-BC77-4E89866F1B82}" type="presOf" srcId="{8B227850-14E8-432A-B173-3DEDF605F8A9}" destId="{24C24515-BD28-4975-9552-E1851A7E56A6}" srcOrd="1" destOrd="0" presId="urn:microsoft.com/office/officeart/2005/8/layout/cycle2"/>
    <dgm:cxn modelId="{62422CA3-F34E-4ACA-8955-49477916CA67}" srcId="{690C2A6B-B16E-40FD-8A7E-BAA700CA6797}" destId="{5E4F3BFA-CFBE-4F2C-83FE-282BED0138F1}" srcOrd="0" destOrd="0" parTransId="{03464AF0-6556-466F-B9B4-233AB37ADEC1}" sibTransId="{8B227850-14E8-432A-B173-3DEDF605F8A9}"/>
    <dgm:cxn modelId="{23F572AF-61E9-4C60-B76A-C4350C9F2C64}" type="presOf" srcId="{690C2A6B-B16E-40FD-8A7E-BAA700CA6797}" destId="{118BC92D-7BE4-48D2-95FA-0122EB140471}" srcOrd="0" destOrd="0" presId="urn:microsoft.com/office/officeart/2005/8/layout/cycle2"/>
    <dgm:cxn modelId="{830BDD1D-B1CB-4B92-8860-B08EC2418414}" type="presOf" srcId="{5E4F3BFA-CFBE-4F2C-83FE-282BED0138F1}" destId="{E5839CA4-789D-46F5-BFF9-DE8B78DEC25B}" srcOrd="0" destOrd="0" presId="urn:microsoft.com/office/officeart/2005/8/layout/cycle2"/>
    <dgm:cxn modelId="{BBEC2518-5EDB-4EBA-9C43-CDEDF98282AA}" srcId="{690C2A6B-B16E-40FD-8A7E-BAA700CA6797}" destId="{36F6DF18-DC93-4C04-95F1-A86265C72671}" srcOrd="1" destOrd="0" parTransId="{635BCC66-D37A-4515-898E-F7AFD95967BC}" sibTransId="{E4805F7C-3E3B-42F2-80BD-1C05940AA9CC}"/>
    <dgm:cxn modelId="{18D69CFF-1848-4427-8701-F259D9A84CCD}" type="presOf" srcId="{E4805F7C-3E3B-42F2-80BD-1C05940AA9CC}" destId="{514F5595-22DE-46BF-B9E5-C2E5689B0632}" srcOrd="0" destOrd="0" presId="urn:microsoft.com/office/officeart/2005/8/layout/cycle2"/>
    <dgm:cxn modelId="{1AEE8247-3548-4132-823F-076D01BE8730}" type="presParOf" srcId="{118BC92D-7BE4-48D2-95FA-0122EB140471}" destId="{E5839CA4-789D-46F5-BFF9-DE8B78DEC25B}" srcOrd="0" destOrd="0" presId="urn:microsoft.com/office/officeart/2005/8/layout/cycle2"/>
    <dgm:cxn modelId="{58B5734C-F536-4280-88F3-8A27CBE992B6}" type="presParOf" srcId="{118BC92D-7BE4-48D2-95FA-0122EB140471}" destId="{208173AE-7547-4187-B6F2-7A90074D1306}" srcOrd="1" destOrd="0" presId="urn:microsoft.com/office/officeart/2005/8/layout/cycle2"/>
    <dgm:cxn modelId="{A5F628F9-0F2A-40B3-A0ED-93095B154C04}" type="presParOf" srcId="{208173AE-7547-4187-B6F2-7A90074D1306}" destId="{24C24515-BD28-4975-9552-E1851A7E56A6}" srcOrd="0" destOrd="0" presId="urn:microsoft.com/office/officeart/2005/8/layout/cycle2"/>
    <dgm:cxn modelId="{BE360179-ECD8-4780-B4B7-F74C29CB33A9}" type="presParOf" srcId="{118BC92D-7BE4-48D2-95FA-0122EB140471}" destId="{0DE7371C-B418-472A-A55B-85BB97CF47EF}" srcOrd="2" destOrd="0" presId="urn:microsoft.com/office/officeart/2005/8/layout/cycle2"/>
    <dgm:cxn modelId="{0A5C8EA6-5D03-40ED-A22F-543FDDD3871F}" type="presParOf" srcId="{118BC92D-7BE4-48D2-95FA-0122EB140471}" destId="{514F5595-22DE-46BF-B9E5-C2E5689B0632}" srcOrd="3" destOrd="0" presId="urn:microsoft.com/office/officeart/2005/8/layout/cycle2"/>
    <dgm:cxn modelId="{F0A4ACE3-C05A-47BB-A219-87E9BBCFCE2B}" type="presParOf" srcId="{514F5595-22DE-46BF-B9E5-C2E5689B0632}" destId="{52D1B707-B64C-40F8-A721-CD7FD676F25F}"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86762E-7188-48F8-98BC-918323D2B016}">
      <dsp:nvSpPr>
        <dsp:cNvPr id="0" name=""/>
        <dsp:cNvSpPr/>
      </dsp:nvSpPr>
      <dsp:spPr>
        <a:xfrm rot="16200000">
          <a:off x="300" y="78661"/>
          <a:ext cx="3446301" cy="3446301"/>
        </a:xfrm>
        <a:prstGeom prst="upArrow">
          <a:avLst>
            <a:gd name="adj1" fmla="val 50000"/>
            <a:gd name="adj2" fmla="val 35000"/>
          </a:avLst>
        </a:prstGeom>
        <a:solidFill>
          <a:srgbClr val="7030A0"/>
        </a:soli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12928" tIns="312928" rIns="312928" bIns="312928" numCol="1" spcCol="1270" anchor="ctr" anchorCtr="0">
          <a:noAutofit/>
        </a:bodyPr>
        <a:lstStyle/>
        <a:p>
          <a:pPr lvl="0" algn="ctr" defTabSz="1955800" rtl="1">
            <a:lnSpc>
              <a:spcPct val="90000"/>
            </a:lnSpc>
            <a:spcBef>
              <a:spcPct val="0"/>
            </a:spcBef>
            <a:spcAft>
              <a:spcPct val="35000"/>
            </a:spcAft>
          </a:pPr>
          <a:r>
            <a:rPr lang="ar-SA" sz="4400" kern="1200" dirty="0" smtClean="0"/>
            <a:t>سلع صناعية</a:t>
          </a:r>
          <a:endParaRPr lang="ar-SA" sz="4400" kern="1200" dirty="0"/>
        </a:p>
      </dsp:txBody>
      <dsp:txXfrm rot="5400000">
        <a:off x="603404" y="940235"/>
        <a:ext cx="2843198" cy="1723151"/>
      </dsp:txXfrm>
    </dsp:sp>
    <dsp:sp modelId="{57F8282B-9840-4A04-BD77-03EA28E62AC3}">
      <dsp:nvSpPr>
        <dsp:cNvPr id="0" name=""/>
        <dsp:cNvSpPr/>
      </dsp:nvSpPr>
      <dsp:spPr>
        <a:xfrm rot="5400000">
          <a:off x="3792397" y="78661"/>
          <a:ext cx="3446301" cy="3446301"/>
        </a:xfrm>
        <a:prstGeom prst="upArrow">
          <a:avLst>
            <a:gd name="adj1" fmla="val 50000"/>
            <a:gd name="adj2" fmla="val 35000"/>
          </a:avLst>
        </a:prstGeom>
        <a:solidFill>
          <a:srgbClr val="C00000"/>
        </a:soli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84480" tIns="284480" rIns="284480" bIns="284480" numCol="1" spcCol="1270" anchor="ctr" anchorCtr="0">
          <a:noAutofit/>
        </a:bodyPr>
        <a:lstStyle/>
        <a:p>
          <a:pPr lvl="0" algn="ctr" defTabSz="1778000" rtl="1">
            <a:lnSpc>
              <a:spcPct val="90000"/>
            </a:lnSpc>
            <a:spcBef>
              <a:spcPct val="0"/>
            </a:spcBef>
            <a:spcAft>
              <a:spcPct val="35000"/>
            </a:spcAft>
          </a:pPr>
          <a:r>
            <a:rPr lang="ar-SA" sz="4000" kern="1200" dirty="0" smtClean="0"/>
            <a:t>سلع استهلاكية</a:t>
          </a:r>
          <a:endParaRPr lang="ar-SA" sz="4000" kern="1200" dirty="0"/>
        </a:p>
      </dsp:txBody>
      <dsp:txXfrm rot="-5400000">
        <a:off x="3792398" y="940236"/>
        <a:ext cx="2843198" cy="172315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1E664-24FA-4FDC-8C46-AF964D90D5CA}">
      <dsp:nvSpPr>
        <dsp:cNvPr id="0" name=""/>
        <dsp:cNvSpPr/>
      </dsp:nvSpPr>
      <dsp:spPr>
        <a:xfrm>
          <a:off x="775514" y="0"/>
          <a:ext cx="5765800" cy="3603625"/>
        </a:xfrm>
        <a:prstGeom prst="swooshArrow">
          <a:avLst>
            <a:gd name="adj1" fmla="val 25000"/>
            <a:gd name="adj2" fmla="val 25000"/>
          </a:avLst>
        </a:prstGeom>
        <a:gradFill rotWithShape="1">
          <a:gsLst>
            <a:gs pos="0">
              <a:schemeClr val="accent5">
                <a:tint val="50000"/>
                <a:satMod val="180000"/>
                <a:lumMod val="100000"/>
              </a:schemeClr>
            </a:gs>
            <a:gs pos="40000">
              <a:schemeClr val="accent5">
                <a:tint val="60000"/>
                <a:satMod val="130000"/>
                <a:lumMod val="100000"/>
              </a:schemeClr>
            </a:gs>
            <a:gs pos="100000">
              <a:schemeClr val="accent5">
                <a:tint val="96000"/>
                <a:lumMod val="108000"/>
              </a:schemeClr>
            </a:gs>
          </a:gsLst>
          <a:lin ang="5400000" scaled="0"/>
        </a:gradFill>
        <a:ln w="9525" cap="flat" cmpd="sng" algn="ctr">
          <a:solidFill>
            <a:schemeClr val="accent5"/>
          </a:solidFill>
          <a:prstDash val="solid"/>
        </a:ln>
        <a:effectLst/>
        <a:scene3d>
          <a:camera prst="orthographicFront"/>
          <a:lightRig rig="threePt" dir="t">
            <a:rot lat="0" lon="0" rev="7500000"/>
          </a:lightRig>
        </a:scene3d>
        <a:sp3d z="-152400" extrusionH="63500"/>
      </dsp:spPr>
      <dsp:style>
        <a:lnRef idx="1">
          <a:schemeClr val="accent5"/>
        </a:lnRef>
        <a:fillRef idx="2">
          <a:schemeClr val="accent5"/>
        </a:fillRef>
        <a:effectRef idx="1">
          <a:schemeClr val="accent5"/>
        </a:effectRef>
        <a:fontRef idx="minor">
          <a:schemeClr val="dk1"/>
        </a:fontRef>
      </dsp:style>
    </dsp:sp>
    <dsp:sp modelId="{C4C2719E-6B02-4C8C-AEAB-896FDBD7792A}">
      <dsp:nvSpPr>
        <dsp:cNvPr id="0" name=""/>
        <dsp:cNvSpPr/>
      </dsp:nvSpPr>
      <dsp:spPr>
        <a:xfrm>
          <a:off x="1537119" y="2487221"/>
          <a:ext cx="149910" cy="149910"/>
        </a:xfrm>
        <a:prstGeom prst="ellipse">
          <a:avLst/>
        </a:prstGeom>
        <a:solidFill>
          <a:srgbClr val="D214B7"/>
        </a:soli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3632C5B-D4A9-4B84-B99B-93C100753972}">
      <dsp:nvSpPr>
        <dsp:cNvPr id="0" name=""/>
        <dsp:cNvSpPr/>
      </dsp:nvSpPr>
      <dsp:spPr>
        <a:xfrm>
          <a:off x="1685607" y="2548201"/>
          <a:ext cx="1837209" cy="10414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9435" tIns="0" rIns="0" bIns="0" numCol="1" spcCol="1270" anchor="t" anchorCtr="0">
          <a:noAutofit/>
        </a:bodyPr>
        <a:lstStyle/>
        <a:p>
          <a:pPr lvl="0" algn="l" defTabSz="1422400" rtl="1">
            <a:lnSpc>
              <a:spcPct val="90000"/>
            </a:lnSpc>
            <a:spcBef>
              <a:spcPct val="0"/>
            </a:spcBef>
            <a:spcAft>
              <a:spcPct val="35000"/>
            </a:spcAft>
          </a:pPr>
          <a:r>
            <a:rPr lang="ar-SA" sz="3200" b="1" kern="1200" dirty="0" smtClean="0"/>
            <a:t>سلع ميسرة</a:t>
          </a:r>
          <a:endParaRPr lang="ar-SA" sz="3200" b="1" kern="1200" dirty="0"/>
        </a:p>
      </dsp:txBody>
      <dsp:txXfrm>
        <a:off x="1685607" y="2548201"/>
        <a:ext cx="1837209" cy="1041447"/>
      </dsp:txXfrm>
    </dsp:sp>
    <dsp:sp modelId="{6C9FEDEF-0C27-4B09-9F97-04821441624D}">
      <dsp:nvSpPr>
        <dsp:cNvPr id="0" name=""/>
        <dsp:cNvSpPr/>
      </dsp:nvSpPr>
      <dsp:spPr>
        <a:xfrm>
          <a:off x="2860370" y="1507756"/>
          <a:ext cx="270992" cy="270992"/>
        </a:xfrm>
        <a:prstGeom prst="ellipse">
          <a:avLst/>
        </a:prstGeom>
        <a:solidFill>
          <a:srgbClr val="FF0000"/>
        </a:soli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DB48F03-EECC-4D49-A2F9-384CC8EAC855}">
      <dsp:nvSpPr>
        <dsp:cNvPr id="0" name=""/>
        <dsp:cNvSpPr/>
      </dsp:nvSpPr>
      <dsp:spPr>
        <a:xfrm>
          <a:off x="3202390" y="1638116"/>
          <a:ext cx="2184163" cy="19603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3593" tIns="0" rIns="0" bIns="0" numCol="1" spcCol="1270" anchor="t" anchorCtr="0">
          <a:noAutofit/>
        </a:bodyPr>
        <a:lstStyle/>
        <a:p>
          <a:pPr lvl="0" algn="l" defTabSz="1422400" rtl="1">
            <a:lnSpc>
              <a:spcPct val="90000"/>
            </a:lnSpc>
            <a:spcBef>
              <a:spcPct val="0"/>
            </a:spcBef>
            <a:spcAft>
              <a:spcPct val="35000"/>
            </a:spcAft>
          </a:pPr>
          <a:r>
            <a:rPr lang="ar-SA" sz="3200" b="1" kern="1200" dirty="0" smtClean="0"/>
            <a:t>سلع انتقائية</a:t>
          </a:r>
          <a:endParaRPr lang="ar-SA" sz="3200" b="1" kern="1200" dirty="0"/>
        </a:p>
      </dsp:txBody>
      <dsp:txXfrm>
        <a:off x="3202390" y="1638116"/>
        <a:ext cx="2184163" cy="1960372"/>
      </dsp:txXfrm>
    </dsp:sp>
    <dsp:sp modelId="{2E2D00DB-102B-4B4B-B209-F49F52E184E0}">
      <dsp:nvSpPr>
        <dsp:cNvPr id="0" name=""/>
        <dsp:cNvSpPr/>
      </dsp:nvSpPr>
      <dsp:spPr>
        <a:xfrm>
          <a:off x="4451731" y="911717"/>
          <a:ext cx="374777" cy="374777"/>
        </a:xfrm>
        <a:prstGeom prst="ellipse">
          <a:avLst/>
        </a:prstGeom>
        <a:solidFill>
          <a:srgbClr val="00B050"/>
        </a:soli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980D120-ECA9-4FD0-A1EA-F36DF94D2B80}">
      <dsp:nvSpPr>
        <dsp:cNvPr id="0" name=""/>
        <dsp:cNvSpPr/>
      </dsp:nvSpPr>
      <dsp:spPr>
        <a:xfrm>
          <a:off x="4779851" y="1092092"/>
          <a:ext cx="1809889" cy="2504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587" tIns="0" rIns="0" bIns="0" numCol="1" spcCol="1270" anchor="t" anchorCtr="0">
          <a:noAutofit/>
        </a:bodyPr>
        <a:lstStyle/>
        <a:p>
          <a:pPr lvl="0" algn="l" defTabSz="1422400" rtl="1">
            <a:lnSpc>
              <a:spcPct val="90000"/>
            </a:lnSpc>
            <a:spcBef>
              <a:spcPct val="0"/>
            </a:spcBef>
            <a:spcAft>
              <a:spcPct val="35000"/>
            </a:spcAft>
          </a:pPr>
          <a:r>
            <a:rPr lang="ar-SA" sz="3200" b="1" kern="1200" dirty="0" smtClean="0"/>
            <a:t>سلع خاصة</a:t>
          </a:r>
          <a:endParaRPr lang="ar-SA" sz="3200" b="1" kern="1200" dirty="0"/>
        </a:p>
      </dsp:txBody>
      <dsp:txXfrm>
        <a:off x="4779851" y="1092092"/>
        <a:ext cx="1809889" cy="25045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839CA4-789D-46F5-BFF9-DE8B78DEC25B}">
      <dsp:nvSpPr>
        <dsp:cNvPr id="0" name=""/>
        <dsp:cNvSpPr/>
      </dsp:nvSpPr>
      <dsp:spPr>
        <a:xfrm>
          <a:off x="1841" y="341009"/>
          <a:ext cx="2921793" cy="2921793"/>
        </a:xfrm>
        <a:prstGeom prst="ellipse">
          <a:avLst/>
        </a:prstGeom>
        <a:solidFill>
          <a:srgbClr val="00B050"/>
        </a:soli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2533650" rtl="1">
            <a:lnSpc>
              <a:spcPct val="90000"/>
            </a:lnSpc>
            <a:spcBef>
              <a:spcPct val="0"/>
            </a:spcBef>
            <a:spcAft>
              <a:spcPct val="35000"/>
            </a:spcAft>
          </a:pPr>
          <a:r>
            <a:rPr lang="ar-SA" sz="5700" kern="1200" dirty="0" smtClean="0"/>
            <a:t>الطلب الفردي</a:t>
          </a:r>
          <a:endParaRPr lang="ar-SA" sz="5700" kern="1200" dirty="0"/>
        </a:p>
      </dsp:txBody>
      <dsp:txXfrm>
        <a:off x="429728" y="768896"/>
        <a:ext cx="2066019" cy="2066019"/>
      </dsp:txXfrm>
    </dsp:sp>
    <dsp:sp modelId="{208173AE-7547-4187-B6F2-7A90074D1306}">
      <dsp:nvSpPr>
        <dsp:cNvPr id="0" name=""/>
        <dsp:cNvSpPr/>
      </dsp:nvSpPr>
      <dsp:spPr>
        <a:xfrm>
          <a:off x="2695743" y="-71886"/>
          <a:ext cx="1820657" cy="986105"/>
        </a:xfrm>
        <a:prstGeom prst="rightArrow">
          <a:avLst>
            <a:gd name="adj1" fmla="val 60000"/>
            <a:gd name="adj2" fmla="val 50000"/>
          </a:avLst>
        </a:prstGeom>
        <a:solidFill>
          <a:srgbClr val="FFC000"/>
        </a:soli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2000250" rtl="1">
            <a:lnSpc>
              <a:spcPct val="90000"/>
            </a:lnSpc>
            <a:spcBef>
              <a:spcPct val="0"/>
            </a:spcBef>
            <a:spcAft>
              <a:spcPct val="35000"/>
            </a:spcAft>
          </a:pPr>
          <a:endParaRPr lang="ar-SA" sz="4500" kern="1200"/>
        </a:p>
      </dsp:txBody>
      <dsp:txXfrm>
        <a:off x="2695743" y="125335"/>
        <a:ext cx="1524826" cy="591663"/>
      </dsp:txXfrm>
    </dsp:sp>
    <dsp:sp modelId="{0DE7371C-B418-472A-A55B-85BB97CF47EF}">
      <dsp:nvSpPr>
        <dsp:cNvPr id="0" name=""/>
        <dsp:cNvSpPr/>
      </dsp:nvSpPr>
      <dsp:spPr>
        <a:xfrm>
          <a:off x="4391564" y="341009"/>
          <a:ext cx="2921793" cy="2921793"/>
        </a:xfrm>
        <a:prstGeom prst="ellipse">
          <a:avLst/>
        </a:prstGeom>
        <a:solidFill>
          <a:srgbClr val="FF0000"/>
        </a:soli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2533650" rtl="1">
            <a:lnSpc>
              <a:spcPct val="90000"/>
            </a:lnSpc>
            <a:spcBef>
              <a:spcPct val="0"/>
            </a:spcBef>
            <a:spcAft>
              <a:spcPct val="35000"/>
            </a:spcAft>
          </a:pPr>
          <a:r>
            <a:rPr lang="ar-SA" sz="5700" kern="1200" dirty="0" smtClean="0"/>
            <a:t>الطلبيات</a:t>
          </a:r>
          <a:endParaRPr lang="ar-SA" sz="5700" kern="1200" dirty="0"/>
        </a:p>
      </dsp:txBody>
      <dsp:txXfrm>
        <a:off x="4819451" y="768896"/>
        <a:ext cx="2066019" cy="2066019"/>
      </dsp:txXfrm>
    </dsp:sp>
    <dsp:sp modelId="{514F5595-22DE-46BF-B9E5-C2E5689B0632}">
      <dsp:nvSpPr>
        <dsp:cNvPr id="0" name=""/>
        <dsp:cNvSpPr/>
      </dsp:nvSpPr>
      <dsp:spPr>
        <a:xfrm rot="10800000">
          <a:off x="2798799" y="2689593"/>
          <a:ext cx="1820657" cy="986105"/>
        </a:xfrm>
        <a:prstGeom prst="rightArrow">
          <a:avLst>
            <a:gd name="adj1" fmla="val 60000"/>
            <a:gd name="adj2" fmla="val 50000"/>
          </a:avLst>
        </a:prstGeom>
        <a:solidFill>
          <a:srgbClr val="FFC000"/>
        </a:soli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2000250" rtl="1">
            <a:lnSpc>
              <a:spcPct val="90000"/>
            </a:lnSpc>
            <a:spcBef>
              <a:spcPct val="0"/>
            </a:spcBef>
            <a:spcAft>
              <a:spcPct val="35000"/>
            </a:spcAft>
          </a:pPr>
          <a:endParaRPr lang="ar-SA" sz="4500" kern="1200"/>
        </a:p>
      </dsp:txBody>
      <dsp:txXfrm rot="10800000">
        <a:off x="3094630" y="2886814"/>
        <a:ext cx="1524826" cy="591663"/>
      </dsp:txXfrm>
    </dsp:sp>
  </dsp:spTree>
</dsp:drawing>
</file>

<file path=ppt/diagrams/layout1.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1D8BD707-D9CF-40AE-B4C6-C98DA3205C09}" type="datetimeFigureOut">
              <a:rPr lang="en-US" smtClean="0"/>
              <a:pPr/>
              <a:t>4/5/2021</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4/5/2021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1D8BD707-D9CF-40AE-B4C6-C98DA3205C09}" type="datetimeFigureOut">
              <a:rPr lang="en-US" smtClean="0"/>
              <a:pPr/>
              <a:t>4/5/2021</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a:p>
        </p:txBody>
      </p:sp>
      <p:sp>
        <p:nvSpPr>
          <p:cNvPr id="7" name="Slide Number Placeholder 6"/>
          <p:cNvSpPr>
            <a:spLocks noGrp="1"/>
          </p:cNvSpPr>
          <p:nvPr>
            <p:ph type="sldNum" sz="quarter" idx="12"/>
          </p:nvPr>
        </p:nvSpPr>
        <p:spPr>
          <a:xfrm rot="60000">
            <a:off x="7557313" y="5896961"/>
            <a:ext cx="554023" cy="365125"/>
          </a:xfrm>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1D8BD707-D9CF-40AE-B4C6-C98DA3205C09}" type="datetimeFigureOut">
              <a:rPr lang="en-US" smtClean="0"/>
              <a:pPr/>
              <a:t>4/5/2021</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a:p>
        </p:txBody>
      </p:sp>
      <p:sp>
        <p:nvSpPr>
          <p:cNvPr id="7" name="Slide Number Placeholder 6"/>
          <p:cNvSpPr>
            <a:spLocks noGrp="1"/>
          </p:cNvSpPr>
          <p:nvPr>
            <p:ph type="sldNum" sz="quarter" idx="12"/>
          </p:nvPr>
        </p:nvSpPr>
        <p:spPr>
          <a:xfrm rot="60000">
            <a:off x="7562089" y="5900026"/>
            <a:ext cx="554023" cy="365125"/>
          </a:xfrm>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1D8BD707-D9CF-40AE-B4C6-C98DA3205C09}" type="datetimeFigureOut">
              <a:rPr lang="en-US" smtClean="0"/>
              <a:pPr/>
              <a:t>4/5/2021</a:t>
            </a:fld>
            <a:endParaRPr lang="en-U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r" defTabSz="914400" rtl="1"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r" defTabSz="914400" rtl="1"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r" defTabSz="914400" rtl="1"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p:spPr>
        <p:txBody>
          <a:bodyPr>
            <a:normAutofit/>
          </a:bodyPr>
          <a:lstStyle/>
          <a:p>
            <a:r>
              <a:rPr lang="ar-SA" sz="4800" b="1" dirty="0" smtClean="0">
                <a:solidFill>
                  <a:srgbClr val="0070C0"/>
                </a:solidFill>
              </a:rPr>
              <a:t>إدارة الإنتاج والعمليات</a:t>
            </a:r>
            <a:endParaRPr lang="ar-SA" sz="4800" b="1" dirty="0">
              <a:solidFill>
                <a:srgbClr val="0070C0"/>
              </a:solidFill>
            </a:endParaRPr>
          </a:p>
        </p:txBody>
      </p:sp>
      <p:sp>
        <p:nvSpPr>
          <p:cNvPr id="3" name="Subtitle 2"/>
          <p:cNvSpPr>
            <a:spLocks noGrp="1"/>
          </p:cNvSpPr>
          <p:nvPr>
            <p:ph type="subTitle" idx="1"/>
          </p:nvPr>
        </p:nvSpPr>
        <p:spPr>
          <a:xfrm>
            <a:off x="1371600" y="2895600"/>
            <a:ext cx="6400800" cy="1752600"/>
          </a:xfrm>
        </p:spPr>
        <p:txBody>
          <a:bodyPr>
            <a:normAutofit/>
          </a:bodyPr>
          <a:lstStyle/>
          <a:p>
            <a:r>
              <a:rPr lang="ar-SA" sz="4800" b="1" dirty="0">
                <a:solidFill>
                  <a:srgbClr val="FF0000"/>
                </a:solidFill>
              </a:rPr>
              <a:t>نظم معلومات </a:t>
            </a:r>
            <a:r>
              <a:rPr lang="ar-SA" sz="4800" b="1" dirty="0" smtClean="0">
                <a:solidFill>
                  <a:srgbClr val="FF0000"/>
                </a:solidFill>
              </a:rPr>
              <a:t>وأساليب </a:t>
            </a:r>
            <a:r>
              <a:rPr lang="ar-SA" sz="4800" b="1" dirty="0">
                <a:solidFill>
                  <a:srgbClr val="FF0000"/>
                </a:solidFill>
              </a:rPr>
              <a:t>الإنتاج</a:t>
            </a:r>
          </a:p>
        </p:txBody>
      </p:sp>
    </p:spTree>
    <p:extLst>
      <p:ext uri="{BB962C8B-B14F-4D97-AF65-F5344CB8AC3E}">
        <p14:creationId xmlns:p14="http://schemas.microsoft.com/office/powerpoint/2010/main" val="33716608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a:solidFill>
                  <a:srgbClr val="FF0000"/>
                </a:solidFill>
              </a:rPr>
              <a:t>نظام العمليات في المنشأة الخدمية:</a:t>
            </a:r>
          </a:p>
        </p:txBody>
      </p:sp>
      <p:pic>
        <p:nvPicPr>
          <p:cNvPr id="409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914400" y="2183489"/>
            <a:ext cx="7391400" cy="3475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81841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D214B7"/>
                </a:solidFill>
              </a:rPr>
              <a:t>أصناف </a:t>
            </a:r>
            <a:r>
              <a:rPr lang="ar-SA" b="1" dirty="0">
                <a:solidFill>
                  <a:srgbClr val="D214B7"/>
                </a:solidFill>
              </a:rPr>
              <a:t>الخدمات </a:t>
            </a:r>
          </a:p>
        </p:txBody>
      </p:sp>
      <p:sp>
        <p:nvSpPr>
          <p:cNvPr id="3" name="Content Placeholder 2"/>
          <p:cNvSpPr>
            <a:spLocks noGrp="1"/>
          </p:cNvSpPr>
          <p:nvPr>
            <p:ph idx="1"/>
          </p:nvPr>
        </p:nvSpPr>
        <p:spPr>
          <a:xfrm>
            <a:off x="838200" y="2119257"/>
            <a:ext cx="7391400" cy="3603812"/>
          </a:xfrm>
        </p:spPr>
        <p:txBody>
          <a:bodyPr>
            <a:normAutofit fontScale="77500" lnSpcReduction="20000"/>
          </a:bodyPr>
          <a:lstStyle/>
          <a:p>
            <a:pPr marL="0" indent="0" algn="r" rtl="1">
              <a:lnSpc>
                <a:spcPct val="200000"/>
              </a:lnSpc>
              <a:buNone/>
            </a:pPr>
            <a:r>
              <a:rPr lang="ar-SA" sz="3600" b="1" dirty="0" smtClean="0">
                <a:solidFill>
                  <a:srgbClr val="00B050"/>
                </a:solidFill>
              </a:rPr>
              <a:t>1- الخدمات الشخصية.</a:t>
            </a:r>
            <a:endParaRPr lang="ar-SA" sz="3600" b="1" dirty="0">
              <a:solidFill>
                <a:srgbClr val="00B050"/>
              </a:solidFill>
            </a:endParaRPr>
          </a:p>
          <a:p>
            <a:pPr marL="0" indent="0" algn="r" rtl="1">
              <a:lnSpc>
                <a:spcPct val="200000"/>
              </a:lnSpc>
              <a:buNone/>
            </a:pPr>
            <a:r>
              <a:rPr lang="ar-SA" sz="3600" b="1" dirty="0" smtClean="0">
                <a:solidFill>
                  <a:srgbClr val="FF0000"/>
                </a:solidFill>
              </a:rPr>
              <a:t>2- الخدمات </a:t>
            </a:r>
            <a:r>
              <a:rPr lang="ar-SA" sz="3600" b="1" dirty="0">
                <a:solidFill>
                  <a:srgbClr val="FF0000"/>
                </a:solidFill>
              </a:rPr>
              <a:t>القابلة </a:t>
            </a:r>
            <a:r>
              <a:rPr lang="ar-SA" sz="3600" b="1" dirty="0" smtClean="0">
                <a:solidFill>
                  <a:srgbClr val="FF0000"/>
                </a:solidFill>
              </a:rPr>
              <a:t>للإحلال.</a:t>
            </a:r>
            <a:endParaRPr lang="ar-SA" sz="3600" b="1" dirty="0">
              <a:solidFill>
                <a:srgbClr val="FF0000"/>
              </a:solidFill>
            </a:endParaRPr>
          </a:p>
          <a:p>
            <a:pPr marL="0" indent="0" algn="r" rtl="1">
              <a:lnSpc>
                <a:spcPct val="200000"/>
              </a:lnSpc>
              <a:buNone/>
            </a:pPr>
            <a:r>
              <a:rPr lang="ar-SA" sz="3600" b="1" dirty="0" smtClean="0">
                <a:solidFill>
                  <a:srgbClr val="7030A0"/>
                </a:solidFill>
              </a:rPr>
              <a:t>3- الخدمات المتطورة.</a:t>
            </a:r>
            <a:endParaRPr lang="ar-SA" sz="3600" b="1" dirty="0">
              <a:solidFill>
                <a:srgbClr val="7030A0"/>
              </a:solidFill>
            </a:endParaRPr>
          </a:p>
          <a:p>
            <a:pPr marL="0" indent="0" algn="r" rtl="1">
              <a:lnSpc>
                <a:spcPct val="200000"/>
              </a:lnSpc>
              <a:buNone/>
            </a:pPr>
            <a:r>
              <a:rPr lang="ar-SA" sz="3600" b="1" dirty="0" smtClean="0">
                <a:solidFill>
                  <a:schemeClr val="bg2">
                    <a:lumMod val="50000"/>
                  </a:schemeClr>
                </a:solidFill>
              </a:rPr>
              <a:t>4- الخدمات </a:t>
            </a:r>
            <a:r>
              <a:rPr lang="ar-SA" sz="3600" b="1" dirty="0">
                <a:solidFill>
                  <a:schemeClr val="bg2">
                    <a:lumMod val="50000"/>
                  </a:schemeClr>
                </a:solidFill>
              </a:rPr>
              <a:t>شديدة </a:t>
            </a:r>
            <a:r>
              <a:rPr lang="ar-SA" sz="3600" b="1" dirty="0" smtClean="0">
                <a:solidFill>
                  <a:schemeClr val="bg2">
                    <a:lumMod val="50000"/>
                  </a:schemeClr>
                </a:solidFill>
              </a:rPr>
              <a:t>المتطور.</a:t>
            </a:r>
            <a:endParaRPr lang="ar-SA" sz="3600" b="1" dirty="0">
              <a:solidFill>
                <a:schemeClr val="bg2">
                  <a:lumMod val="50000"/>
                </a:schemeClr>
              </a:solidFill>
            </a:endParaRPr>
          </a:p>
        </p:txBody>
      </p:sp>
    </p:spTree>
    <p:extLst>
      <p:ext uri="{BB962C8B-B14F-4D97-AF65-F5344CB8AC3E}">
        <p14:creationId xmlns:p14="http://schemas.microsoft.com/office/powerpoint/2010/main" val="3030165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3600" b="1" dirty="0" smtClean="0">
                <a:solidFill>
                  <a:srgbClr val="0070C0"/>
                </a:solidFill>
              </a:rPr>
              <a:t>الخصائص المميزة لنظم العمليات</a:t>
            </a:r>
            <a:endParaRPr lang="ar-SA" sz="3600" b="1" dirty="0">
              <a:solidFill>
                <a:srgbClr val="0070C0"/>
              </a:solidFill>
            </a:endParaRPr>
          </a:p>
        </p:txBody>
      </p:sp>
      <p:sp>
        <p:nvSpPr>
          <p:cNvPr id="3" name="Content Placeholder 2"/>
          <p:cNvSpPr>
            <a:spLocks noGrp="1"/>
          </p:cNvSpPr>
          <p:nvPr>
            <p:ph idx="1"/>
          </p:nvPr>
        </p:nvSpPr>
        <p:spPr>
          <a:xfrm>
            <a:off x="685800" y="1752600"/>
            <a:ext cx="7620000" cy="4267201"/>
          </a:xfrm>
        </p:spPr>
        <p:txBody>
          <a:bodyPr>
            <a:normAutofit/>
          </a:bodyPr>
          <a:lstStyle/>
          <a:p>
            <a:pPr marL="0" indent="0" algn="r" rtl="1">
              <a:lnSpc>
                <a:spcPct val="250000"/>
              </a:lnSpc>
              <a:buNone/>
            </a:pPr>
            <a:r>
              <a:rPr lang="ar-SA" b="1" dirty="0" smtClean="0"/>
              <a:t>1. تنتج </a:t>
            </a:r>
            <a:r>
              <a:rPr lang="ar-SA" b="1" dirty="0"/>
              <a:t>منتجات غير مادية وغير ملموسة وبالتالي فهي غير قابلة للتخزين.</a:t>
            </a:r>
          </a:p>
          <a:p>
            <a:pPr marL="0" indent="0" algn="r" rtl="1">
              <a:lnSpc>
                <a:spcPct val="250000"/>
              </a:lnSpc>
              <a:buNone/>
            </a:pPr>
            <a:r>
              <a:rPr lang="ar-SA" b="1" dirty="0" smtClean="0"/>
              <a:t>2. إن </a:t>
            </a:r>
            <a:r>
              <a:rPr lang="ar-SA" b="1" dirty="0"/>
              <a:t>الخدمات تستلزم من العميل متلقي الخدمة الاستخدام أثناء </a:t>
            </a:r>
            <a:r>
              <a:rPr lang="ar-SA" b="1" dirty="0" smtClean="0"/>
              <a:t>إنتاجها.</a:t>
            </a:r>
            <a:endParaRPr lang="ar-SA" b="1" dirty="0"/>
          </a:p>
          <a:p>
            <a:pPr marL="0" indent="0" algn="r" rtl="1">
              <a:lnSpc>
                <a:spcPct val="250000"/>
              </a:lnSpc>
              <a:buNone/>
            </a:pPr>
            <a:r>
              <a:rPr lang="ar-SA" b="1" dirty="0" smtClean="0"/>
              <a:t>3. متلقي </a:t>
            </a:r>
            <a:r>
              <a:rPr lang="ar-SA" b="1" dirty="0"/>
              <a:t>الخدمة يعتبر </a:t>
            </a:r>
            <a:r>
              <a:rPr lang="ar-SA" b="1" dirty="0" smtClean="0"/>
              <a:t>من (المدخلات، المخرجات) </a:t>
            </a:r>
            <a:r>
              <a:rPr lang="ar-SA" b="1" dirty="0"/>
              <a:t>الرئيسية لنظام </a:t>
            </a:r>
            <a:r>
              <a:rPr lang="ar-SA" b="1" dirty="0" smtClean="0"/>
              <a:t>العمليات.</a:t>
            </a:r>
            <a:endParaRPr lang="ar-SA" b="1" dirty="0"/>
          </a:p>
          <a:p>
            <a:pPr marL="0" indent="0" algn="r" rtl="1">
              <a:lnSpc>
                <a:spcPct val="250000"/>
              </a:lnSpc>
              <a:buNone/>
            </a:pPr>
            <a:r>
              <a:rPr lang="ar-SA" b="1" dirty="0" smtClean="0"/>
              <a:t>4. الطلب </a:t>
            </a:r>
            <a:r>
              <a:rPr lang="ar-SA" b="1" dirty="0"/>
              <a:t>على الخدمات في معظمه ولغالبية الأنواع طلب </a:t>
            </a:r>
            <a:r>
              <a:rPr lang="ar-SA" b="1" dirty="0" smtClean="0"/>
              <a:t>محلي. </a:t>
            </a:r>
            <a:endParaRPr lang="ar-SA" b="1" dirty="0"/>
          </a:p>
        </p:txBody>
      </p:sp>
    </p:spTree>
    <p:extLst>
      <p:ext uri="{BB962C8B-B14F-4D97-AF65-F5344CB8AC3E}">
        <p14:creationId xmlns:p14="http://schemas.microsoft.com/office/powerpoint/2010/main" val="3966881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800" b="1" dirty="0">
                <a:solidFill>
                  <a:srgbClr val="7030A0"/>
                </a:solidFill>
              </a:rPr>
              <a:t>أساليب الإنتاج:</a:t>
            </a:r>
          </a:p>
        </p:txBody>
      </p:sp>
      <p:sp>
        <p:nvSpPr>
          <p:cNvPr id="3" name="Content Placeholder 2"/>
          <p:cNvSpPr>
            <a:spLocks noGrp="1"/>
          </p:cNvSpPr>
          <p:nvPr>
            <p:ph idx="1"/>
          </p:nvPr>
        </p:nvSpPr>
        <p:spPr>
          <a:xfrm>
            <a:off x="838200" y="1981200"/>
            <a:ext cx="7391400" cy="3741869"/>
          </a:xfrm>
        </p:spPr>
        <p:txBody>
          <a:bodyPr/>
          <a:lstStyle/>
          <a:p>
            <a:pPr algn="r" rtl="1">
              <a:lnSpc>
                <a:spcPct val="200000"/>
              </a:lnSpc>
              <a:buFont typeface="Wingdings" pitchFamily="2" charset="2"/>
              <a:buChar char="Ø"/>
            </a:pPr>
            <a:r>
              <a:rPr lang="ar-SA" b="1" dirty="0"/>
              <a:t>أسلوب الإنتاج المستمر</a:t>
            </a:r>
          </a:p>
          <a:p>
            <a:pPr algn="r" rtl="1">
              <a:lnSpc>
                <a:spcPct val="200000"/>
              </a:lnSpc>
              <a:buFont typeface="Wingdings" pitchFamily="2" charset="2"/>
              <a:buChar char="Ø"/>
            </a:pPr>
            <a:r>
              <a:rPr lang="ar-SA" b="1" dirty="0" smtClean="0"/>
              <a:t>أسلوب </a:t>
            </a:r>
            <a:r>
              <a:rPr lang="ar-SA" b="1" dirty="0"/>
              <a:t>الإنتاج المتنوع</a:t>
            </a:r>
          </a:p>
          <a:p>
            <a:pPr algn="r" rtl="1">
              <a:lnSpc>
                <a:spcPct val="200000"/>
              </a:lnSpc>
              <a:buFont typeface="Wingdings" pitchFamily="2" charset="2"/>
              <a:buChar char="Ø"/>
            </a:pPr>
            <a:r>
              <a:rPr lang="ar-SA" b="1" dirty="0" smtClean="0"/>
              <a:t>أسلوب </a:t>
            </a:r>
            <a:r>
              <a:rPr lang="ar-SA" b="1" dirty="0"/>
              <a:t>الإنتاج المتغير (</a:t>
            </a:r>
            <a:r>
              <a:rPr lang="ar-SA" b="1" dirty="0" smtClean="0"/>
              <a:t>المتقطع)</a:t>
            </a:r>
            <a:endParaRPr lang="ar-SA" b="1" dirty="0"/>
          </a:p>
        </p:txBody>
      </p:sp>
    </p:spTree>
    <p:extLst>
      <p:ext uri="{BB962C8B-B14F-4D97-AF65-F5344CB8AC3E}">
        <p14:creationId xmlns:p14="http://schemas.microsoft.com/office/powerpoint/2010/main" val="3376333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solidFill>
                  <a:srgbClr val="C00000"/>
                </a:solidFill>
              </a:rPr>
              <a:t>أسلوب الإنتاج المستمر</a:t>
            </a:r>
          </a:p>
        </p:txBody>
      </p:sp>
      <p:sp>
        <p:nvSpPr>
          <p:cNvPr id="3" name="Content Placeholder 2"/>
          <p:cNvSpPr>
            <a:spLocks noGrp="1"/>
          </p:cNvSpPr>
          <p:nvPr>
            <p:ph idx="1"/>
          </p:nvPr>
        </p:nvSpPr>
        <p:spPr>
          <a:xfrm>
            <a:off x="838200" y="1828800"/>
            <a:ext cx="7467600" cy="3894269"/>
          </a:xfrm>
        </p:spPr>
        <p:txBody>
          <a:bodyPr>
            <a:normAutofit/>
          </a:bodyPr>
          <a:lstStyle/>
          <a:p>
            <a:pPr marL="0" indent="0" algn="just" rtl="1">
              <a:lnSpc>
                <a:spcPct val="200000"/>
              </a:lnSpc>
              <a:buNone/>
            </a:pPr>
            <a:r>
              <a:rPr lang="ar-SA" b="1" dirty="0" smtClean="0"/>
              <a:t>يرتبط </a:t>
            </a:r>
            <a:r>
              <a:rPr lang="ar-SA" b="1" dirty="0"/>
              <a:t>بإنتاج منتج واحد بطريقة نمطية، ومستمرة وبكميات كبيرة، ولفترة طويلة من الزمن، مما يودي إلى خفض تكاليف الإنتاج الكلية، وخفض تكاليف الوحدة المنتجة، وسعرها، وزيادة الاستهلاك، مما يؤدي إلى خلق التنمية الاقتصادية والاجتماعية والرفاهية والتقدم.</a:t>
            </a:r>
          </a:p>
        </p:txBody>
      </p:sp>
    </p:spTree>
    <p:extLst>
      <p:ext uri="{BB962C8B-B14F-4D97-AF65-F5344CB8AC3E}">
        <p14:creationId xmlns:p14="http://schemas.microsoft.com/office/powerpoint/2010/main" val="19737088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a:solidFill>
                  <a:srgbClr val="00B050"/>
                </a:solidFill>
              </a:rPr>
              <a:t>متطلبات أسلوب الإنتاج المستمر:</a:t>
            </a:r>
          </a:p>
        </p:txBody>
      </p:sp>
      <p:sp>
        <p:nvSpPr>
          <p:cNvPr id="3" name="Content Placeholder 2"/>
          <p:cNvSpPr>
            <a:spLocks noGrp="1"/>
          </p:cNvSpPr>
          <p:nvPr>
            <p:ph idx="1"/>
          </p:nvPr>
        </p:nvSpPr>
        <p:spPr>
          <a:xfrm>
            <a:off x="838200" y="1905000"/>
            <a:ext cx="7391400" cy="4267199"/>
          </a:xfrm>
        </p:spPr>
        <p:txBody>
          <a:bodyPr>
            <a:normAutofit fontScale="92500"/>
          </a:bodyPr>
          <a:lstStyle/>
          <a:p>
            <a:pPr marL="0" indent="0" algn="just" rtl="1">
              <a:lnSpc>
                <a:spcPct val="150000"/>
              </a:lnSpc>
              <a:buNone/>
            </a:pPr>
            <a:r>
              <a:rPr lang="ar-SA" dirty="0" smtClean="0"/>
              <a:t>1/ يتطلب توفير </a:t>
            </a:r>
            <a:r>
              <a:rPr lang="ar-SA" dirty="0"/>
              <a:t>المواد الخام، والآلات، ومعدات، وطرق نقل ومناولة المواد (السير)، والعمل بمواصفات واحدة لإنتاج منتج واحد، وبطريقة نمطية، مما يتطلب أموال باهظة.</a:t>
            </a:r>
          </a:p>
          <a:p>
            <a:pPr marL="0" indent="0" algn="just" rtl="1">
              <a:lnSpc>
                <a:spcPct val="150000"/>
              </a:lnSpc>
              <a:buNone/>
            </a:pPr>
            <a:r>
              <a:rPr lang="ar-SA" dirty="0" smtClean="0"/>
              <a:t>2/ يتطلب </a:t>
            </a:r>
            <a:r>
              <a:rPr lang="ar-SA" dirty="0"/>
              <a:t>تصميم عمليات التشغيل بطريقة خطية لكي تترابط وتتكامل </a:t>
            </a:r>
            <a:r>
              <a:rPr lang="ar-SA" dirty="0" smtClean="0"/>
              <a:t>العمليات. </a:t>
            </a:r>
          </a:p>
          <a:p>
            <a:pPr marL="0" indent="0" algn="just" rtl="1">
              <a:lnSpc>
                <a:spcPct val="150000"/>
              </a:lnSpc>
              <a:buNone/>
            </a:pPr>
            <a:r>
              <a:rPr lang="ar-SA" dirty="0" smtClean="0"/>
              <a:t>3/ يتطلب </a:t>
            </a:r>
            <a:r>
              <a:rPr lang="ar-SA" dirty="0"/>
              <a:t>التكامل الراسي ما بين الإدارات </a:t>
            </a:r>
            <a:r>
              <a:rPr lang="ar-SA" dirty="0" smtClean="0"/>
              <a:t>والتنسيق </a:t>
            </a:r>
            <a:r>
              <a:rPr lang="ar-SA" dirty="0"/>
              <a:t>الخطي </a:t>
            </a:r>
            <a:r>
              <a:rPr lang="ar-SA" dirty="0" smtClean="0"/>
              <a:t>.</a:t>
            </a:r>
            <a:endParaRPr lang="ar-SA" dirty="0"/>
          </a:p>
          <a:p>
            <a:pPr marL="0" indent="0" algn="just" rtl="1">
              <a:lnSpc>
                <a:spcPct val="150000"/>
              </a:lnSpc>
              <a:buNone/>
            </a:pPr>
            <a:r>
              <a:rPr lang="ar-SA" dirty="0" smtClean="0"/>
              <a:t>4/ يتطلب </a:t>
            </a:r>
            <a:r>
              <a:rPr lang="ar-SA" dirty="0"/>
              <a:t>وجود طلب مستمر للمنتج </a:t>
            </a:r>
            <a:r>
              <a:rPr lang="ar-SA" dirty="0" smtClean="0"/>
              <a:t>وأسواق لزيادة.</a:t>
            </a:r>
            <a:endParaRPr lang="ar-SA" dirty="0"/>
          </a:p>
          <a:p>
            <a:pPr marL="0" indent="0" algn="r" rtl="1">
              <a:lnSpc>
                <a:spcPct val="150000"/>
              </a:lnSpc>
              <a:buNone/>
            </a:pPr>
            <a:r>
              <a:rPr lang="ar-SA" dirty="0" smtClean="0"/>
              <a:t>5/ يتطلب </a:t>
            </a:r>
            <a:r>
              <a:rPr lang="ar-SA" dirty="0"/>
              <a:t>توريد كل المدخلات قبل بدء عمليات التشغيل بوقت </a:t>
            </a:r>
            <a:r>
              <a:rPr lang="ar-SA" dirty="0" smtClean="0"/>
              <a:t>كافي.</a:t>
            </a:r>
            <a:endParaRPr lang="ar-SA" dirty="0"/>
          </a:p>
        </p:txBody>
      </p:sp>
    </p:spTree>
    <p:extLst>
      <p:ext uri="{BB962C8B-B14F-4D97-AF65-F5344CB8AC3E}">
        <p14:creationId xmlns:p14="http://schemas.microsoft.com/office/powerpoint/2010/main" val="2187947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609600"/>
            <a:ext cx="7315200" cy="5516563"/>
          </a:xfrm>
        </p:spPr>
        <p:txBody>
          <a:bodyPr>
            <a:normAutofit/>
          </a:bodyPr>
          <a:lstStyle/>
          <a:p>
            <a:pPr marL="0" indent="0" algn="just" rtl="1">
              <a:lnSpc>
                <a:spcPct val="150000"/>
              </a:lnSpc>
              <a:buNone/>
            </a:pPr>
            <a:r>
              <a:rPr lang="ar-SA" dirty="0" smtClean="0"/>
              <a:t>6/ يتطلب </a:t>
            </a:r>
            <a:r>
              <a:rPr lang="ar-SA" dirty="0"/>
              <a:t>أن تكون عمليات مراقبة الإنتاج مركزة في مرحلتي استلام المواد الخام، وتسليم المنتج النهائي، على أن يكون التفتيش أول بأول لتقليل نسبة الإنتاج التالف.</a:t>
            </a:r>
          </a:p>
          <a:p>
            <a:pPr marL="0" indent="0" algn="r" rtl="1">
              <a:lnSpc>
                <a:spcPct val="150000"/>
              </a:lnSpc>
              <a:buNone/>
            </a:pPr>
            <a:r>
              <a:rPr lang="ar-SA" dirty="0" smtClean="0"/>
              <a:t>7/ أن </a:t>
            </a:r>
            <a:r>
              <a:rPr lang="ar-SA" dirty="0"/>
              <a:t>يتم تسليم المنتج النهائي أول </a:t>
            </a:r>
            <a:r>
              <a:rPr lang="ar-SA" dirty="0" smtClean="0"/>
              <a:t>بأول.</a:t>
            </a:r>
            <a:endParaRPr lang="ar-SA" dirty="0"/>
          </a:p>
          <a:p>
            <a:pPr marL="0" indent="0" algn="r" rtl="1">
              <a:lnSpc>
                <a:spcPct val="150000"/>
              </a:lnSpc>
              <a:buNone/>
            </a:pPr>
            <a:r>
              <a:rPr lang="ar-SA" dirty="0" smtClean="0"/>
              <a:t>8/ يجب </a:t>
            </a:r>
            <a:r>
              <a:rPr lang="ar-SA" dirty="0"/>
              <a:t>وضع خطط وقائية لمنع حدوث أي أخطاء أثناء عمليات </a:t>
            </a:r>
            <a:r>
              <a:rPr lang="ar-SA" dirty="0" smtClean="0"/>
              <a:t>التشغيل.</a:t>
            </a:r>
            <a:endParaRPr lang="ar-SA" dirty="0"/>
          </a:p>
          <a:p>
            <a:pPr marL="0" indent="0" algn="r" rtl="1">
              <a:lnSpc>
                <a:spcPct val="150000"/>
              </a:lnSpc>
              <a:buNone/>
            </a:pPr>
            <a:r>
              <a:rPr lang="ar-SA" dirty="0" smtClean="0"/>
              <a:t>9/ يتطلب </a:t>
            </a:r>
            <a:r>
              <a:rPr lang="ar-SA" dirty="0"/>
              <a:t>أن تكون </a:t>
            </a:r>
            <a:r>
              <a:rPr lang="ar-SA" dirty="0" smtClean="0"/>
              <a:t>كل فعاليات </a:t>
            </a:r>
            <a:r>
              <a:rPr lang="ar-SA" dirty="0"/>
              <a:t>الإنتاج المادية متخصصة، أي غير مرنة.</a:t>
            </a:r>
          </a:p>
          <a:p>
            <a:pPr marL="0" indent="0" algn="r" rtl="1">
              <a:lnSpc>
                <a:spcPct val="150000"/>
              </a:lnSpc>
              <a:buNone/>
            </a:pPr>
            <a:r>
              <a:rPr lang="ar-SA" dirty="0" smtClean="0"/>
              <a:t>10/ يتطلب </a:t>
            </a:r>
            <a:r>
              <a:rPr lang="ar-SA" dirty="0"/>
              <a:t>عمال غير </a:t>
            </a:r>
            <a:r>
              <a:rPr lang="ar-SA" dirty="0" smtClean="0"/>
              <a:t>مهرة.</a:t>
            </a:r>
            <a:endParaRPr lang="ar-SA" dirty="0"/>
          </a:p>
          <a:p>
            <a:pPr marL="0" indent="0" algn="r" rtl="1">
              <a:lnSpc>
                <a:spcPct val="150000"/>
              </a:lnSpc>
              <a:buNone/>
            </a:pPr>
            <a:r>
              <a:rPr lang="ar-SA" dirty="0" smtClean="0"/>
              <a:t>11/ يتطلب </a:t>
            </a:r>
            <a:r>
              <a:rPr lang="ar-SA" dirty="0"/>
              <a:t>الدخول المتأخر في الأسواق وكذلك الخروج </a:t>
            </a:r>
            <a:r>
              <a:rPr lang="ar-SA" dirty="0" smtClean="0"/>
              <a:t>المتأخر.</a:t>
            </a:r>
            <a:endParaRPr lang="ar-SA" dirty="0"/>
          </a:p>
          <a:p>
            <a:pPr marL="0" indent="0" algn="r" rtl="1">
              <a:lnSpc>
                <a:spcPct val="150000"/>
              </a:lnSpc>
              <a:buNone/>
            </a:pPr>
            <a:r>
              <a:rPr lang="ar-SA" dirty="0" smtClean="0"/>
              <a:t>12/ يتطلب </a:t>
            </a:r>
            <a:r>
              <a:rPr lang="ar-SA" dirty="0"/>
              <a:t>الصيانة الدورية للآلات </a:t>
            </a:r>
            <a:r>
              <a:rPr lang="ar-SA" dirty="0" smtClean="0"/>
              <a:t>والمعدات، مع الحداثة</a:t>
            </a:r>
            <a:r>
              <a:rPr lang="ar-SA" dirty="0"/>
              <a:t>.</a:t>
            </a:r>
          </a:p>
        </p:txBody>
      </p:sp>
    </p:spTree>
    <p:extLst>
      <p:ext uri="{BB962C8B-B14F-4D97-AF65-F5344CB8AC3E}">
        <p14:creationId xmlns:p14="http://schemas.microsoft.com/office/powerpoint/2010/main" val="3613848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6965245" cy="1202485"/>
          </a:xfrm>
        </p:spPr>
        <p:txBody>
          <a:bodyPr>
            <a:normAutofit fontScale="90000"/>
          </a:bodyPr>
          <a:lstStyle/>
          <a:p>
            <a:r>
              <a:rPr lang="ar-SA" b="1" dirty="0">
                <a:solidFill>
                  <a:srgbClr val="7030A0"/>
                </a:solidFill>
              </a:rPr>
              <a:t>مزايا أسلوب الإنتاج المستمر(المتدفق):</a:t>
            </a:r>
          </a:p>
        </p:txBody>
      </p:sp>
      <p:sp>
        <p:nvSpPr>
          <p:cNvPr id="3" name="Content Placeholder 2"/>
          <p:cNvSpPr>
            <a:spLocks noGrp="1"/>
          </p:cNvSpPr>
          <p:nvPr>
            <p:ph idx="1"/>
          </p:nvPr>
        </p:nvSpPr>
        <p:spPr>
          <a:xfrm>
            <a:off x="762000" y="1676400"/>
            <a:ext cx="7543800" cy="4572000"/>
          </a:xfrm>
        </p:spPr>
        <p:txBody>
          <a:bodyPr>
            <a:normAutofit fontScale="92500"/>
          </a:bodyPr>
          <a:lstStyle/>
          <a:p>
            <a:pPr marL="0" indent="0" algn="r" rtl="1">
              <a:lnSpc>
                <a:spcPct val="200000"/>
              </a:lnSpc>
              <a:buNone/>
            </a:pPr>
            <a:r>
              <a:rPr lang="ar-SA" dirty="0" smtClean="0"/>
              <a:t>1- يؤدي </a:t>
            </a:r>
            <a:r>
              <a:rPr lang="ar-SA" dirty="0"/>
              <a:t>إلى خفض تكاليف الإنتاج بسبب الإنتاج بكميات </a:t>
            </a:r>
            <a:r>
              <a:rPr lang="ar-SA" dirty="0" smtClean="0"/>
              <a:t>كبيرة.</a:t>
            </a:r>
            <a:endParaRPr lang="ar-SA" dirty="0"/>
          </a:p>
          <a:p>
            <a:pPr marL="0" indent="0" algn="r" rtl="1">
              <a:lnSpc>
                <a:spcPct val="200000"/>
              </a:lnSpc>
              <a:buNone/>
            </a:pPr>
            <a:r>
              <a:rPr lang="ar-SA" dirty="0" smtClean="0"/>
              <a:t>2- يؤدي </a:t>
            </a:r>
            <a:r>
              <a:rPr lang="ar-SA" dirty="0"/>
              <a:t>إلى تحقيق وفورات </a:t>
            </a:r>
            <a:r>
              <a:rPr lang="ar-SA" dirty="0" smtClean="0"/>
              <a:t>اقتصادية.</a:t>
            </a:r>
            <a:endParaRPr lang="ar-SA" dirty="0"/>
          </a:p>
          <a:p>
            <a:pPr marL="0" indent="0" algn="r" rtl="1">
              <a:lnSpc>
                <a:spcPct val="200000"/>
              </a:lnSpc>
              <a:buNone/>
            </a:pPr>
            <a:r>
              <a:rPr lang="ar-SA" dirty="0" smtClean="0"/>
              <a:t>3- </a:t>
            </a:r>
            <a:r>
              <a:rPr lang="ar-SA" dirty="0"/>
              <a:t>إن استخدام الآلات المتخصصة يقلل من كميات الإنتاج التالف.</a:t>
            </a:r>
          </a:p>
          <a:p>
            <a:pPr marL="0" indent="0" algn="r" rtl="1">
              <a:lnSpc>
                <a:spcPct val="200000"/>
              </a:lnSpc>
              <a:buNone/>
            </a:pPr>
            <a:r>
              <a:rPr lang="ar-SA" dirty="0" smtClean="0"/>
              <a:t>4- </a:t>
            </a:r>
            <a:r>
              <a:rPr lang="ar-SA" dirty="0"/>
              <a:t>تسهيل عملية تخطيط ومراقبة الإنتاج وإدارة الطاقة </a:t>
            </a:r>
            <a:r>
              <a:rPr lang="ar-SA" dirty="0" smtClean="0"/>
              <a:t>الإنتاجية.</a:t>
            </a:r>
          </a:p>
          <a:p>
            <a:pPr marL="0" indent="0" algn="r" rtl="1">
              <a:lnSpc>
                <a:spcPct val="200000"/>
              </a:lnSpc>
              <a:buNone/>
            </a:pPr>
            <a:r>
              <a:rPr lang="ar-SA" dirty="0" smtClean="0"/>
              <a:t>5- ملاحظي الإنتاج يحتاجون إلى تعليمات قليلة ولمرة واحدة.</a:t>
            </a:r>
          </a:p>
          <a:p>
            <a:pPr marL="0" indent="0">
              <a:lnSpc>
                <a:spcPct val="200000"/>
              </a:lnSpc>
              <a:buNone/>
            </a:pPr>
            <a:r>
              <a:rPr lang="ar-SA" dirty="0" smtClean="0"/>
              <a:t>6- </a:t>
            </a:r>
            <a:r>
              <a:rPr lang="ar-SA" dirty="0"/>
              <a:t>تسهل عملية نقل ومناولة المواد (السير) لان عمليات السير </a:t>
            </a:r>
            <a:r>
              <a:rPr lang="ar-SA" dirty="0" smtClean="0"/>
              <a:t>أوتوماتيكية</a:t>
            </a:r>
            <a:r>
              <a:rPr lang="ar-SA" dirty="0"/>
              <a:t>.</a:t>
            </a:r>
          </a:p>
          <a:p>
            <a:pPr marL="0" indent="0" algn="r" rtl="1">
              <a:buNone/>
            </a:pPr>
            <a:endParaRPr lang="ar-SA" dirty="0"/>
          </a:p>
        </p:txBody>
      </p:sp>
    </p:spTree>
    <p:extLst>
      <p:ext uri="{BB962C8B-B14F-4D97-AF65-F5344CB8AC3E}">
        <p14:creationId xmlns:p14="http://schemas.microsoft.com/office/powerpoint/2010/main" val="2522089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Effect transition="in" filter="wipe(down)">
                                      <p:cBhvr>
                                        <p:cTn id="61" dur="580">
                                          <p:stCondLst>
                                            <p:cond delay="0"/>
                                          </p:stCondLst>
                                        </p:cTn>
                                        <p:tgtEl>
                                          <p:spTgt spid="3">
                                            <p:txEl>
                                              <p:pRg st="3" end="3"/>
                                            </p:txEl>
                                          </p:spTgt>
                                        </p:tgtEl>
                                      </p:cBhvr>
                                    </p:animEffect>
                                    <p:anim calcmode="lin" valueType="num">
                                      <p:cBhvr>
                                        <p:cTn id="6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3" end="3"/>
                                            </p:txEl>
                                          </p:spTgt>
                                        </p:tgtEl>
                                      </p:cBhvr>
                                      <p:to x="100000" y="60000"/>
                                    </p:animScale>
                                    <p:animScale>
                                      <p:cBhvr>
                                        <p:cTn id="68" dur="166" decel="50000">
                                          <p:stCondLst>
                                            <p:cond delay="676"/>
                                          </p:stCondLst>
                                        </p:cTn>
                                        <p:tgtEl>
                                          <p:spTgt spid="3">
                                            <p:txEl>
                                              <p:pRg st="3" end="3"/>
                                            </p:txEl>
                                          </p:spTgt>
                                        </p:tgtEl>
                                      </p:cBhvr>
                                      <p:to x="100000" y="100000"/>
                                    </p:animScale>
                                    <p:animScale>
                                      <p:cBhvr>
                                        <p:cTn id="69" dur="26">
                                          <p:stCondLst>
                                            <p:cond delay="1312"/>
                                          </p:stCondLst>
                                        </p:cTn>
                                        <p:tgtEl>
                                          <p:spTgt spid="3">
                                            <p:txEl>
                                              <p:pRg st="3" end="3"/>
                                            </p:txEl>
                                          </p:spTgt>
                                        </p:tgtEl>
                                      </p:cBhvr>
                                      <p:to x="100000" y="80000"/>
                                    </p:animScale>
                                    <p:animScale>
                                      <p:cBhvr>
                                        <p:cTn id="70" dur="166" decel="50000">
                                          <p:stCondLst>
                                            <p:cond delay="1338"/>
                                          </p:stCondLst>
                                        </p:cTn>
                                        <p:tgtEl>
                                          <p:spTgt spid="3">
                                            <p:txEl>
                                              <p:pRg st="3" end="3"/>
                                            </p:txEl>
                                          </p:spTgt>
                                        </p:tgtEl>
                                      </p:cBhvr>
                                      <p:to x="100000" y="100000"/>
                                    </p:animScale>
                                    <p:animScale>
                                      <p:cBhvr>
                                        <p:cTn id="71" dur="26">
                                          <p:stCondLst>
                                            <p:cond delay="1642"/>
                                          </p:stCondLst>
                                        </p:cTn>
                                        <p:tgtEl>
                                          <p:spTgt spid="3">
                                            <p:txEl>
                                              <p:pRg st="3" end="3"/>
                                            </p:txEl>
                                          </p:spTgt>
                                        </p:tgtEl>
                                      </p:cBhvr>
                                      <p:to x="100000" y="90000"/>
                                    </p:animScale>
                                    <p:animScale>
                                      <p:cBhvr>
                                        <p:cTn id="72" dur="166" decel="50000">
                                          <p:stCondLst>
                                            <p:cond delay="1668"/>
                                          </p:stCondLst>
                                        </p:cTn>
                                        <p:tgtEl>
                                          <p:spTgt spid="3">
                                            <p:txEl>
                                              <p:pRg st="3" end="3"/>
                                            </p:txEl>
                                          </p:spTgt>
                                        </p:tgtEl>
                                      </p:cBhvr>
                                      <p:to x="100000" y="100000"/>
                                    </p:animScale>
                                    <p:animScale>
                                      <p:cBhvr>
                                        <p:cTn id="73" dur="26">
                                          <p:stCondLst>
                                            <p:cond delay="1808"/>
                                          </p:stCondLst>
                                        </p:cTn>
                                        <p:tgtEl>
                                          <p:spTgt spid="3">
                                            <p:txEl>
                                              <p:pRg st="3" end="3"/>
                                            </p:txEl>
                                          </p:spTgt>
                                        </p:tgtEl>
                                      </p:cBhvr>
                                      <p:to x="100000" y="95000"/>
                                    </p:animScale>
                                    <p:animScale>
                                      <p:cBhvr>
                                        <p:cTn id="74" dur="166" decel="50000">
                                          <p:stCondLst>
                                            <p:cond delay="1834"/>
                                          </p:stCondLst>
                                        </p:cTn>
                                        <p:tgtEl>
                                          <p:spTgt spid="3">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3">
                                            <p:txEl>
                                              <p:pRg st="4" end="4"/>
                                            </p:txEl>
                                          </p:spTgt>
                                        </p:tgtEl>
                                        <p:attrNameLst>
                                          <p:attrName>style.visibility</p:attrName>
                                        </p:attrNameLst>
                                      </p:cBhvr>
                                      <p:to>
                                        <p:strVal val="visible"/>
                                      </p:to>
                                    </p:set>
                                    <p:animEffect transition="in" filter="wipe(down)">
                                      <p:cBhvr>
                                        <p:cTn id="79" dur="580">
                                          <p:stCondLst>
                                            <p:cond delay="0"/>
                                          </p:stCondLst>
                                        </p:cTn>
                                        <p:tgtEl>
                                          <p:spTgt spid="3">
                                            <p:txEl>
                                              <p:pRg st="4" end="4"/>
                                            </p:txEl>
                                          </p:spTgt>
                                        </p:tgtEl>
                                      </p:cBhvr>
                                    </p:animEffect>
                                    <p:anim calcmode="lin" valueType="num">
                                      <p:cBhvr>
                                        <p:cTn id="80"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3">
                                            <p:txEl>
                                              <p:pRg st="4" end="4"/>
                                            </p:txEl>
                                          </p:spTgt>
                                        </p:tgtEl>
                                      </p:cBhvr>
                                      <p:to x="100000" y="60000"/>
                                    </p:animScale>
                                    <p:animScale>
                                      <p:cBhvr>
                                        <p:cTn id="86" dur="166" decel="50000">
                                          <p:stCondLst>
                                            <p:cond delay="676"/>
                                          </p:stCondLst>
                                        </p:cTn>
                                        <p:tgtEl>
                                          <p:spTgt spid="3">
                                            <p:txEl>
                                              <p:pRg st="4" end="4"/>
                                            </p:txEl>
                                          </p:spTgt>
                                        </p:tgtEl>
                                      </p:cBhvr>
                                      <p:to x="100000" y="100000"/>
                                    </p:animScale>
                                    <p:animScale>
                                      <p:cBhvr>
                                        <p:cTn id="87" dur="26">
                                          <p:stCondLst>
                                            <p:cond delay="1312"/>
                                          </p:stCondLst>
                                        </p:cTn>
                                        <p:tgtEl>
                                          <p:spTgt spid="3">
                                            <p:txEl>
                                              <p:pRg st="4" end="4"/>
                                            </p:txEl>
                                          </p:spTgt>
                                        </p:tgtEl>
                                      </p:cBhvr>
                                      <p:to x="100000" y="80000"/>
                                    </p:animScale>
                                    <p:animScale>
                                      <p:cBhvr>
                                        <p:cTn id="88" dur="166" decel="50000">
                                          <p:stCondLst>
                                            <p:cond delay="1338"/>
                                          </p:stCondLst>
                                        </p:cTn>
                                        <p:tgtEl>
                                          <p:spTgt spid="3">
                                            <p:txEl>
                                              <p:pRg st="4" end="4"/>
                                            </p:txEl>
                                          </p:spTgt>
                                        </p:tgtEl>
                                      </p:cBhvr>
                                      <p:to x="100000" y="100000"/>
                                    </p:animScale>
                                    <p:animScale>
                                      <p:cBhvr>
                                        <p:cTn id="89" dur="26">
                                          <p:stCondLst>
                                            <p:cond delay="1642"/>
                                          </p:stCondLst>
                                        </p:cTn>
                                        <p:tgtEl>
                                          <p:spTgt spid="3">
                                            <p:txEl>
                                              <p:pRg st="4" end="4"/>
                                            </p:txEl>
                                          </p:spTgt>
                                        </p:tgtEl>
                                      </p:cBhvr>
                                      <p:to x="100000" y="90000"/>
                                    </p:animScale>
                                    <p:animScale>
                                      <p:cBhvr>
                                        <p:cTn id="90" dur="166" decel="50000">
                                          <p:stCondLst>
                                            <p:cond delay="1668"/>
                                          </p:stCondLst>
                                        </p:cTn>
                                        <p:tgtEl>
                                          <p:spTgt spid="3">
                                            <p:txEl>
                                              <p:pRg st="4" end="4"/>
                                            </p:txEl>
                                          </p:spTgt>
                                        </p:tgtEl>
                                      </p:cBhvr>
                                      <p:to x="100000" y="100000"/>
                                    </p:animScale>
                                    <p:animScale>
                                      <p:cBhvr>
                                        <p:cTn id="91" dur="26">
                                          <p:stCondLst>
                                            <p:cond delay="1808"/>
                                          </p:stCondLst>
                                        </p:cTn>
                                        <p:tgtEl>
                                          <p:spTgt spid="3">
                                            <p:txEl>
                                              <p:pRg st="4" end="4"/>
                                            </p:txEl>
                                          </p:spTgt>
                                        </p:tgtEl>
                                      </p:cBhvr>
                                      <p:to x="100000" y="95000"/>
                                    </p:animScale>
                                    <p:animScale>
                                      <p:cBhvr>
                                        <p:cTn id="92" dur="166" decel="50000">
                                          <p:stCondLst>
                                            <p:cond delay="1834"/>
                                          </p:stCondLst>
                                        </p:cTn>
                                        <p:tgtEl>
                                          <p:spTgt spid="3">
                                            <p:txEl>
                                              <p:pRg st="4" end="4"/>
                                            </p:tx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grpId="0" nodeType="clickEffect">
                                  <p:stCondLst>
                                    <p:cond delay="0"/>
                                  </p:stCondLst>
                                  <p:childTnLst>
                                    <p:set>
                                      <p:cBhvr>
                                        <p:cTn id="96" dur="1" fill="hold">
                                          <p:stCondLst>
                                            <p:cond delay="0"/>
                                          </p:stCondLst>
                                        </p:cTn>
                                        <p:tgtEl>
                                          <p:spTgt spid="3">
                                            <p:txEl>
                                              <p:pRg st="5" end="5"/>
                                            </p:txEl>
                                          </p:spTgt>
                                        </p:tgtEl>
                                        <p:attrNameLst>
                                          <p:attrName>style.visibility</p:attrName>
                                        </p:attrNameLst>
                                      </p:cBhvr>
                                      <p:to>
                                        <p:strVal val="visible"/>
                                      </p:to>
                                    </p:set>
                                    <p:animEffect transition="in" filter="wipe(down)">
                                      <p:cBhvr>
                                        <p:cTn id="97" dur="580">
                                          <p:stCondLst>
                                            <p:cond delay="0"/>
                                          </p:stCondLst>
                                        </p:cTn>
                                        <p:tgtEl>
                                          <p:spTgt spid="3">
                                            <p:txEl>
                                              <p:pRg st="5" end="5"/>
                                            </p:txEl>
                                          </p:spTgt>
                                        </p:tgtEl>
                                      </p:cBhvr>
                                    </p:animEffect>
                                    <p:anim calcmode="lin" valueType="num">
                                      <p:cBhvr>
                                        <p:cTn id="98"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3">
                                            <p:txEl>
                                              <p:pRg st="5" end="5"/>
                                            </p:txEl>
                                          </p:spTgt>
                                        </p:tgtEl>
                                      </p:cBhvr>
                                      <p:to x="100000" y="60000"/>
                                    </p:animScale>
                                    <p:animScale>
                                      <p:cBhvr>
                                        <p:cTn id="104" dur="166" decel="50000">
                                          <p:stCondLst>
                                            <p:cond delay="676"/>
                                          </p:stCondLst>
                                        </p:cTn>
                                        <p:tgtEl>
                                          <p:spTgt spid="3">
                                            <p:txEl>
                                              <p:pRg st="5" end="5"/>
                                            </p:txEl>
                                          </p:spTgt>
                                        </p:tgtEl>
                                      </p:cBhvr>
                                      <p:to x="100000" y="100000"/>
                                    </p:animScale>
                                    <p:animScale>
                                      <p:cBhvr>
                                        <p:cTn id="105" dur="26">
                                          <p:stCondLst>
                                            <p:cond delay="1312"/>
                                          </p:stCondLst>
                                        </p:cTn>
                                        <p:tgtEl>
                                          <p:spTgt spid="3">
                                            <p:txEl>
                                              <p:pRg st="5" end="5"/>
                                            </p:txEl>
                                          </p:spTgt>
                                        </p:tgtEl>
                                      </p:cBhvr>
                                      <p:to x="100000" y="80000"/>
                                    </p:animScale>
                                    <p:animScale>
                                      <p:cBhvr>
                                        <p:cTn id="106" dur="166" decel="50000">
                                          <p:stCondLst>
                                            <p:cond delay="1338"/>
                                          </p:stCondLst>
                                        </p:cTn>
                                        <p:tgtEl>
                                          <p:spTgt spid="3">
                                            <p:txEl>
                                              <p:pRg st="5" end="5"/>
                                            </p:txEl>
                                          </p:spTgt>
                                        </p:tgtEl>
                                      </p:cBhvr>
                                      <p:to x="100000" y="100000"/>
                                    </p:animScale>
                                    <p:animScale>
                                      <p:cBhvr>
                                        <p:cTn id="107" dur="26">
                                          <p:stCondLst>
                                            <p:cond delay="1642"/>
                                          </p:stCondLst>
                                        </p:cTn>
                                        <p:tgtEl>
                                          <p:spTgt spid="3">
                                            <p:txEl>
                                              <p:pRg st="5" end="5"/>
                                            </p:txEl>
                                          </p:spTgt>
                                        </p:tgtEl>
                                      </p:cBhvr>
                                      <p:to x="100000" y="90000"/>
                                    </p:animScale>
                                    <p:animScale>
                                      <p:cBhvr>
                                        <p:cTn id="108" dur="166" decel="50000">
                                          <p:stCondLst>
                                            <p:cond delay="1668"/>
                                          </p:stCondLst>
                                        </p:cTn>
                                        <p:tgtEl>
                                          <p:spTgt spid="3">
                                            <p:txEl>
                                              <p:pRg st="5" end="5"/>
                                            </p:txEl>
                                          </p:spTgt>
                                        </p:tgtEl>
                                      </p:cBhvr>
                                      <p:to x="100000" y="100000"/>
                                    </p:animScale>
                                    <p:animScale>
                                      <p:cBhvr>
                                        <p:cTn id="109" dur="26">
                                          <p:stCondLst>
                                            <p:cond delay="1808"/>
                                          </p:stCondLst>
                                        </p:cTn>
                                        <p:tgtEl>
                                          <p:spTgt spid="3">
                                            <p:txEl>
                                              <p:pRg st="5" end="5"/>
                                            </p:txEl>
                                          </p:spTgt>
                                        </p:tgtEl>
                                      </p:cBhvr>
                                      <p:to x="100000" y="95000"/>
                                    </p:animScale>
                                    <p:animScale>
                                      <p:cBhvr>
                                        <p:cTn id="110" dur="166" decel="50000">
                                          <p:stCondLst>
                                            <p:cond delay="1834"/>
                                          </p:stCondLst>
                                        </p:cTn>
                                        <p:tgtEl>
                                          <p:spTgt spid="3">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a:solidFill>
                  <a:srgbClr val="FF0000"/>
                </a:solidFill>
              </a:rPr>
              <a:t>ثانياً: أسلوب الإنتاج المتنوع:</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84895309"/>
              </p:ext>
            </p:extLst>
          </p:nvPr>
        </p:nvGraphicFramePr>
        <p:xfrm>
          <a:off x="914400" y="2119257"/>
          <a:ext cx="7315200" cy="36038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039418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6965245" cy="1202485"/>
          </a:xfrm>
        </p:spPr>
        <p:txBody>
          <a:bodyPr/>
          <a:lstStyle/>
          <a:p>
            <a:r>
              <a:rPr lang="ar-SA" b="1" dirty="0">
                <a:solidFill>
                  <a:schemeClr val="bg2">
                    <a:lumMod val="25000"/>
                  </a:schemeClr>
                </a:solidFill>
              </a:rPr>
              <a:t>متطلبات الإنتاج المتنوع:</a:t>
            </a:r>
          </a:p>
        </p:txBody>
      </p:sp>
      <p:sp>
        <p:nvSpPr>
          <p:cNvPr id="3" name="Content Placeholder 2"/>
          <p:cNvSpPr>
            <a:spLocks noGrp="1"/>
          </p:cNvSpPr>
          <p:nvPr>
            <p:ph idx="1"/>
          </p:nvPr>
        </p:nvSpPr>
        <p:spPr>
          <a:xfrm>
            <a:off x="838200" y="1752600"/>
            <a:ext cx="7467600" cy="4419600"/>
          </a:xfrm>
        </p:spPr>
        <p:txBody>
          <a:bodyPr>
            <a:normAutofit/>
          </a:bodyPr>
          <a:lstStyle/>
          <a:p>
            <a:pPr marL="0" indent="0" algn="r" rtl="1">
              <a:lnSpc>
                <a:spcPct val="200000"/>
              </a:lnSpc>
              <a:buNone/>
            </a:pPr>
            <a:r>
              <a:rPr lang="ar-SA" dirty="0" smtClean="0"/>
              <a:t>1- </a:t>
            </a:r>
            <a:r>
              <a:rPr lang="ar-SA" dirty="0"/>
              <a:t>يتطلب تخطيط الإنتاج بعد استلام طلبيات العملاء وحسب </a:t>
            </a:r>
            <a:r>
              <a:rPr lang="ar-SA" dirty="0" smtClean="0"/>
              <a:t>المواصفات.</a:t>
            </a:r>
            <a:endParaRPr lang="ar-SA" dirty="0"/>
          </a:p>
          <a:p>
            <a:pPr marL="0" indent="0" algn="r" rtl="1">
              <a:lnSpc>
                <a:spcPct val="200000"/>
              </a:lnSpc>
              <a:buNone/>
            </a:pPr>
            <a:r>
              <a:rPr lang="ar-SA" dirty="0" smtClean="0"/>
              <a:t>2- </a:t>
            </a:r>
            <a:r>
              <a:rPr lang="ar-SA" dirty="0"/>
              <a:t>يجب تصميم كل منتج على حده حسب المواصفات التي يحددها </a:t>
            </a:r>
            <a:r>
              <a:rPr lang="ar-SA" dirty="0" smtClean="0"/>
              <a:t>العملاء.</a:t>
            </a:r>
            <a:endParaRPr lang="ar-SA" dirty="0"/>
          </a:p>
          <a:p>
            <a:pPr marL="0" indent="0" algn="r" rtl="1">
              <a:lnSpc>
                <a:spcPct val="200000"/>
              </a:lnSpc>
              <a:buNone/>
            </a:pPr>
            <a:r>
              <a:rPr lang="ar-SA" dirty="0" smtClean="0"/>
              <a:t>3- </a:t>
            </a:r>
            <a:r>
              <a:rPr lang="ar-SA" dirty="0"/>
              <a:t>يتطلب أن تصمم عمليات التشغيل حسب </a:t>
            </a:r>
            <a:r>
              <a:rPr lang="ar-SA" dirty="0" smtClean="0"/>
              <a:t>العمليات.</a:t>
            </a:r>
            <a:endParaRPr lang="ar-SA" dirty="0"/>
          </a:p>
          <a:p>
            <a:pPr marL="0" indent="0" algn="r" rtl="1">
              <a:lnSpc>
                <a:spcPct val="200000"/>
              </a:lnSpc>
              <a:buNone/>
            </a:pPr>
            <a:r>
              <a:rPr lang="ar-SA" dirty="0" smtClean="0"/>
              <a:t>4- </a:t>
            </a:r>
            <a:r>
              <a:rPr lang="ar-SA" dirty="0"/>
              <a:t>يتطلب عمال مهرة لأن الآلات عامة أي غير </a:t>
            </a:r>
            <a:r>
              <a:rPr lang="ar-SA" dirty="0" smtClean="0"/>
              <a:t>متخصصة.</a:t>
            </a:r>
            <a:endParaRPr lang="ar-SA" dirty="0"/>
          </a:p>
          <a:p>
            <a:pPr marL="0" indent="0" algn="r" rtl="1">
              <a:buNone/>
            </a:pPr>
            <a:endParaRPr lang="ar-SA" dirty="0"/>
          </a:p>
        </p:txBody>
      </p:sp>
    </p:spTree>
    <p:extLst>
      <p:ext uri="{BB962C8B-B14F-4D97-AF65-F5344CB8AC3E}">
        <p14:creationId xmlns:p14="http://schemas.microsoft.com/office/powerpoint/2010/main" val="1861968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800" b="1" dirty="0">
                <a:solidFill>
                  <a:srgbClr val="0070C0"/>
                </a:solidFill>
              </a:rPr>
              <a:t>مفهوم النظام:</a:t>
            </a:r>
          </a:p>
        </p:txBody>
      </p:sp>
      <p:sp>
        <p:nvSpPr>
          <p:cNvPr id="3" name="Content Placeholder 2"/>
          <p:cNvSpPr>
            <a:spLocks noGrp="1"/>
          </p:cNvSpPr>
          <p:nvPr>
            <p:ph idx="1"/>
          </p:nvPr>
        </p:nvSpPr>
        <p:spPr>
          <a:xfrm>
            <a:off x="914400" y="2119257"/>
            <a:ext cx="7391400" cy="3603812"/>
          </a:xfrm>
        </p:spPr>
        <p:txBody>
          <a:bodyPr>
            <a:normAutofit/>
          </a:bodyPr>
          <a:lstStyle/>
          <a:p>
            <a:pPr marL="0" indent="0" algn="just" rtl="1">
              <a:lnSpc>
                <a:spcPct val="200000"/>
              </a:lnSpc>
              <a:buNone/>
            </a:pPr>
            <a:r>
              <a:rPr lang="ar-SA" sz="3200" b="1" dirty="0"/>
              <a:t>هو مجموعة من الأجزاء والعناصر المتكاملة والمتفاعلة والتي تعمل مع بعضها البعض وذلك لتحقيق هدف معين أو أهداف معينة.</a:t>
            </a:r>
          </a:p>
        </p:txBody>
      </p:sp>
    </p:spTree>
    <p:extLst>
      <p:ext uri="{BB962C8B-B14F-4D97-AF65-F5344CB8AC3E}">
        <p14:creationId xmlns:p14="http://schemas.microsoft.com/office/powerpoint/2010/main" val="14454058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85800"/>
            <a:ext cx="7391400" cy="5440363"/>
          </a:xfrm>
        </p:spPr>
        <p:txBody>
          <a:bodyPr>
            <a:normAutofit/>
          </a:bodyPr>
          <a:lstStyle/>
          <a:p>
            <a:pPr marL="0" indent="0" algn="r" rtl="1">
              <a:lnSpc>
                <a:spcPct val="150000"/>
              </a:lnSpc>
              <a:buNone/>
            </a:pPr>
            <a:r>
              <a:rPr lang="ar-SA" dirty="0" smtClean="0"/>
              <a:t>5- يتطلب </a:t>
            </a:r>
            <a:r>
              <a:rPr lang="ar-SA" dirty="0"/>
              <a:t>استثمار أموال ضخمة في العمالة بسبب </a:t>
            </a:r>
            <a:r>
              <a:rPr lang="ar-SA" dirty="0" smtClean="0"/>
              <a:t>تخصصيتهم ومهارتهم. 6- </a:t>
            </a:r>
            <a:r>
              <a:rPr lang="ar-SA" dirty="0"/>
              <a:t>يتطلب تحقيق التكامل الأفقي ما بين الإدارات </a:t>
            </a:r>
            <a:r>
              <a:rPr lang="ar-SA" dirty="0" smtClean="0"/>
              <a:t>الوظيفية.</a:t>
            </a:r>
            <a:endParaRPr lang="ar-SA" dirty="0"/>
          </a:p>
          <a:p>
            <a:pPr marL="0" indent="0" algn="r" rtl="1">
              <a:lnSpc>
                <a:spcPct val="150000"/>
              </a:lnSpc>
              <a:buNone/>
            </a:pPr>
            <a:r>
              <a:rPr lang="ar-SA" dirty="0" smtClean="0"/>
              <a:t>7- </a:t>
            </a:r>
            <a:r>
              <a:rPr lang="ar-SA" dirty="0"/>
              <a:t>يتطلب أن تتم عمليات التفتيش ومراقبة الإنتاج بطريقة لا </a:t>
            </a:r>
            <a:r>
              <a:rPr lang="ar-SA" dirty="0" smtClean="0"/>
              <a:t>مركزية.</a:t>
            </a:r>
            <a:endParaRPr lang="ar-SA" dirty="0"/>
          </a:p>
          <a:p>
            <a:pPr marL="0" indent="0" algn="just" rtl="1">
              <a:lnSpc>
                <a:spcPct val="150000"/>
              </a:lnSpc>
              <a:buNone/>
            </a:pPr>
            <a:r>
              <a:rPr lang="ar-SA" dirty="0" smtClean="0"/>
              <a:t>8- </a:t>
            </a:r>
            <a:r>
              <a:rPr lang="ar-SA" dirty="0"/>
              <a:t>يتطلب أن تصدر إدارة الإنتاج تعليمات الصنع بالنسبة لكل منتج على </a:t>
            </a:r>
            <a:r>
              <a:rPr lang="ar-SA" dirty="0" smtClean="0"/>
              <a:t>حده.</a:t>
            </a:r>
            <a:endParaRPr lang="ar-SA" dirty="0"/>
          </a:p>
          <a:p>
            <a:pPr marL="0" indent="0" algn="r" rtl="1">
              <a:lnSpc>
                <a:spcPct val="150000"/>
              </a:lnSpc>
              <a:buNone/>
            </a:pPr>
            <a:r>
              <a:rPr lang="ar-SA" dirty="0" smtClean="0"/>
              <a:t>9- </a:t>
            </a:r>
            <a:r>
              <a:rPr lang="ar-SA" dirty="0"/>
              <a:t>يتطلب الدخول المبكر والخروج المبكر من </a:t>
            </a:r>
            <a:r>
              <a:rPr lang="ar-SA" dirty="0" smtClean="0"/>
              <a:t>الأسواق.</a:t>
            </a:r>
            <a:endParaRPr lang="ar-SA" dirty="0"/>
          </a:p>
          <a:p>
            <a:pPr marL="0" indent="0" algn="just" rtl="1">
              <a:lnSpc>
                <a:spcPct val="150000"/>
              </a:lnSpc>
              <a:buNone/>
            </a:pPr>
            <a:r>
              <a:rPr lang="ar-SA" dirty="0" smtClean="0"/>
              <a:t>10- يتطلب </a:t>
            </a:r>
            <a:r>
              <a:rPr lang="ar-SA" dirty="0"/>
              <a:t>أن تكون مساحات أقسام الإنتاج واسعة لإتاحة الفرص للتخزين المؤقت أثناء عمليات التشغيل مقارنة بالإنتاج المستمر</a:t>
            </a:r>
            <a:r>
              <a:rPr lang="ar-SA" dirty="0" smtClean="0"/>
              <a:t>.</a:t>
            </a:r>
            <a:endParaRPr lang="ar-SA" dirty="0"/>
          </a:p>
        </p:txBody>
      </p:sp>
    </p:spTree>
    <p:extLst>
      <p:ext uri="{BB962C8B-B14F-4D97-AF65-F5344CB8AC3E}">
        <p14:creationId xmlns:p14="http://schemas.microsoft.com/office/powerpoint/2010/main" val="283859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685800"/>
            <a:ext cx="6965245" cy="1087418"/>
          </a:xfrm>
        </p:spPr>
        <p:txBody>
          <a:bodyPr>
            <a:normAutofit/>
          </a:bodyPr>
          <a:lstStyle/>
          <a:p>
            <a:r>
              <a:rPr lang="ar-SA" b="1" dirty="0">
                <a:solidFill>
                  <a:srgbClr val="D214B7"/>
                </a:solidFill>
              </a:rPr>
              <a:t>مزايا أسلوب الإنتاج المتنوع:</a:t>
            </a:r>
          </a:p>
        </p:txBody>
      </p:sp>
      <p:sp>
        <p:nvSpPr>
          <p:cNvPr id="3" name="Content Placeholder 2"/>
          <p:cNvSpPr>
            <a:spLocks noGrp="1"/>
          </p:cNvSpPr>
          <p:nvPr>
            <p:ph idx="1"/>
          </p:nvPr>
        </p:nvSpPr>
        <p:spPr>
          <a:xfrm>
            <a:off x="838200" y="1752600"/>
            <a:ext cx="7467600" cy="4343400"/>
          </a:xfrm>
        </p:spPr>
        <p:txBody>
          <a:bodyPr>
            <a:noAutofit/>
          </a:bodyPr>
          <a:lstStyle/>
          <a:p>
            <a:pPr marL="0" indent="0" algn="r" rtl="1">
              <a:lnSpc>
                <a:spcPct val="200000"/>
              </a:lnSpc>
              <a:buNone/>
            </a:pPr>
            <a:r>
              <a:rPr lang="ar-SA" dirty="0" smtClean="0"/>
              <a:t>1- </a:t>
            </a:r>
            <a:r>
              <a:rPr lang="ar-SA" dirty="0"/>
              <a:t>إن هذا الأسلوب يحقق حاجات العملاء </a:t>
            </a:r>
            <a:r>
              <a:rPr lang="ar-SA" dirty="0" smtClean="0"/>
              <a:t>المتنوعة.</a:t>
            </a:r>
            <a:endParaRPr lang="ar-SA" dirty="0"/>
          </a:p>
          <a:p>
            <a:pPr marL="0" indent="0" algn="r" rtl="1">
              <a:lnSpc>
                <a:spcPct val="200000"/>
              </a:lnSpc>
              <a:buNone/>
            </a:pPr>
            <a:r>
              <a:rPr lang="ar-SA" dirty="0" smtClean="0"/>
              <a:t>2- </a:t>
            </a:r>
            <a:r>
              <a:rPr lang="ar-SA" dirty="0"/>
              <a:t>يساعد منظمة الأعمال لتحقيق </a:t>
            </a:r>
            <a:r>
              <a:rPr lang="ar-SA" dirty="0" smtClean="0"/>
              <a:t>المنافسة.</a:t>
            </a:r>
            <a:endParaRPr lang="ar-SA" dirty="0"/>
          </a:p>
          <a:p>
            <a:pPr marL="0" indent="0" algn="r" rtl="1">
              <a:lnSpc>
                <a:spcPct val="200000"/>
              </a:lnSpc>
              <a:buNone/>
            </a:pPr>
            <a:r>
              <a:rPr lang="ar-SA" dirty="0" smtClean="0"/>
              <a:t>3- </a:t>
            </a:r>
            <a:r>
              <a:rPr lang="ar-SA" dirty="0"/>
              <a:t>أنه يكسب المنشأة السمعة والشهرة ما بين العملاء.</a:t>
            </a:r>
          </a:p>
          <a:p>
            <a:pPr marL="0" indent="0" algn="r" rtl="1">
              <a:lnSpc>
                <a:spcPct val="200000"/>
              </a:lnSpc>
              <a:buNone/>
            </a:pPr>
            <a:r>
              <a:rPr lang="ar-SA" dirty="0" smtClean="0"/>
              <a:t>4- </a:t>
            </a:r>
            <a:r>
              <a:rPr lang="ar-SA" dirty="0"/>
              <a:t>تحقيق أرباح عالية برقم ارتفاع تكاليف الإنتاج.</a:t>
            </a:r>
          </a:p>
          <a:p>
            <a:pPr marL="0" indent="0" algn="r" rtl="1">
              <a:lnSpc>
                <a:spcPct val="200000"/>
              </a:lnSpc>
              <a:buNone/>
            </a:pPr>
            <a:r>
              <a:rPr lang="ar-SA" dirty="0" smtClean="0"/>
              <a:t>5- </a:t>
            </a:r>
            <a:r>
              <a:rPr lang="ar-SA" dirty="0"/>
              <a:t>أنه </a:t>
            </a:r>
            <a:r>
              <a:rPr lang="ar-SA" dirty="0" smtClean="0"/>
              <a:t>يحقق </a:t>
            </a:r>
            <a:r>
              <a:rPr lang="ar-SA" dirty="0"/>
              <a:t>الكفاءة والفاعلية في وقت </a:t>
            </a:r>
            <a:r>
              <a:rPr lang="ar-SA" dirty="0" smtClean="0"/>
              <a:t>واحد. </a:t>
            </a:r>
            <a:endParaRPr lang="ar-SA" dirty="0"/>
          </a:p>
        </p:txBody>
      </p:sp>
    </p:spTree>
    <p:extLst>
      <p:ext uri="{BB962C8B-B14F-4D97-AF65-F5344CB8AC3E}">
        <p14:creationId xmlns:p14="http://schemas.microsoft.com/office/powerpoint/2010/main" val="3001931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dirty="0">
                <a:solidFill>
                  <a:srgbClr val="00B050"/>
                </a:solidFill>
              </a:rPr>
              <a:t>ثالثاً: أسلوب الإنتاج المتغير (المتقطع):</a:t>
            </a:r>
          </a:p>
        </p:txBody>
      </p:sp>
      <p:sp>
        <p:nvSpPr>
          <p:cNvPr id="3" name="Content Placeholder 2"/>
          <p:cNvSpPr>
            <a:spLocks noGrp="1"/>
          </p:cNvSpPr>
          <p:nvPr>
            <p:ph idx="1"/>
          </p:nvPr>
        </p:nvSpPr>
        <p:spPr>
          <a:xfrm>
            <a:off x="838200" y="1905000"/>
            <a:ext cx="7467600" cy="3818069"/>
          </a:xfrm>
        </p:spPr>
        <p:txBody>
          <a:bodyPr/>
          <a:lstStyle/>
          <a:p>
            <a:pPr marL="0" indent="0" algn="just" rtl="1">
              <a:lnSpc>
                <a:spcPct val="250000"/>
              </a:lnSpc>
              <a:buNone/>
            </a:pPr>
            <a:r>
              <a:rPr lang="ar-SA" b="1" dirty="0"/>
              <a:t>هو عبارة عن المزج ما بين أسلوبي الإنتاج المستمر والإنتاج المتنوع. كإنتاج </a:t>
            </a:r>
            <a:r>
              <a:rPr lang="ar-SA" b="1" dirty="0">
                <a:solidFill>
                  <a:srgbClr val="FF0000"/>
                </a:solidFill>
              </a:rPr>
              <a:t>منتج واحد</a:t>
            </a:r>
            <a:r>
              <a:rPr lang="ar-SA" b="1" dirty="0"/>
              <a:t>، أو جزء من منتج واحد بطريقة نمطية ومستمرة. وإنتاج </a:t>
            </a:r>
            <a:r>
              <a:rPr lang="ar-SA" b="1" dirty="0">
                <a:solidFill>
                  <a:srgbClr val="FF0000"/>
                </a:solidFill>
              </a:rPr>
              <a:t>عدة منتجات </a:t>
            </a:r>
            <a:r>
              <a:rPr lang="ar-SA" b="1" dirty="0"/>
              <a:t>بتشكيلات متنوعة في الصنع لتحقيق حاجات المستهلكين المتنوعة.</a:t>
            </a:r>
          </a:p>
        </p:txBody>
      </p:sp>
    </p:spTree>
    <p:extLst>
      <p:ext uri="{BB962C8B-B14F-4D97-AF65-F5344CB8AC3E}">
        <p14:creationId xmlns:p14="http://schemas.microsoft.com/office/powerpoint/2010/main" val="25899424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a:solidFill>
                  <a:srgbClr val="D214B7"/>
                </a:solidFill>
              </a:rPr>
              <a:t>ويشمل أسلوب الإنتاج المتغير </a:t>
            </a:r>
          </a:p>
        </p:txBody>
      </p:sp>
      <p:sp>
        <p:nvSpPr>
          <p:cNvPr id="3" name="Content Placeholder 2"/>
          <p:cNvSpPr>
            <a:spLocks noGrp="1"/>
          </p:cNvSpPr>
          <p:nvPr>
            <p:ph idx="1"/>
          </p:nvPr>
        </p:nvSpPr>
        <p:spPr>
          <a:xfrm>
            <a:off x="838200" y="1905000"/>
            <a:ext cx="7467600" cy="4114800"/>
          </a:xfrm>
        </p:spPr>
        <p:txBody>
          <a:bodyPr/>
          <a:lstStyle/>
          <a:p>
            <a:pPr marL="0" indent="0" algn="r" rtl="1">
              <a:lnSpc>
                <a:spcPct val="150000"/>
              </a:lnSpc>
              <a:buNone/>
            </a:pPr>
            <a:r>
              <a:rPr lang="ar-SA" b="1" dirty="0" smtClean="0"/>
              <a:t>- أن </a:t>
            </a:r>
            <a:r>
              <a:rPr lang="ar-SA" b="1" dirty="0"/>
              <a:t>تنتج المنشأة دفعات </a:t>
            </a:r>
            <a:r>
              <a:rPr lang="ar-SA" b="1" dirty="0">
                <a:solidFill>
                  <a:srgbClr val="D214B7"/>
                </a:solidFill>
              </a:rPr>
              <a:t>كبيرة</a:t>
            </a:r>
            <a:r>
              <a:rPr lang="ar-SA" b="1" dirty="0"/>
              <a:t> من وقت إلى آخر لتحقيق حاجات السوق أو العملاء متى ما كان ذلك اقتصادياً.</a:t>
            </a:r>
          </a:p>
          <a:p>
            <a:pPr marL="0" indent="0" algn="r" rtl="1">
              <a:lnSpc>
                <a:spcPct val="150000"/>
              </a:lnSpc>
              <a:buNone/>
            </a:pPr>
            <a:r>
              <a:rPr lang="ar-SA" b="1" dirty="0" smtClean="0"/>
              <a:t>- أو </a:t>
            </a:r>
            <a:r>
              <a:rPr lang="ar-SA" b="1" dirty="0"/>
              <a:t>تنتج المنشأة دفعات </a:t>
            </a:r>
            <a:r>
              <a:rPr lang="ar-SA" b="1" dirty="0">
                <a:solidFill>
                  <a:srgbClr val="D214B7"/>
                </a:solidFill>
              </a:rPr>
              <a:t>متوسطة</a:t>
            </a:r>
            <a:r>
              <a:rPr lang="ar-SA" b="1" dirty="0"/>
              <a:t> لسد حاجات السوق أو العملاء.</a:t>
            </a:r>
          </a:p>
          <a:p>
            <a:pPr marL="0" indent="0" algn="just" rtl="1">
              <a:lnSpc>
                <a:spcPct val="150000"/>
              </a:lnSpc>
              <a:buNone/>
            </a:pPr>
            <a:r>
              <a:rPr lang="ar-SA" b="1" dirty="0" smtClean="0"/>
              <a:t>- أو </a:t>
            </a:r>
            <a:r>
              <a:rPr lang="ar-SA" b="1" dirty="0"/>
              <a:t>تنتج المنشأة دفعات </a:t>
            </a:r>
            <a:r>
              <a:rPr lang="ar-SA" b="1" dirty="0">
                <a:solidFill>
                  <a:srgbClr val="D214B7"/>
                </a:solidFill>
              </a:rPr>
              <a:t>صغيرة</a:t>
            </a:r>
            <a:r>
              <a:rPr lang="ar-SA" b="1" dirty="0"/>
              <a:t> لتحقيق حاجات إدارة المشتريات والمخازن داخل المنشأة لسد حاجات المصنع</a:t>
            </a:r>
            <a:r>
              <a:rPr lang="ar-SA" b="1" dirty="0" smtClean="0"/>
              <a:t>.</a:t>
            </a:r>
            <a:endParaRPr lang="ar-SA" b="1" dirty="0"/>
          </a:p>
        </p:txBody>
      </p:sp>
    </p:spTree>
    <p:extLst>
      <p:ext uri="{BB962C8B-B14F-4D97-AF65-F5344CB8AC3E}">
        <p14:creationId xmlns:p14="http://schemas.microsoft.com/office/powerpoint/2010/main" val="1052323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a:solidFill>
                  <a:srgbClr val="FF0000"/>
                </a:solidFill>
              </a:rPr>
              <a:t>متطلبات أسلوب الإنتاج المتغير:</a:t>
            </a:r>
          </a:p>
        </p:txBody>
      </p:sp>
      <p:sp>
        <p:nvSpPr>
          <p:cNvPr id="3" name="Content Placeholder 2"/>
          <p:cNvSpPr>
            <a:spLocks noGrp="1"/>
          </p:cNvSpPr>
          <p:nvPr>
            <p:ph idx="1"/>
          </p:nvPr>
        </p:nvSpPr>
        <p:spPr>
          <a:xfrm>
            <a:off x="838200" y="2119257"/>
            <a:ext cx="7467600" cy="3603812"/>
          </a:xfrm>
        </p:spPr>
        <p:txBody>
          <a:bodyPr>
            <a:normAutofit/>
          </a:bodyPr>
          <a:lstStyle/>
          <a:p>
            <a:pPr marL="0" indent="0" algn="just" rtl="1">
              <a:lnSpc>
                <a:spcPct val="250000"/>
              </a:lnSpc>
              <a:buNone/>
            </a:pPr>
            <a:r>
              <a:rPr lang="ar-SA" dirty="0" smtClean="0"/>
              <a:t>1</a:t>
            </a:r>
            <a:r>
              <a:rPr lang="ar-SA" b="1" dirty="0" smtClean="0"/>
              <a:t>/ يتطلب </a:t>
            </a:r>
            <a:r>
              <a:rPr lang="ar-SA" b="1" dirty="0"/>
              <a:t>جمع المعلومات وتحليلها للتأكد من جدوى الإنتاج المتغير من الناحية الاقتصادية.</a:t>
            </a:r>
          </a:p>
          <a:p>
            <a:pPr marL="0" indent="0" algn="just" rtl="1">
              <a:lnSpc>
                <a:spcPct val="250000"/>
              </a:lnSpc>
              <a:buNone/>
            </a:pPr>
            <a:r>
              <a:rPr lang="ar-SA" b="1" dirty="0" smtClean="0"/>
              <a:t>2/ </a:t>
            </a:r>
            <a:r>
              <a:rPr lang="ar-SA" b="1" dirty="0"/>
              <a:t>يتطلب مهارات وكفاءات عالية لتخطيط الإنتاج وتنظيم عمليات التشغيل.</a:t>
            </a:r>
          </a:p>
          <a:p>
            <a:pPr marL="0" indent="0" algn="r" rtl="1">
              <a:buNone/>
            </a:pPr>
            <a:endParaRPr lang="ar-SA" dirty="0"/>
          </a:p>
        </p:txBody>
      </p:sp>
    </p:spTree>
    <p:extLst>
      <p:ext uri="{BB962C8B-B14F-4D97-AF65-F5344CB8AC3E}">
        <p14:creationId xmlns:p14="http://schemas.microsoft.com/office/powerpoint/2010/main" val="906809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a:solidFill>
                  <a:srgbClr val="0070C0"/>
                </a:solidFill>
              </a:rPr>
              <a:t>مزايا أسلوب الإنتاج المتغير:</a:t>
            </a:r>
          </a:p>
        </p:txBody>
      </p:sp>
      <p:sp>
        <p:nvSpPr>
          <p:cNvPr id="3" name="Content Placeholder 2"/>
          <p:cNvSpPr>
            <a:spLocks noGrp="1"/>
          </p:cNvSpPr>
          <p:nvPr>
            <p:ph idx="1"/>
          </p:nvPr>
        </p:nvSpPr>
        <p:spPr>
          <a:xfrm>
            <a:off x="914400" y="2119257"/>
            <a:ext cx="7315200" cy="3603812"/>
          </a:xfrm>
        </p:spPr>
        <p:txBody>
          <a:bodyPr/>
          <a:lstStyle/>
          <a:p>
            <a:pPr marL="0" indent="0" algn="r" rtl="1">
              <a:lnSpc>
                <a:spcPct val="300000"/>
              </a:lnSpc>
              <a:buNone/>
            </a:pPr>
            <a:r>
              <a:rPr lang="ar-SA" b="1" dirty="0" smtClean="0"/>
              <a:t>1- </a:t>
            </a:r>
            <a:r>
              <a:rPr lang="ar-SA" b="1" dirty="0"/>
              <a:t>تحقيق المنافسة في الأسواق.</a:t>
            </a:r>
          </a:p>
          <a:p>
            <a:pPr marL="0" indent="0" algn="r" rtl="1">
              <a:lnSpc>
                <a:spcPct val="300000"/>
              </a:lnSpc>
              <a:buNone/>
            </a:pPr>
            <a:r>
              <a:rPr lang="ar-SA" b="1" dirty="0" smtClean="0"/>
              <a:t>2- </a:t>
            </a:r>
            <a:r>
              <a:rPr lang="ar-SA" b="1" dirty="0"/>
              <a:t>مواكبة التغيرات في تكنولوجيا الإنتاج</a:t>
            </a:r>
            <a:r>
              <a:rPr lang="ar-SA" b="1" dirty="0" smtClean="0"/>
              <a:t>.</a:t>
            </a:r>
            <a:endParaRPr lang="ar-SA" b="1" dirty="0"/>
          </a:p>
        </p:txBody>
      </p:sp>
    </p:spTree>
    <p:extLst>
      <p:ext uri="{BB962C8B-B14F-4D97-AF65-F5344CB8AC3E}">
        <p14:creationId xmlns:p14="http://schemas.microsoft.com/office/powerpoint/2010/main" val="1512735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7200" b="1" dirty="0" smtClean="0">
                <a:solidFill>
                  <a:srgbClr val="FF6699"/>
                </a:solidFill>
              </a:rPr>
              <a:t>شكراً لحسن المتابعة</a:t>
            </a:r>
            <a:endParaRPr lang="ar-SA" sz="7200" b="1" dirty="0">
              <a:solidFill>
                <a:srgbClr val="FF6699"/>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600" y="2119313"/>
            <a:ext cx="7315199" cy="3603625"/>
          </a:xfrm>
        </p:spPr>
      </p:pic>
    </p:spTree>
    <p:extLst>
      <p:ext uri="{BB962C8B-B14F-4D97-AF65-F5344CB8AC3E}">
        <p14:creationId xmlns:p14="http://schemas.microsoft.com/office/powerpoint/2010/main" val="1704464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anim calcmode="lin" valueType="num">
                                      <p:cBhvr>
                                        <p:cTn id="13" dur="2000" fill="hold"/>
                                        <p:tgtEl>
                                          <p:spTgt spid="2"/>
                                        </p:tgtEl>
                                        <p:attrNameLst>
                                          <p:attrName>ppt_w</p:attrName>
                                        </p:attrNameLst>
                                      </p:cBhvr>
                                      <p:tavLst>
                                        <p:tav tm="0" fmla="#ppt_w*sin(2.5*pi*$)">
                                          <p:val>
                                            <p:fltVal val="0"/>
                                          </p:val>
                                        </p:tav>
                                        <p:tav tm="100000">
                                          <p:val>
                                            <p:fltVal val="1"/>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5400" b="1" dirty="0" smtClean="0">
                <a:solidFill>
                  <a:srgbClr val="D214B7"/>
                </a:solidFill>
              </a:rPr>
              <a:t>مكونات النظام</a:t>
            </a:r>
            <a:endParaRPr lang="ar-SA" sz="5400" b="1" dirty="0">
              <a:solidFill>
                <a:srgbClr val="D214B7"/>
              </a:solidFill>
            </a:endParaRPr>
          </a:p>
        </p:txBody>
      </p:sp>
      <p:pic>
        <p:nvPicPr>
          <p:cNvPr id="1027"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609600" y="2209800"/>
            <a:ext cx="7696200" cy="2659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40972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5400" b="1" dirty="0" smtClean="0">
                <a:solidFill>
                  <a:srgbClr val="FF0000"/>
                </a:solidFill>
              </a:rPr>
              <a:t>أنواع النظم</a:t>
            </a:r>
            <a:endParaRPr lang="ar-SA" sz="5400" b="1" dirty="0">
              <a:solidFill>
                <a:srgbClr val="FF0000"/>
              </a:solidFill>
            </a:endParaRPr>
          </a:p>
        </p:txBody>
      </p:sp>
      <p:sp>
        <p:nvSpPr>
          <p:cNvPr id="3" name="Content Placeholder 2"/>
          <p:cNvSpPr>
            <a:spLocks noGrp="1"/>
          </p:cNvSpPr>
          <p:nvPr>
            <p:ph idx="1"/>
          </p:nvPr>
        </p:nvSpPr>
        <p:spPr>
          <a:xfrm>
            <a:off x="914400" y="1905000"/>
            <a:ext cx="7315200" cy="3818069"/>
          </a:xfrm>
        </p:spPr>
        <p:txBody>
          <a:bodyPr>
            <a:normAutofit/>
          </a:bodyPr>
          <a:lstStyle/>
          <a:p>
            <a:pPr lvl="0" algn="just" rtl="1">
              <a:buFont typeface="Wingdings" pitchFamily="2" charset="2"/>
              <a:buChar char="v"/>
            </a:pPr>
            <a:r>
              <a:rPr lang="ar-SA" sz="2800" b="1" dirty="0" smtClean="0">
                <a:latin typeface="Times New Roman"/>
                <a:ea typeface="Times New Roman"/>
                <a:cs typeface="Simplified Arabic"/>
              </a:rPr>
              <a:t> نظم </a:t>
            </a:r>
            <a:r>
              <a:rPr lang="ar-SA" sz="2800" b="1" dirty="0">
                <a:latin typeface="Times New Roman"/>
                <a:ea typeface="Times New Roman"/>
                <a:cs typeface="Simplified Arabic"/>
              </a:rPr>
              <a:t>مفتوحة:</a:t>
            </a:r>
            <a:endParaRPr lang="en-US" sz="3200" b="1" dirty="0">
              <a:latin typeface="Times New Roman"/>
              <a:ea typeface="Times New Roman"/>
              <a:cs typeface="Simplified Arabic"/>
            </a:endParaRPr>
          </a:p>
          <a:p>
            <a:pPr marL="114300" indent="0" algn="just" rtl="1">
              <a:spcAft>
                <a:spcPts val="0"/>
              </a:spcAft>
              <a:buNone/>
            </a:pPr>
            <a:r>
              <a:rPr lang="ar-SA" b="1" dirty="0" smtClean="0">
                <a:latin typeface="Times New Roman"/>
                <a:ea typeface="Times New Roman"/>
                <a:cs typeface="Simplified Arabic"/>
              </a:rPr>
              <a:t>      هي </a:t>
            </a:r>
            <a:r>
              <a:rPr lang="ar-SA" b="1" dirty="0">
                <a:latin typeface="Times New Roman"/>
                <a:ea typeface="Times New Roman"/>
                <a:cs typeface="Simplified Arabic"/>
              </a:rPr>
              <a:t>نظم ذات علاقة </a:t>
            </a:r>
            <a:r>
              <a:rPr lang="ar-SA" b="1" dirty="0">
                <a:solidFill>
                  <a:srgbClr val="FF0000"/>
                </a:solidFill>
                <a:latin typeface="Times New Roman"/>
                <a:ea typeface="Times New Roman"/>
                <a:cs typeface="Simplified Arabic"/>
              </a:rPr>
              <a:t>مستمرة</a:t>
            </a:r>
            <a:r>
              <a:rPr lang="ar-SA" b="1" dirty="0">
                <a:latin typeface="Times New Roman"/>
                <a:ea typeface="Times New Roman"/>
                <a:cs typeface="Simplified Arabic"/>
              </a:rPr>
              <a:t> مع عوامل البيئية الخارجية مثل الحكومة والقوانين والمنافسين والعملاء...الخ و</a:t>
            </a:r>
            <a:r>
              <a:rPr lang="ar-SA" b="1" dirty="0">
                <a:solidFill>
                  <a:srgbClr val="7030A0"/>
                </a:solidFill>
                <a:latin typeface="Times New Roman"/>
                <a:ea typeface="Times New Roman"/>
                <a:cs typeface="Simplified Arabic"/>
              </a:rPr>
              <a:t>تحتاج</a:t>
            </a:r>
            <a:r>
              <a:rPr lang="ar-SA" b="1" dirty="0">
                <a:latin typeface="Times New Roman"/>
                <a:ea typeface="Times New Roman"/>
                <a:cs typeface="Simplified Arabic"/>
              </a:rPr>
              <a:t> الى تدخل للعنصر البشرى لضبط هذه النظم وتعظيم قدراتها على تحقيق أهدافها.</a:t>
            </a:r>
            <a:endParaRPr lang="en-US" sz="2800" b="1" dirty="0">
              <a:latin typeface="Times New Roman"/>
              <a:ea typeface="Times New Roman"/>
              <a:cs typeface="Simplified Arabic"/>
            </a:endParaRPr>
          </a:p>
          <a:p>
            <a:pPr lvl="0" algn="just" rtl="1">
              <a:buFont typeface="Wingdings" pitchFamily="2" charset="2"/>
              <a:buChar char="v"/>
            </a:pPr>
            <a:r>
              <a:rPr lang="ar-SA" sz="2800" b="1" dirty="0" smtClean="0">
                <a:latin typeface="Times New Roman"/>
                <a:ea typeface="Times New Roman"/>
                <a:cs typeface="Simplified Arabic"/>
              </a:rPr>
              <a:t> نظم </a:t>
            </a:r>
            <a:r>
              <a:rPr lang="ar-SA" sz="2800" b="1" dirty="0">
                <a:latin typeface="Times New Roman"/>
                <a:ea typeface="Times New Roman"/>
                <a:cs typeface="Simplified Arabic"/>
              </a:rPr>
              <a:t>مغلقة:</a:t>
            </a:r>
            <a:endParaRPr lang="en-US" sz="3200" b="1" dirty="0">
              <a:latin typeface="Times New Roman"/>
              <a:ea typeface="Times New Roman"/>
              <a:cs typeface="Simplified Arabic"/>
            </a:endParaRPr>
          </a:p>
          <a:p>
            <a:pPr marL="114300" indent="0" algn="just" rtl="1">
              <a:spcAft>
                <a:spcPts val="0"/>
              </a:spcAft>
              <a:buNone/>
            </a:pPr>
            <a:r>
              <a:rPr lang="ar-SA" b="1" dirty="0" smtClean="0">
                <a:latin typeface="Times New Roman"/>
                <a:ea typeface="Times New Roman"/>
                <a:cs typeface="Simplified Arabic"/>
              </a:rPr>
              <a:t>      هي </a:t>
            </a:r>
            <a:r>
              <a:rPr lang="ar-SA" b="1" dirty="0">
                <a:latin typeface="Times New Roman"/>
                <a:ea typeface="Times New Roman"/>
                <a:cs typeface="Simplified Arabic"/>
              </a:rPr>
              <a:t>نظم </a:t>
            </a:r>
            <a:r>
              <a:rPr lang="ar-SA" b="1" dirty="0">
                <a:solidFill>
                  <a:srgbClr val="FF0000"/>
                </a:solidFill>
                <a:latin typeface="Times New Roman"/>
                <a:ea typeface="Times New Roman"/>
                <a:cs typeface="Simplified Arabic"/>
              </a:rPr>
              <a:t>ليس لها </a:t>
            </a:r>
            <a:r>
              <a:rPr lang="ar-SA" b="1" dirty="0">
                <a:latin typeface="Times New Roman"/>
                <a:ea typeface="Times New Roman"/>
                <a:cs typeface="Simplified Arabic"/>
              </a:rPr>
              <a:t>علاقة بعوامل البيئة الخارجية </a:t>
            </a:r>
            <a:r>
              <a:rPr lang="ar-SA" b="1" dirty="0">
                <a:solidFill>
                  <a:srgbClr val="7030A0"/>
                </a:solidFill>
                <a:latin typeface="Times New Roman"/>
                <a:ea typeface="Times New Roman"/>
                <a:cs typeface="Simplified Arabic"/>
              </a:rPr>
              <a:t>ولا تحتاج </a:t>
            </a:r>
            <a:r>
              <a:rPr lang="ar-SA" b="1" dirty="0">
                <a:latin typeface="Times New Roman"/>
                <a:ea typeface="Times New Roman"/>
                <a:cs typeface="Simplified Arabic"/>
              </a:rPr>
              <a:t>الى تدخل العنصر البشري للتأثير على سلوكها وقدراتها على تحقيق أهدافها.</a:t>
            </a:r>
            <a:endParaRPr lang="en-US" sz="2800" b="1" dirty="0">
              <a:latin typeface="Times New Roman"/>
              <a:ea typeface="Times New Roman"/>
              <a:cs typeface="Simplified Arabic"/>
            </a:endParaRPr>
          </a:p>
          <a:p>
            <a:pPr marL="0" indent="0" algn="r" rtl="1">
              <a:buNone/>
            </a:pPr>
            <a:endParaRPr lang="ar-SA" dirty="0"/>
          </a:p>
        </p:txBody>
      </p:sp>
    </p:spTree>
    <p:extLst>
      <p:ext uri="{BB962C8B-B14F-4D97-AF65-F5344CB8AC3E}">
        <p14:creationId xmlns:p14="http://schemas.microsoft.com/office/powerpoint/2010/main" val="3209676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solidFill>
                  <a:srgbClr val="00B050"/>
                </a:solidFill>
              </a:rPr>
              <a:t>مكونات نظام </a:t>
            </a:r>
            <a:r>
              <a:rPr lang="ar-SA" b="1" dirty="0" smtClean="0">
                <a:solidFill>
                  <a:srgbClr val="00B050"/>
                </a:solidFill>
              </a:rPr>
              <a:t>المنشأة </a:t>
            </a:r>
            <a:endParaRPr lang="ar-SA" b="1" dirty="0">
              <a:solidFill>
                <a:srgbClr val="00B050"/>
              </a:solidFill>
            </a:endParaRPr>
          </a:p>
        </p:txBody>
      </p:sp>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990600" y="1905000"/>
            <a:ext cx="7238999" cy="3786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17560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solidFill>
                  <a:srgbClr val="C00000"/>
                </a:solidFill>
              </a:rPr>
              <a:t>مفهوم النظام الإنتاجي:</a:t>
            </a:r>
          </a:p>
        </p:txBody>
      </p:sp>
      <p:sp>
        <p:nvSpPr>
          <p:cNvPr id="3" name="Content Placeholder 2"/>
          <p:cNvSpPr>
            <a:spLocks noGrp="1"/>
          </p:cNvSpPr>
          <p:nvPr>
            <p:ph idx="1"/>
          </p:nvPr>
        </p:nvSpPr>
        <p:spPr>
          <a:xfrm>
            <a:off x="914400" y="2119257"/>
            <a:ext cx="7315200" cy="3603812"/>
          </a:xfrm>
        </p:spPr>
        <p:txBody>
          <a:bodyPr/>
          <a:lstStyle/>
          <a:p>
            <a:pPr marL="0" indent="0" algn="just" rtl="1">
              <a:lnSpc>
                <a:spcPct val="250000"/>
              </a:lnSpc>
              <a:buNone/>
            </a:pPr>
            <a:r>
              <a:rPr lang="ar-SA" b="1" dirty="0" smtClean="0"/>
              <a:t>هو </a:t>
            </a:r>
            <a:r>
              <a:rPr lang="ar-SA" b="1" dirty="0"/>
              <a:t>مجموعة من الأجزاء أو العناصر التي يرتبط كل منها بالآخر و</a:t>
            </a:r>
            <a:r>
              <a:rPr lang="ar-SA" b="1" dirty="0">
                <a:solidFill>
                  <a:srgbClr val="C00000"/>
                </a:solidFill>
              </a:rPr>
              <a:t>ظيفياً </a:t>
            </a:r>
            <a:r>
              <a:rPr lang="ar-SA" b="1" dirty="0"/>
              <a:t>والمصممة لتحقيق هدف أو أهداف </a:t>
            </a:r>
            <a:r>
              <a:rPr lang="ar-SA" b="1" dirty="0">
                <a:solidFill>
                  <a:srgbClr val="0070C0"/>
                </a:solidFill>
              </a:rPr>
              <a:t>النظام الإنتاجي </a:t>
            </a:r>
            <a:r>
              <a:rPr lang="ar-SA" b="1" dirty="0"/>
              <a:t>ككل متكامل، وتختلف أساليب الانتاج الحديث حسب اختلاف </a:t>
            </a:r>
            <a:r>
              <a:rPr lang="ar-SA" b="1" dirty="0">
                <a:solidFill>
                  <a:srgbClr val="00B050"/>
                </a:solidFill>
              </a:rPr>
              <a:t>أنظمة الإنتاج</a:t>
            </a:r>
            <a:r>
              <a:rPr lang="ar-SA" b="1" dirty="0"/>
              <a:t>.</a:t>
            </a:r>
          </a:p>
        </p:txBody>
      </p:sp>
    </p:spTree>
    <p:extLst>
      <p:ext uri="{BB962C8B-B14F-4D97-AF65-F5344CB8AC3E}">
        <p14:creationId xmlns:p14="http://schemas.microsoft.com/office/powerpoint/2010/main" val="33546356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a:solidFill>
                  <a:srgbClr val="D214B7"/>
                </a:solidFill>
              </a:rPr>
              <a:t>نظام الإنتاج في المنشأة الصناعية:</a:t>
            </a:r>
          </a:p>
        </p:txBody>
      </p:sp>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838200" y="1905001"/>
            <a:ext cx="73914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12886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C00000"/>
                </a:solidFill>
              </a:rPr>
              <a:t>أصناف السلع </a:t>
            </a:r>
            <a:endParaRPr lang="ar-SA" b="1" dirty="0">
              <a:solidFill>
                <a:srgbClr val="C00000"/>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869629398"/>
              </p:ext>
            </p:extLst>
          </p:nvPr>
        </p:nvGraphicFramePr>
        <p:xfrm>
          <a:off x="914401" y="2119313"/>
          <a:ext cx="7239000" cy="360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84839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smtClean="0">
                <a:solidFill>
                  <a:schemeClr val="bg2">
                    <a:lumMod val="50000"/>
                  </a:schemeClr>
                </a:solidFill>
              </a:rPr>
              <a:t>أنواع السلع الاستهلاكية</a:t>
            </a:r>
            <a:endParaRPr lang="ar-SA" b="1" dirty="0">
              <a:solidFill>
                <a:schemeClr val="bg2">
                  <a:lumMod val="50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07581372"/>
              </p:ext>
            </p:extLst>
          </p:nvPr>
        </p:nvGraphicFramePr>
        <p:xfrm>
          <a:off x="914400" y="2133600"/>
          <a:ext cx="7375525" cy="360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3811794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231</TotalTime>
  <Words>885</Words>
  <Application>Microsoft Office PowerPoint</Application>
  <PresentationFormat>On-screen Show (4:3)</PresentationFormat>
  <Paragraphs>90</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Pushpin</vt:lpstr>
      <vt:lpstr>إدارة الإنتاج والعمليات</vt:lpstr>
      <vt:lpstr>مفهوم النظام:</vt:lpstr>
      <vt:lpstr>مكونات النظام</vt:lpstr>
      <vt:lpstr>أنواع النظم</vt:lpstr>
      <vt:lpstr>مكونات نظام المنشأة </vt:lpstr>
      <vt:lpstr>مفهوم النظام الإنتاجي:</vt:lpstr>
      <vt:lpstr>نظام الإنتاج في المنشأة الصناعية:</vt:lpstr>
      <vt:lpstr>أصناف السلع </vt:lpstr>
      <vt:lpstr>أنواع السلع الاستهلاكية</vt:lpstr>
      <vt:lpstr>نظام العمليات في المنشأة الخدمية:</vt:lpstr>
      <vt:lpstr>أصناف الخدمات </vt:lpstr>
      <vt:lpstr>الخصائص المميزة لنظم العمليات</vt:lpstr>
      <vt:lpstr>أساليب الإنتاج:</vt:lpstr>
      <vt:lpstr>أسلوب الإنتاج المستمر</vt:lpstr>
      <vt:lpstr>متطلبات أسلوب الإنتاج المستمر:</vt:lpstr>
      <vt:lpstr>PowerPoint Presentation</vt:lpstr>
      <vt:lpstr>مزايا أسلوب الإنتاج المستمر(المتدفق):</vt:lpstr>
      <vt:lpstr>ثانياً: أسلوب الإنتاج المتنوع:</vt:lpstr>
      <vt:lpstr>متطلبات الإنتاج المتنوع:</vt:lpstr>
      <vt:lpstr>PowerPoint Presentation</vt:lpstr>
      <vt:lpstr>مزايا أسلوب الإنتاج المتنوع:</vt:lpstr>
      <vt:lpstr>ثالثاً: أسلوب الإنتاج المتغير (المتقطع):</vt:lpstr>
      <vt:lpstr>ويشمل أسلوب الإنتاج المتغير </vt:lpstr>
      <vt:lpstr>متطلبات أسلوب الإنتاج المتغير:</vt:lpstr>
      <vt:lpstr>مزايا أسلوب الإنتاج المتغير:</vt:lpstr>
      <vt:lpstr>شكراً لحسن المتابعة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إدارة الإنتاج والعمليات</dc:title>
  <dc:creator>hp</dc:creator>
  <cp:lastModifiedBy>hp</cp:lastModifiedBy>
  <cp:revision>19</cp:revision>
  <dcterms:created xsi:type="dcterms:W3CDTF">2006-08-16T00:00:00Z</dcterms:created>
  <dcterms:modified xsi:type="dcterms:W3CDTF">2021-04-04T22:20:38Z</dcterms:modified>
</cp:coreProperties>
</file>