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1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A6C"/>
    <a:srgbClr val="E9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6600" b="1" dirty="0" smtClean="0">
                <a:solidFill>
                  <a:srgbClr val="FF0000"/>
                </a:solidFill>
              </a:rPr>
              <a:t>إدارة الإنتاج والعمليات</a:t>
            </a:r>
            <a:endParaRPr lang="ar-SA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67862"/>
            <a:ext cx="8077200" cy="1752600"/>
          </a:xfrm>
        </p:spPr>
        <p:txBody>
          <a:bodyPr>
            <a:normAutofit/>
          </a:bodyPr>
          <a:lstStyle/>
          <a:p>
            <a:r>
              <a:rPr lang="ar-SA" sz="5400" b="1" dirty="0">
                <a:solidFill>
                  <a:srgbClr val="FFC000"/>
                </a:solidFill>
              </a:rPr>
              <a:t>التنظيم/ التصميم/ الترتيب الداخلي للمشروع</a:t>
            </a:r>
          </a:p>
        </p:txBody>
      </p:sp>
    </p:spTree>
    <p:extLst>
      <p:ext uri="{BB962C8B-B14F-4D97-AF65-F5344CB8AC3E}">
        <p14:creationId xmlns:p14="http://schemas.microsoft.com/office/powerpoint/2010/main" val="243085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الصناعة </a:t>
            </a:r>
            <a:r>
              <a:rPr lang="ar-SA" b="1" dirty="0" smtClean="0"/>
              <a:t>التحليلية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7540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الصناعة </a:t>
            </a:r>
            <a:r>
              <a:rPr lang="ar-SA" b="1" dirty="0" smtClean="0"/>
              <a:t>الاستخراجية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7208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133601"/>
            <a:ext cx="8610600" cy="3992562"/>
          </a:xfrm>
        </p:spPr>
        <p:txBody>
          <a:bodyPr>
            <a:noAutofit/>
          </a:bodyPr>
          <a:lstStyle/>
          <a:p>
            <a:pPr lvl="0"/>
            <a:r>
              <a:rPr lang="ar-SA" sz="2800" b="1" dirty="0" smtClean="0"/>
              <a:t>عدد </a:t>
            </a:r>
            <a:r>
              <a:rPr lang="ar-SA" sz="2800" b="1" dirty="0"/>
              <a:t>الآلات اللازمة لكل عنبر أو قسم والأبعاد </a:t>
            </a:r>
            <a:r>
              <a:rPr lang="ar-SA" sz="2800" b="1" dirty="0" smtClean="0"/>
              <a:t>المختلفة.</a:t>
            </a:r>
            <a:endParaRPr lang="en-US" sz="2800" b="1" dirty="0"/>
          </a:p>
          <a:p>
            <a:pPr lvl="0"/>
            <a:r>
              <a:rPr lang="ar-SA" sz="2800" b="1" dirty="0" smtClean="0"/>
              <a:t>عدد </a:t>
            </a:r>
            <a:r>
              <a:rPr lang="ar-SA" sz="2800" b="1" dirty="0"/>
              <a:t>وسائل النقل </a:t>
            </a:r>
            <a:r>
              <a:rPr lang="ar-SA" sz="2800" b="1" dirty="0" smtClean="0"/>
              <a:t>الداخلي.</a:t>
            </a:r>
            <a:endParaRPr lang="en-US" sz="2800" b="1" dirty="0"/>
          </a:p>
          <a:p>
            <a:pPr lvl="0"/>
            <a:r>
              <a:rPr lang="ar-SA" sz="2800" b="1" dirty="0" smtClean="0"/>
              <a:t>عدد </a:t>
            </a:r>
            <a:r>
              <a:rPr lang="ar-SA" sz="2800" b="1" dirty="0"/>
              <a:t>الممرات أو الطرق الداخلية المؤدية إلى الأقسام الإنتاجية </a:t>
            </a:r>
            <a:r>
              <a:rPr lang="ar-SA" sz="2800" b="1" dirty="0" smtClean="0"/>
              <a:t>والخدمية.</a:t>
            </a:r>
            <a:endParaRPr lang="en-US" sz="2800" b="1" dirty="0"/>
          </a:p>
          <a:p>
            <a:pPr lvl="0"/>
            <a:r>
              <a:rPr lang="ar-SA" sz="2800" b="1" dirty="0"/>
              <a:t>متوسط كمية المخزون من كل صنف وخصائص كل </a:t>
            </a:r>
            <a:r>
              <a:rPr lang="ar-SA" sz="2800" b="1" dirty="0" smtClean="0"/>
              <a:t>صنف.</a:t>
            </a:r>
            <a:endParaRPr lang="en-US" sz="2800" b="1" dirty="0"/>
          </a:p>
          <a:p>
            <a:pPr lvl="0"/>
            <a:r>
              <a:rPr lang="ar-SA" sz="2800" b="1" dirty="0"/>
              <a:t>حجم الأداء في العمليات </a:t>
            </a:r>
            <a:r>
              <a:rPr lang="ar-SA" sz="2800" b="1" dirty="0" smtClean="0"/>
              <a:t>الإدارية.</a:t>
            </a:r>
            <a:endParaRPr lang="en-US" sz="2800" b="1" dirty="0"/>
          </a:p>
          <a:p>
            <a:pPr lvl="0"/>
            <a:r>
              <a:rPr lang="ar-SA" sz="2800" b="1" dirty="0"/>
              <a:t>العدد المتوقع للعاملين لتقدير المساحة اللازمة للمرافق </a:t>
            </a:r>
            <a:r>
              <a:rPr lang="ar-SA" sz="2800" b="1" dirty="0" smtClean="0"/>
              <a:t>الخدمية.</a:t>
            </a:r>
            <a:endParaRPr lang="en-US" sz="2800" b="1" dirty="0"/>
          </a:p>
          <a:p>
            <a:pPr lvl="0"/>
            <a:r>
              <a:rPr lang="ar-SA" sz="2800" b="1" dirty="0"/>
              <a:t>تقدير الإدارة للتوسعات </a:t>
            </a:r>
            <a:r>
              <a:rPr lang="ar-SA" sz="2800" b="1" dirty="0" smtClean="0"/>
              <a:t>المستقبلية.</a:t>
            </a:r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56263" cy="1054250"/>
          </a:xfrm>
        </p:spPr>
        <p:txBody>
          <a:bodyPr/>
          <a:lstStyle/>
          <a:p>
            <a:r>
              <a:rPr lang="ar-SA" b="1" dirty="0"/>
              <a:t>تحديد المساحات المطلوبة ل</a:t>
            </a:r>
            <a:r>
              <a:rPr lang="ar-SA" b="1" dirty="0" smtClean="0"/>
              <a:t>لتخطيط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78429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ar-SA" sz="3200" b="1" dirty="0" smtClean="0"/>
              <a:t> خصائص </a:t>
            </a:r>
            <a:r>
              <a:rPr lang="ar-SA" sz="3200" b="1" dirty="0"/>
              <a:t>المنتج أو المنتجات المطلوب </a:t>
            </a:r>
            <a:r>
              <a:rPr lang="ar-SA" sz="3200" b="1" dirty="0" smtClean="0"/>
              <a:t>إنتاجها.</a:t>
            </a:r>
            <a:endParaRPr lang="en-US" sz="3200" b="1" dirty="0"/>
          </a:p>
          <a:p>
            <a:pPr lvl="0"/>
            <a:r>
              <a:rPr lang="ar-SA" sz="3200" b="1" dirty="0"/>
              <a:t>خصائص عملية الإنتاج ونمط </a:t>
            </a:r>
            <a:r>
              <a:rPr lang="ar-SA" sz="3200" b="1" dirty="0" smtClean="0"/>
              <a:t>الإنتاج.</a:t>
            </a:r>
            <a:endParaRPr lang="en-US" sz="3200" b="1" dirty="0"/>
          </a:p>
          <a:p>
            <a:pPr lvl="0"/>
            <a:r>
              <a:rPr lang="ar-SA" sz="3200" b="1" dirty="0"/>
              <a:t>حجم الطلب على </a:t>
            </a:r>
            <a:r>
              <a:rPr lang="ar-SA" sz="3200" b="1" dirty="0" smtClean="0"/>
              <a:t>المنتج.</a:t>
            </a:r>
            <a:endParaRPr lang="en-US" sz="3200" b="1" dirty="0"/>
          </a:p>
          <a:p>
            <a:pPr lvl="0"/>
            <a:r>
              <a:rPr lang="ar-SA" sz="3200" b="1" dirty="0"/>
              <a:t>خصائص </a:t>
            </a:r>
            <a:r>
              <a:rPr lang="ar-SA" sz="3200" b="1" dirty="0" smtClean="0"/>
              <a:t>المبنى.</a:t>
            </a:r>
            <a:endParaRPr lang="en-US" sz="3200" b="1" dirty="0"/>
          </a:p>
          <a:p>
            <a:pPr lvl="0"/>
            <a:r>
              <a:rPr lang="ar-SA" sz="3200" b="1" dirty="0"/>
              <a:t>أنواع وعدد الآلات والمعدات </a:t>
            </a:r>
            <a:r>
              <a:rPr lang="ar-SA" sz="3200" b="1" dirty="0" smtClean="0"/>
              <a:t>المستخدمة.</a:t>
            </a:r>
            <a:endParaRPr lang="en-US" sz="3200" b="1" dirty="0"/>
          </a:p>
          <a:p>
            <a:pPr lvl="0"/>
            <a:r>
              <a:rPr lang="ar-SA" sz="3200" b="1" dirty="0"/>
              <a:t>عدد ومساحات الممرات الواجب </a:t>
            </a:r>
            <a:r>
              <a:rPr lang="ar-SA" sz="3200" b="1" dirty="0" smtClean="0"/>
              <a:t>توافرها.</a:t>
            </a:r>
            <a:endParaRPr lang="en-US" sz="3200" b="1" dirty="0"/>
          </a:p>
          <a:p>
            <a:pPr lvl="0"/>
            <a:r>
              <a:rPr lang="ar-SA" sz="3200" b="1" dirty="0"/>
              <a:t>أنواع وسائل النقل </a:t>
            </a:r>
            <a:r>
              <a:rPr lang="ar-SA" sz="3200" b="1" dirty="0" smtClean="0"/>
              <a:t>الداخلي.</a:t>
            </a:r>
            <a:endParaRPr lang="en-US" sz="3200" b="1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المعلومات اللازمة لاتخاذ قرار التخطيط الداخلي لمواقع الإنتاج :</a:t>
            </a:r>
          </a:p>
        </p:txBody>
      </p:sp>
    </p:spTree>
    <p:extLst>
      <p:ext uri="{BB962C8B-B14F-4D97-AF65-F5344CB8AC3E}">
        <p14:creationId xmlns:p14="http://schemas.microsoft.com/office/powerpoint/2010/main" val="116065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3200" b="1" dirty="0"/>
              <a:t>أولاً</a:t>
            </a:r>
            <a:r>
              <a:rPr lang="ar-SA" sz="3200" b="1" dirty="0" smtClean="0"/>
              <a:t>: الترتيب </a:t>
            </a:r>
            <a:r>
              <a:rPr lang="ar-SA" sz="3200" b="1" dirty="0"/>
              <a:t>على أساس</a:t>
            </a:r>
            <a:r>
              <a:rPr lang="ar-SA" sz="3200" b="1" dirty="0">
                <a:solidFill>
                  <a:srgbClr val="7030A0"/>
                </a:solidFill>
              </a:rPr>
              <a:t> </a:t>
            </a:r>
            <a:r>
              <a:rPr lang="ar-SA" sz="3200" b="1" dirty="0" smtClean="0">
                <a:solidFill>
                  <a:srgbClr val="7030A0"/>
                </a:solidFill>
              </a:rPr>
              <a:t>المنتج</a:t>
            </a:r>
            <a:r>
              <a:rPr lang="ar-SA" sz="32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3200" b="1" dirty="0"/>
              <a:t>ثانياً: الترتيب الداخلي على أساس</a:t>
            </a:r>
            <a:r>
              <a:rPr lang="ar-SA" sz="3200" b="1" dirty="0">
                <a:solidFill>
                  <a:srgbClr val="C00000"/>
                </a:solidFill>
              </a:rPr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العملية</a:t>
            </a:r>
            <a:r>
              <a:rPr lang="ar-SA" sz="32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3200" b="1" dirty="0"/>
              <a:t>ثالثاً: الترتيب الداخلي على أساس </a:t>
            </a:r>
            <a:r>
              <a:rPr lang="ar-SA" sz="3200" b="1" dirty="0">
                <a:solidFill>
                  <a:srgbClr val="E92B61"/>
                </a:solidFill>
              </a:rPr>
              <a:t>الموقع </a:t>
            </a:r>
            <a:r>
              <a:rPr lang="ar-SA" sz="3200" b="1" dirty="0" smtClean="0">
                <a:solidFill>
                  <a:srgbClr val="E92B61"/>
                </a:solidFill>
              </a:rPr>
              <a:t>الثابت</a:t>
            </a:r>
            <a:r>
              <a:rPr lang="ar-SA" sz="32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رابعاً: </a:t>
            </a:r>
            <a:r>
              <a:rPr lang="ar-SA" sz="3200" b="1" dirty="0"/>
              <a:t>الترتيب الداخلي </a:t>
            </a:r>
            <a:r>
              <a:rPr lang="ar-SA" sz="3200" b="1" dirty="0">
                <a:solidFill>
                  <a:srgbClr val="0070C0"/>
                </a:solidFill>
              </a:rPr>
              <a:t>المتنوع (المشترك</a:t>
            </a:r>
            <a:r>
              <a:rPr lang="ar-SA" sz="3200" b="1" dirty="0" smtClean="0">
                <a:solidFill>
                  <a:srgbClr val="0070C0"/>
                </a:solidFill>
              </a:rPr>
              <a:t>).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أنواع الترتيب الداخلي:</a:t>
            </a:r>
          </a:p>
        </p:txBody>
      </p:sp>
    </p:spTree>
    <p:extLst>
      <p:ext uri="{BB962C8B-B14F-4D97-AF65-F5344CB8AC3E}">
        <p14:creationId xmlns:p14="http://schemas.microsoft.com/office/powerpoint/2010/main" val="177964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ar-SA" sz="3600" b="1" dirty="0"/>
              <a:t>ترتيب </a:t>
            </a:r>
            <a:r>
              <a:rPr lang="ar-SA" sz="3600" b="1" dirty="0">
                <a:solidFill>
                  <a:srgbClr val="EA3A6C"/>
                </a:solidFill>
              </a:rPr>
              <a:t>مكونات</a:t>
            </a:r>
            <a:r>
              <a:rPr lang="ar-SA" sz="3600" b="1" dirty="0"/>
              <a:t> و</a:t>
            </a:r>
            <a:r>
              <a:rPr lang="ar-SA" sz="3600" b="1" dirty="0">
                <a:solidFill>
                  <a:srgbClr val="00B050"/>
                </a:solidFill>
              </a:rPr>
              <a:t>تسهيلات</a:t>
            </a:r>
            <a:r>
              <a:rPr lang="ar-SA" sz="3600" b="1" dirty="0"/>
              <a:t> العملية الإنتاجية طبقاً لتتابع الخطوات التي يتم بها إنتاج منتج نمطي محدد، وعلى ذلك فإن تدفق المواد يكون في شكل خط مخصص لإنتاج منتج محدد، يبدأ ب</a:t>
            </a:r>
            <a:r>
              <a:rPr lang="ar-SA" sz="3600" b="1" dirty="0">
                <a:solidFill>
                  <a:srgbClr val="7030A0"/>
                </a:solidFill>
              </a:rPr>
              <a:t>المدخلات</a:t>
            </a:r>
            <a:r>
              <a:rPr lang="ar-SA" sz="3600" b="1" dirty="0"/>
              <a:t> من المواد وينتهي عند نقطة إنتاج </a:t>
            </a:r>
            <a:r>
              <a:rPr lang="ar-SA" sz="3600" b="1" dirty="0">
                <a:solidFill>
                  <a:srgbClr val="0070C0"/>
                </a:solidFill>
              </a:rPr>
              <a:t>المنتج النهائي</a:t>
            </a:r>
            <a:r>
              <a:rPr lang="ar-SA" sz="3600" b="1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أولاً: الترتيب على أساس المنتج</a:t>
            </a:r>
          </a:p>
        </p:txBody>
      </p:sp>
    </p:spTree>
    <p:extLst>
      <p:ext uri="{BB962C8B-B14F-4D97-AF65-F5344CB8AC3E}">
        <p14:creationId xmlns:p14="http://schemas.microsoft.com/office/powerpoint/2010/main" val="174286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أشكال خط الإنتاج</a:t>
            </a:r>
            <a:endParaRPr lang="ar-SA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3200" b="1" dirty="0" smtClean="0">
                <a:solidFill>
                  <a:srgbClr val="0070C0"/>
                </a:solidFill>
              </a:rPr>
              <a:t> 1- صورة </a:t>
            </a:r>
            <a:r>
              <a:rPr lang="ar-SA" sz="3200" b="1" dirty="0">
                <a:solidFill>
                  <a:srgbClr val="0070C0"/>
                </a:solidFill>
              </a:rPr>
              <a:t>الخط المستقيم:                                                                                    </a:t>
            </a:r>
            <a:endParaRPr lang="ar-SA" sz="3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      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 مواد </a:t>
            </a:r>
            <a:r>
              <a:rPr lang="ar-SA" b="1" dirty="0"/>
              <a:t>خام  </a:t>
            </a:r>
            <a:r>
              <a:rPr lang="ar-SA" b="1" dirty="0" smtClean="0"/>
              <a:t>                                                                    </a:t>
            </a:r>
            <a:r>
              <a:rPr lang="ar-SA" b="1" dirty="0"/>
              <a:t>منتجات تامة </a:t>
            </a:r>
            <a:endParaRPr lang="ar-SA" b="1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                                                </a:t>
            </a: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24200"/>
            <a:ext cx="5029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27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                               </a:t>
            </a:r>
            <a:r>
              <a:rPr lang="ar-SA" sz="2800" b="1" dirty="0" smtClean="0"/>
              <a:t>المواد الخام </a:t>
            </a:r>
            <a:r>
              <a:rPr lang="ar-SA" sz="2800" b="1" dirty="0"/>
              <a:t> </a:t>
            </a:r>
            <a:r>
              <a:rPr lang="ar-SA" sz="2800" b="1" dirty="0" smtClean="0"/>
              <a:t>     </a:t>
            </a:r>
          </a:p>
          <a:p>
            <a:pPr marL="0" indent="0"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                                                  منتجات </a:t>
            </a:r>
            <a:r>
              <a:rPr lang="ar-SA" sz="2800" b="1" dirty="0"/>
              <a:t>تامة </a:t>
            </a:r>
            <a:endParaRPr lang="ar-SA" sz="2800" b="1" dirty="0" smtClean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2-	صورة حرف </a:t>
            </a:r>
            <a:r>
              <a:rPr lang="en-US" b="1" dirty="0"/>
              <a:t>U </a:t>
            </a:r>
            <a:endParaRPr lang="ar-SA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184525"/>
            <a:ext cx="2743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742" y="2743200"/>
            <a:ext cx="419101" cy="83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75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3-	صورة حرف </a:t>
            </a:r>
            <a:r>
              <a:rPr lang="en-US" b="1" dirty="0"/>
              <a:t>S </a:t>
            </a:r>
            <a:endParaRPr lang="ar-SA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1757" y="2744184"/>
            <a:ext cx="7848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62965"/>
            <a:ext cx="609600" cy="21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2807541"/>
            <a:ext cx="549729" cy="725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0" y="2826090"/>
            <a:ext cx="671287" cy="71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187" y="3079344"/>
            <a:ext cx="1162956" cy="14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059" y="5332752"/>
            <a:ext cx="1199242" cy="14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2000" y="5101919"/>
            <a:ext cx="1479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/>
              <a:t>منتجات تامة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699" y="5221537"/>
            <a:ext cx="787058" cy="22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53200" y="3000652"/>
            <a:ext cx="1099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/>
              <a:t>مواد خام </a:t>
            </a:r>
          </a:p>
        </p:txBody>
      </p:sp>
    </p:spTree>
    <p:extLst>
      <p:ext uri="{BB962C8B-B14F-4D97-AF65-F5344CB8AC3E}">
        <p14:creationId xmlns:p14="http://schemas.microsoft.com/office/powerpoint/2010/main" val="113120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ar-SA" sz="2800" b="1" dirty="0" smtClean="0"/>
              <a:t>تخفيض </a:t>
            </a:r>
            <a:r>
              <a:rPr lang="ar-SA" sz="2800" b="1" dirty="0"/>
              <a:t>تكلفة مناولة المواد.</a:t>
            </a:r>
            <a:endParaRPr lang="en-US" sz="2800" b="1" dirty="0"/>
          </a:p>
          <a:p>
            <a:pPr lvl="0">
              <a:lnSpc>
                <a:spcPct val="150000"/>
              </a:lnSpc>
            </a:pPr>
            <a:r>
              <a:rPr lang="ar-SA" sz="2800" b="1" dirty="0"/>
              <a:t>تخفيض تكلفة الاحتفاظ بالمخزون من المواد نصف المصنعة.</a:t>
            </a:r>
            <a:endParaRPr lang="en-US" sz="2800" b="1" dirty="0"/>
          </a:p>
          <a:p>
            <a:pPr lvl="0">
              <a:lnSpc>
                <a:spcPct val="150000"/>
              </a:lnSpc>
            </a:pPr>
            <a:r>
              <a:rPr lang="ar-SA" sz="2800" b="1" dirty="0"/>
              <a:t>الحاجة إلى مساحات أقل للعملية الإنتاجية.</a:t>
            </a:r>
            <a:endParaRPr lang="en-US" sz="2800" b="1" dirty="0"/>
          </a:p>
          <a:p>
            <a:pPr lvl="0">
              <a:lnSpc>
                <a:spcPct val="150000"/>
              </a:lnSpc>
            </a:pPr>
            <a:r>
              <a:rPr lang="ar-SA" sz="2800" b="1" dirty="0"/>
              <a:t>البساطة في التحكم في سرعة تدفق العملية الإنتاجية.</a:t>
            </a:r>
            <a:endParaRPr lang="en-US" sz="2800" b="1" dirty="0"/>
          </a:p>
          <a:p>
            <a:pPr lvl="0">
              <a:lnSpc>
                <a:spcPct val="150000"/>
              </a:lnSpc>
            </a:pPr>
            <a:r>
              <a:rPr lang="ar-SA" sz="2800" b="1" dirty="0"/>
              <a:t>الحاجة إلى أقل قدر من الإشراف.</a:t>
            </a:r>
            <a:endParaRPr lang="en-US" sz="2800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مزايا الترتيب الداخلي على أساس المنتج</a:t>
            </a:r>
            <a:r>
              <a:rPr lang="ar-SA" sz="4400" b="1" dirty="0" smtClean="0"/>
              <a:t>: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272665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ar-SA" sz="2800" b="1" dirty="0" smtClean="0"/>
              <a:t>يعني تحديد </a:t>
            </a:r>
            <a:r>
              <a:rPr lang="ar-SA" sz="2800" b="1" dirty="0"/>
              <a:t>مواقع الآلات والمعدات المستخدمة في عمليات الإنتاج وترتيبها ترتيبا مناسبا وتحديد مواقع ومساحات الأقسام الإنتاجية والخدمية ومراكز </a:t>
            </a:r>
            <a:r>
              <a:rPr lang="ar-SA" sz="2800" b="1" dirty="0" smtClean="0"/>
              <a:t>الصيانة </a:t>
            </a:r>
            <a:r>
              <a:rPr lang="ar-SA" sz="2800" b="1" dirty="0"/>
              <a:t>وأماكن التخزين ووسائل النقل والمناولة والتسهيلات الأخرى مع تخصيص الأماكن المناسبة للأقسام الإدارية وبالشكل الذي يسمح بالتدفق المستمر للإنتاج.</a:t>
            </a:r>
            <a:endParaRPr lang="ar-SA" sz="28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مفهوم التخطيط الداخلي :</a:t>
            </a:r>
          </a:p>
        </p:txBody>
      </p:sp>
    </p:spTree>
    <p:extLst>
      <p:ext uri="{BB962C8B-B14F-4D97-AF65-F5344CB8AC3E}">
        <p14:creationId xmlns:p14="http://schemas.microsoft.com/office/powerpoint/2010/main" val="2376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ar-SA" b="1" dirty="0" smtClean="0"/>
              <a:t>الحاجة </a:t>
            </a:r>
            <a:r>
              <a:rPr lang="ar-SA" b="1" dirty="0"/>
              <a:t>إلى خط إنتاج كامل جديد عند الاستغلال الكامل لطاقة الخط الحالي.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عدم المرونة في استغلال طاقة الخط لإنتاج سلع أخرى. 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خطورة توقف أحد المراحل الإنتاجية، حيث يؤدي ذلك لتوقف الخط بالكامل.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احتمال وجود الملل لدى العاملين لقيامهم بعمل روتيني متكرر.</a:t>
            </a:r>
            <a:endParaRPr lang="en-US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عيوب الترتيب الداخلي على أساس المنتج</a:t>
            </a:r>
            <a:r>
              <a:rPr lang="ar-SA" sz="4400" b="1" dirty="0" smtClean="0"/>
              <a:t>: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343978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ar-SA" sz="3600" b="1" dirty="0" smtClean="0"/>
              <a:t> يتم </a:t>
            </a:r>
            <a:r>
              <a:rPr lang="ar-SA" sz="3600" b="1" dirty="0"/>
              <a:t>تجميع </a:t>
            </a:r>
            <a:r>
              <a:rPr lang="ar-SA" sz="3600" b="1" dirty="0">
                <a:solidFill>
                  <a:srgbClr val="00B050"/>
                </a:solidFill>
              </a:rPr>
              <a:t>الآلات</a:t>
            </a:r>
            <a:r>
              <a:rPr lang="ar-SA" sz="3600" b="1" dirty="0"/>
              <a:t> و</a:t>
            </a:r>
            <a:r>
              <a:rPr lang="ar-SA" sz="3600" b="1" dirty="0">
                <a:solidFill>
                  <a:srgbClr val="7030A0"/>
                </a:solidFill>
              </a:rPr>
              <a:t>التسهيلات</a:t>
            </a:r>
            <a:r>
              <a:rPr lang="ar-SA" sz="3600" b="1" dirty="0"/>
              <a:t> المتشابهة التي تؤدي </a:t>
            </a:r>
            <a:r>
              <a:rPr lang="ar-SA" sz="3600" b="1" dirty="0">
                <a:solidFill>
                  <a:srgbClr val="E92B61"/>
                </a:solidFill>
              </a:rPr>
              <a:t>نفس الوظيفة </a:t>
            </a:r>
            <a:r>
              <a:rPr lang="ar-SA" sz="3600" b="1" dirty="0"/>
              <a:t>في موقع واحد بغض النظر عن نوع المنتجات التي سوف تقوم تلك الوحدة بإنتاجها.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70156"/>
            <a:ext cx="8229600" cy="1054250"/>
          </a:xfrm>
        </p:spPr>
        <p:txBody>
          <a:bodyPr/>
          <a:lstStyle/>
          <a:p>
            <a:r>
              <a:rPr lang="ar-SA" sz="4400" b="1" dirty="0"/>
              <a:t>ثانياً: الترتيب الداخلي على أساس </a:t>
            </a:r>
            <a:r>
              <a:rPr lang="ar-SA" sz="4400" b="1" dirty="0" smtClean="0"/>
              <a:t>العملية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21921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</a:pPr>
            <a:r>
              <a:rPr lang="ar-SA" b="1" dirty="0" smtClean="0"/>
              <a:t>المرونة </a:t>
            </a:r>
            <a:r>
              <a:rPr lang="ar-SA" b="1" dirty="0"/>
              <a:t>في استخدام الأفراد والآلات .</a:t>
            </a:r>
            <a:endParaRPr lang="en-US" b="1" dirty="0"/>
          </a:p>
          <a:p>
            <a:pPr lvl="0" algn="just">
              <a:lnSpc>
                <a:spcPct val="150000"/>
              </a:lnSpc>
            </a:pPr>
            <a:r>
              <a:rPr lang="ar-SA" b="1" dirty="0"/>
              <a:t>انخفاض تكلفة إعداد وتجهيزات الآلات والتسهيلات للقيام بإنتاج الطلبيات مختلفة المواصفات.</a:t>
            </a:r>
            <a:endParaRPr lang="en-US" b="1" dirty="0"/>
          </a:p>
          <a:p>
            <a:pPr lvl="0" algn="just">
              <a:lnSpc>
                <a:spcPct val="150000"/>
              </a:lnSpc>
            </a:pPr>
            <a:r>
              <a:rPr lang="ar-SA" b="1" dirty="0"/>
              <a:t>منع حدوث ازدواج في وجود الآلات والمعدات المتشابهة في أكثر من قسم، ويسهل ذلك إمكانية الرقابة عليها.</a:t>
            </a:r>
            <a:endParaRPr lang="en-US" b="1" dirty="0"/>
          </a:p>
          <a:p>
            <a:pPr lvl="0" algn="just">
              <a:lnSpc>
                <a:spcPct val="150000"/>
              </a:lnSpc>
            </a:pPr>
            <a:r>
              <a:rPr lang="ar-SA" b="1" dirty="0"/>
              <a:t>عدم توقف التشغيل في الأقسام المختلفة على بعضها البعض بشكل مباشر كما في خط الإنتاج.</a:t>
            </a:r>
            <a:endParaRPr lang="en-US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مزايا الترتيب الداخلي على أساس العملية</a:t>
            </a:r>
            <a:r>
              <a:rPr lang="ar-SA" sz="4400" b="1" dirty="0" smtClean="0"/>
              <a:t>: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406060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lnSpc>
                <a:spcPct val="200000"/>
              </a:lnSpc>
            </a:pPr>
            <a:r>
              <a:rPr lang="ar-SA" b="1" dirty="0" smtClean="0"/>
              <a:t>وجود </a:t>
            </a:r>
            <a:r>
              <a:rPr lang="ar-SA" b="1" dirty="0"/>
              <a:t>قدر أكبر من المخزون من المواد نصف المصنعة المتواجدة بين مراحل الإنتاج المختلفة.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عدم إمكانية استخدام أساليب المناولة الميكانيكية المتقدمة.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الحاجة إلى إشراف دقيق ومباشر، وبالتالي انخفاض نطاق الإشراف.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صعوبة تتبع استخدام المواد في المراحل المختلفة للعملية الإنتاجية.</a:t>
            </a:r>
            <a:endParaRPr lang="en-US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عيوب الترتيب الداخلي على أساس العملية</a:t>
            </a:r>
            <a:r>
              <a:rPr lang="ar-SA" sz="4000" b="1" dirty="0" smtClean="0"/>
              <a:t>: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20415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ar-SA" sz="3600" b="1" dirty="0" smtClean="0"/>
              <a:t> ويعني </a:t>
            </a:r>
            <a:r>
              <a:rPr lang="ar-SA" sz="3600" b="1" dirty="0"/>
              <a:t>هذا الشكل من الترتيب </a:t>
            </a:r>
            <a:r>
              <a:rPr lang="ar-SA" sz="3600" b="1" dirty="0">
                <a:solidFill>
                  <a:srgbClr val="EA3A6C"/>
                </a:solidFill>
              </a:rPr>
              <a:t>تثبيت مكان المنتج </a:t>
            </a:r>
            <a:r>
              <a:rPr lang="ar-SA" sz="3600" b="1" dirty="0"/>
              <a:t>ثم إجراء العمليات الإنتاجية عليه بواسطة الآلات والمعدات والعمال الذين </a:t>
            </a:r>
            <a:r>
              <a:rPr lang="ar-SA" sz="3600" b="1" dirty="0">
                <a:solidFill>
                  <a:srgbClr val="7030A0"/>
                </a:solidFill>
              </a:rPr>
              <a:t>ينتقلون إليه </a:t>
            </a:r>
            <a:r>
              <a:rPr lang="ar-SA" sz="3600" b="1" dirty="0"/>
              <a:t>في مكانه.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70156"/>
            <a:ext cx="8229600" cy="1054250"/>
          </a:xfrm>
        </p:spPr>
        <p:txBody>
          <a:bodyPr/>
          <a:lstStyle/>
          <a:p>
            <a:r>
              <a:rPr lang="ar-SA" sz="4000" b="1" dirty="0"/>
              <a:t>ثالثاً: الترتيب الداخلي على أساس الموقع الثابت</a:t>
            </a:r>
            <a:r>
              <a:rPr lang="ar-SA" sz="4000" b="1" dirty="0" smtClean="0"/>
              <a:t>: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238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300000"/>
              </a:lnSpc>
            </a:pPr>
            <a:r>
              <a:rPr lang="ar-SA" b="1" dirty="0" smtClean="0"/>
              <a:t>يودي </a:t>
            </a:r>
            <a:r>
              <a:rPr lang="ar-SA" b="1" dirty="0"/>
              <a:t>هذا الترتيب إلى تقليل نقل ومناولة المواد والأجزاء تحت التشغيل.</a:t>
            </a:r>
            <a:endParaRPr lang="en-US" b="1" dirty="0"/>
          </a:p>
          <a:p>
            <a:pPr lvl="0" algn="just">
              <a:lnSpc>
                <a:spcPct val="300000"/>
              </a:lnSpc>
            </a:pPr>
            <a:r>
              <a:rPr lang="ar-SA" b="1" dirty="0"/>
              <a:t>يتضمن تحقيق روح التعاون بين العمال نظراً لأن الإنتاج سيتم فيه بطريقة جماعية.</a:t>
            </a:r>
            <a:endParaRPr lang="en-US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70156"/>
            <a:ext cx="8077200" cy="1054250"/>
          </a:xfrm>
        </p:spPr>
        <p:txBody>
          <a:bodyPr/>
          <a:lstStyle/>
          <a:p>
            <a:r>
              <a:rPr lang="ar-SA" sz="4000" b="1" dirty="0"/>
              <a:t>مزايا الترتيب الداخلي على أساس الموقع الثابت</a:t>
            </a:r>
            <a:r>
              <a:rPr lang="ar-SA" sz="4000" b="1" dirty="0" smtClean="0"/>
              <a:t>: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146518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ar-SA" b="1" dirty="0" err="1" smtClean="0"/>
              <a:t>إرتفاع</a:t>
            </a:r>
            <a:r>
              <a:rPr lang="ar-SA" b="1" dirty="0" smtClean="0"/>
              <a:t> </a:t>
            </a:r>
            <a:r>
              <a:rPr lang="ar-SA" b="1" dirty="0"/>
              <a:t>تكاليف نقل الآلات والمعدات إلى مكان المنتج فضلاً عن أنه </a:t>
            </a:r>
            <a:r>
              <a:rPr lang="ar-SA" b="1" dirty="0" err="1"/>
              <a:t>يستقرق</a:t>
            </a:r>
            <a:r>
              <a:rPr lang="ar-SA" b="1" dirty="0"/>
              <a:t> وقتاً طويلاً.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 smtClean="0"/>
              <a:t>انخفاض </a:t>
            </a:r>
            <a:r>
              <a:rPr lang="ar-SA" b="1" dirty="0"/>
              <a:t>كفاءة </a:t>
            </a:r>
            <a:r>
              <a:rPr lang="ar-SA" b="1" dirty="0" err="1"/>
              <a:t>إستخدام</a:t>
            </a:r>
            <a:r>
              <a:rPr lang="ar-SA" b="1" dirty="0"/>
              <a:t> الآلات والمعدات.</a:t>
            </a:r>
            <a:endParaRPr lang="en-US" b="1" dirty="0"/>
          </a:p>
          <a:p>
            <a:pPr lvl="0">
              <a:lnSpc>
                <a:spcPct val="200000"/>
              </a:lnSpc>
            </a:pPr>
            <a:r>
              <a:rPr lang="ar-SA" b="1" dirty="0"/>
              <a:t>يحتاج هذا الترتيب الى عمال على درجة عالية من المهارة.</a:t>
            </a:r>
            <a:endParaRPr lang="en-US" b="1" dirty="0"/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1054250"/>
          </a:xfrm>
        </p:spPr>
        <p:txBody>
          <a:bodyPr/>
          <a:lstStyle/>
          <a:p>
            <a:r>
              <a:rPr lang="ar-SA" sz="4000" b="1" dirty="0"/>
              <a:t>عيوب الترتيب الداخلي على أساس الموقع الثابت</a:t>
            </a:r>
            <a:r>
              <a:rPr lang="ar-SA" sz="4000" b="1" dirty="0" smtClean="0"/>
              <a:t>: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243633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ar-SA" b="1" dirty="0"/>
              <a:t>من النادر في الممارسة العملية للمنظمة </a:t>
            </a:r>
            <a:r>
              <a:rPr lang="ar-SA" b="1" dirty="0" err="1"/>
              <a:t>إختيار</a:t>
            </a:r>
            <a:r>
              <a:rPr lang="ar-SA" b="1" dirty="0"/>
              <a:t> شكل واحد من الأشكال السابقة لترتيب الآلات وأقسام الإنتاج داخل تلك المنظمات، حيث تجمع معظم هذه المنظمات بين بعض الأشكال السابقة بدرجة أو بأخرى</a:t>
            </a:r>
            <a:r>
              <a:rPr lang="ar-SA" b="1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ar-SA" b="1" dirty="0"/>
              <a:t>وكمثال آخر فأن </a:t>
            </a:r>
            <a:r>
              <a:rPr lang="ar-SA" b="1" dirty="0">
                <a:solidFill>
                  <a:srgbClr val="00B050"/>
                </a:solidFill>
              </a:rPr>
              <a:t>المستشفيات</a:t>
            </a:r>
            <a:r>
              <a:rPr lang="ar-SA" b="1" dirty="0"/>
              <a:t> تعتمد في تخطيطها </a:t>
            </a:r>
            <a:r>
              <a:rPr lang="ar-SA" b="1" dirty="0" smtClean="0"/>
              <a:t>الداخلي على: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/>
              <a:t> </a:t>
            </a:r>
            <a:r>
              <a:rPr lang="ar-SA" b="1" dirty="0" smtClean="0">
                <a:solidFill>
                  <a:srgbClr val="EA3A6C"/>
                </a:solidFill>
              </a:rPr>
              <a:t>التخطيط</a:t>
            </a:r>
            <a:r>
              <a:rPr lang="ar-SA" b="1" dirty="0" smtClean="0"/>
              <a:t> </a:t>
            </a:r>
            <a:r>
              <a:rPr lang="ar-SA" b="1" dirty="0" smtClean="0">
                <a:solidFill>
                  <a:srgbClr val="E92B61"/>
                </a:solidFill>
              </a:rPr>
              <a:t>على </a:t>
            </a:r>
            <a:r>
              <a:rPr lang="ar-SA" b="1" dirty="0">
                <a:solidFill>
                  <a:srgbClr val="E92B61"/>
                </a:solidFill>
              </a:rPr>
              <a:t>أساس العملية </a:t>
            </a:r>
            <a:r>
              <a:rPr lang="ar-SA" b="1" dirty="0"/>
              <a:t>حيث تقوم بإنشاء أقسام علاجية </a:t>
            </a:r>
            <a:r>
              <a:rPr lang="ar-SA" b="1" dirty="0" smtClean="0"/>
              <a:t>مختلفة</a:t>
            </a:r>
            <a:r>
              <a:rPr lang="ar-SA" b="1" dirty="0"/>
              <a:t>.</a:t>
            </a:r>
            <a:endParaRPr lang="ar-SA" b="1" dirty="0" smtClean="0"/>
          </a:p>
          <a:p>
            <a:pPr algn="just">
              <a:lnSpc>
                <a:spcPct val="150000"/>
              </a:lnSpc>
            </a:pPr>
            <a:r>
              <a:rPr lang="ar-SA" b="1" dirty="0" smtClean="0"/>
              <a:t>وأن </a:t>
            </a:r>
            <a:r>
              <a:rPr lang="ar-SA" b="1" dirty="0"/>
              <a:t>الرعاية الصحية للمريض داخل القسم الواحد تعتمد في الغالب على </a:t>
            </a:r>
            <a:r>
              <a:rPr lang="ar-SA" b="1" dirty="0" err="1"/>
              <a:t>إستخدام</a:t>
            </a:r>
            <a:r>
              <a:rPr lang="ar-SA" b="1" dirty="0"/>
              <a:t> </a:t>
            </a:r>
            <a:r>
              <a:rPr lang="ar-SA" b="1" dirty="0">
                <a:solidFill>
                  <a:srgbClr val="7030A0"/>
                </a:solidFill>
              </a:rPr>
              <a:t>التخطيط على أساس الموقع الثابت</a:t>
            </a:r>
            <a:r>
              <a:rPr lang="ar-SA" b="1" dirty="0"/>
              <a:t>، </a:t>
            </a:r>
            <a:r>
              <a:rPr lang="ar-SA" b="1" dirty="0" smtClean="0"/>
              <a:t>حيث </a:t>
            </a:r>
            <a:r>
              <a:rPr lang="ar-SA" b="1" dirty="0"/>
              <a:t>يتم تجميع كل </a:t>
            </a:r>
            <a:r>
              <a:rPr lang="ar-SA" b="1" u="sng" dirty="0"/>
              <a:t>التسهيلات الإنتاجية </a:t>
            </a:r>
            <a:r>
              <a:rPr lang="ar-SA" b="1" dirty="0"/>
              <a:t>(من أطباء وممرضات أجهزة) وإحضارها الى موقع أو حجرة المريض بالمستشفى.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70156"/>
            <a:ext cx="7911353" cy="1054250"/>
          </a:xfrm>
        </p:spPr>
        <p:txBody>
          <a:bodyPr/>
          <a:lstStyle/>
          <a:p>
            <a:r>
              <a:rPr lang="ar-SA" sz="4400" b="1" dirty="0" smtClean="0"/>
              <a:t>رابعاً: </a:t>
            </a:r>
            <a:r>
              <a:rPr lang="ar-SA" sz="4400" b="1" dirty="0"/>
              <a:t>الترتيب الداخلي المتنوع (المشترك): </a:t>
            </a:r>
          </a:p>
        </p:txBody>
      </p:sp>
    </p:spTree>
    <p:extLst>
      <p:ext uri="{BB962C8B-B14F-4D97-AF65-F5344CB8AC3E}">
        <p14:creationId xmlns:p14="http://schemas.microsoft.com/office/powerpoint/2010/main" val="417327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6600" b="1" dirty="0" smtClean="0">
                <a:solidFill>
                  <a:srgbClr val="FFC000"/>
                </a:solidFill>
              </a:rPr>
              <a:t>شكراً لحسن الاستماع </a:t>
            </a:r>
            <a:endParaRPr lang="ar-SA" sz="6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ar-SA" b="1" dirty="0" smtClean="0"/>
              <a:t>تقسيم </a:t>
            </a:r>
            <a:r>
              <a:rPr lang="ar-SA" b="1" dirty="0"/>
              <a:t>المساحة الكلية للمصنع إلى أقسام إنتاجية وأقسام إدارية وأقسام خدمية</a:t>
            </a:r>
            <a:r>
              <a:rPr lang="ar-SA" b="1" dirty="0" smtClean="0"/>
              <a:t>.</a:t>
            </a:r>
          </a:p>
          <a:p>
            <a:pPr algn="just">
              <a:lnSpc>
                <a:spcPct val="200000"/>
              </a:lnSpc>
            </a:pPr>
            <a:r>
              <a:rPr lang="ar-SA" b="1" dirty="0" smtClean="0"/>
              <a:t>تحديد </a:t>
            </a:r>
            <a:r>
              <a:rPr lang="ar-SA" b="1" dirty="0"/>
              <a:t>محطات العمل الإنتاجية وترتيبها وتتابعها بما يضمن سهولة تدفق وانسياب العمل</a:t>
            </a:r>
            <a:r>
              <a:rPr lang="ar-SA" b="1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التوازن </a:t>
            </a:r>
            <a:r>
              <a:rPr lang="ar-SA" b="1" dirty="0"/>
              <a:t>في مراحل العملية الإنتاجية على نحو يضمن عدم وجود طاقات عاطلة</a:t>
            </a:r>
            <a:r>
              <a:rPr lang="ar-SA" b="1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تحديد </a:t>
            </a:r>
            <a:r>
              <a:rPr lang="ar-SA" b="1" dirty="0"/>
              <a:t>وسائل المناولة الداخلية</a:t>
            </a:r>
            <a:r>
              <a:rPr lang="ar-SA" b="1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534400" cy="1054250"/>
          </a:xfrm>
        </p:spPr>
        <p:txBody>
          <a:bodyPr/>
          <a:lstStyle/>
          <a:p>
            <a:r>
              <a:rPr lang="ar-SA" sz="4400" b="1" dirty="0" smtClean="0"/>
              <a:t>الجوانب التي يتضمنها التخطيط </a:t>
            </a:r>
            <a:r>
              <a:rPr lang="ar-SA" sz="4400" b="1" dirty="0"/>
              <a:t>الداخلي لموقع الإنتاج </a:t>
            </a:r>
          </a:p>
        </p:txBody>
      </p:sp>
    </p:spTree>
    <p:extLst>
      <p:ext uri="{BB962C8B-B14F-4D97-AF65-F5344CB8AC3E}">
        <p14:creationId xmlns:p14="http://schemas.microsoft.com/office/powerpoint/2010/main" val="204508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ar-SA" b="1" dirty="0" smtClean="0"/>
              <a:t>تحسين </a:t>
            </a:r>
            <a:r>
              <a:rPr lang="ar-SA" b="1" dirty="0"/>
              <a:t>الروح المعنوية للأفراد.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تحقيق </a:t>
            </a:r>
            <a:r>
              <a:rPr lang="ar-SA" b="1" dirty="0"/>
              <a:t>أعلى نسبة استقلال للمساحات المتاحة. 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تسهيل </a:t>
            </a:r>
            <a:r>
              <a:rPr lang="ar-SA" b="1" dirty="0"/>
              <a:t>عملية الإشراف والمتابعة وتحقيق المرونة.</a:t>
            </a:r>
          </a:p>
          <a:p>
            <a:pPr algn="just">
              <a:lnSpc>
                <a:spcPct val="200000"/>
              </a:lnSpc>
            </a:pPr>
            <a:r>
              <a:rPr lang="ar-SA" b="1" dirty="0" smtClean="0"/>
              <a:t>تسهيل </a:t>
            </a:r>
            <a:r>
              <a:rPr lang="ar-SA" b="1" dirty="0"/>
              <a:t>عملية التنسيق الفعال بين الوحدات وإتاحة الفرصة للاتصال المباشر عند الحاجة.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أهداف الترتيب الداخلي:</a:t>
            </a:r>
          </a:p>
        </p:txBody>
      </p:sp>
    </p:spTree>
    <p:extLst>
      <p:ext uri="{BB962C8B-B14F-4D97-AF65-F5344CB8AC3E}">
        <p14:creationId xmlns:p14="http://schemas.microsoft.com/office/powerpoint/2010/main" val="135185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ar-SA" sz="2800" b="1" dirty="0" smtClean="0"/>
              <a:t> تخفيض </a:t>
            </a:r>
            <a:r>
              <a:rPr lang="ar-SA" sz="2800" b="1" dirty="0"/>
              <a:t>نقاط الاختناق التي تعوق حركة الأفراد أو المواد أو الآلات.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تقليل </a:t>
            </a:r>
            <a:r>
              <a:rPr lang="ar-SA" sz="2800" b="1" dirty="0"/>
              <a:t>تكلفة نقل ومناولة المواد.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تخفيض </a:t>
            </a:r>
            <a:r>
              <a:rPr lang="ar-SA" sz="2800" b="1" dirty="0"/>
              <a:t>درجة الخطر التي يتعرض لها العاملين.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 تحقيق </a:t>
            </a:r>
            <a:r>
              <a:rPr lang="ar-SA" sz="2800" b="1" dirty="0"/>
              <a:t>أعلى درجة انتفاع من التجهيزات وجهود العاملين.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أهداف الترتيب الداخلي:</a:t>
            </a:r>
          </a:p>
        </p:txBody>
      </p:sp>
    </p:spTree>
    <p:extLst>
      <p:ext uri="{BB962C8B-B14F-4D97-AF65-F5344CB8AC3E}">
        <p14:creationId xmlns:p14="http://schemas.microsoft.com/office/powerpoint/2010/main" val="190306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ar-SA" sz="3200" b="1" dirty="0" smtClean="0"/>
              <a:t>المساحات </a:t>
            </a:r>
            <a:r>
              <a:rPr lang="ar-SA" sz="3200" b="1" dirty="0"/>
              <a:t>المخصصة للسلع </a:t>
            </a:r>
            <a:r>
              <a:rPr lang="ar-SA" sz="3200" b="1" dirty="0" smtClean="0"/>
              <a:t>المنتجة.</a:t>
            </a:r>
          </a:p>
          <a:p>
            <a:pPr>
              <a:lnSpc>
                <a:spcPct val="150000"/>
              </a:lnSpc>
            </a:pPr>
            <a:r>
              <a:rPr lang="ar-SA" sz="3200" b="1" dirty="0"/>
              <a:t>حجم الطلب المتوقع على </a:t>
            </a:r>
            <a:r>
              <a:rPr lang="ar-SA" sz="3200" b="1" dirty="0" smtClean="0"/>
              <a:t>المنتج.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طبيعة </a:t>
            </a:r>
            <a:r>
              <a:rPr lang="ar-SA" sz="3200" b="1" dirty="0"/>
              <a:t>العمليات </a:t>
            </a:r>
            <a:r>
              <a:rPr lang="ar-SA" sz="3200" b="1" dirty="0" smtClean="0"/>
              <a:t>الصناعية.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المساحات </a:t>
            </a:r>
            <a:r>
              <a:rPr lang="ar-SA" sz="3200" b="1" dirty="0"/>
              <a:t>المطلوبة </a:t>
            </a:r>
            <a:r>
              <a:rPr lang="ar-SA" sz="3200" b="1" dirty="0" smtClean="0"/>
              <a:t>للخدمات.</a:t>
            </a:r>
          </a:p>
          <a:p>
            <a:pPr>
              <a:lnSpc>
                <a:spcPct val="15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نظام </a:t>
            </a:r>
            <a:r>
              <a:rPr lang="ar-SA" sz="3200" b="1" dirty="0"/>
              <a:t>مناولة </a:t>
            </a:r>
            <a:r>
              <a:rPr lang="ar-SA" sz="3200" b="1" dirty="0" smtClean="0"/>
              <a:t>المواد.</a:t>
            </a:r>
            <a:endParaRPr lang="ar-SA" sz="3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70156"/>
            <a:ext cx="8382000" cy="1054250"/>
          </a:xfrm>
        </p:spPr>
        <p:txBody>
          <a:bodyPr/>
          <a:lstStyle/>
          <a:p>
            <a:r>
              <a:rPr lang="ar-SA" b="1" dirty="0"/>
              <a:t>العوامل المؤثرة في التخطيط الداخلي لموقع الإنتاج :</a:t>
            </a:r>
          </a:p>
        </p:txBody>
      </p:sp>
    </p:spTree>
    <p:extLst>
      <p:ext uri="{BB962C8B-B14F-4D97-AF65-F5344CB8AC3E}">
        <p14:creationId xmlns:p14="http://schemas.microsoft.com/office/powerpoint/2010/main" val="5738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ar-SA" b="1" dirty="0" smtClean="0"/>
              <a:t>الصناعة التحويلية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الصناعة التجميعية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الصناعة التحليلية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الصناعة </a:t>
            </a:r>
            <a:r>
              <a:rPr lang="ar-SA" b="1" dirty="0"/>
              <a:t>الاستخراجية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طبيعة </a:t>
            </a:r>
            <a:r>
              <a:rPr lang="ar-SA" b="1" dirty="0"/>
              <a:t>العمليات الصناعية</a:t>
            </a:r>
          </a:p>
        </p:txBody>
      </p:sp>
    </p:spTree>
    <p:extLst>
      <p:ext uri="{BB962C8B-B14F-4D97-AF65-F5344CB8AC3E}">
        <p14:creationId xmlns:p14="http://schemas.microsoft.com/office/powerpoint/2010/main" val="137106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الصناعة </a:t>
            </a:r>
            <a:r>
              <a:rPr lang="ar-SA" b="1" dirty="0" smtClean="0"/>
              <a:t>التحويلية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3196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الصناعة </a:t>
            </a:r>
            <a:r>
              <a:rPr lang="ar-SA" b="1" dirty="0" smtClean="0"/>
              <a:t>التجميعية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1211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151</TotalTime>
  <Words>904</Words>
  <Application>Microsoft Office PowerPoint</Application>
  <PresentationFormat>On-screen Show (4:3)</PresentationFormat>
  <Paragraphs>108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Hardcover</vt:lpstr>
      <vt:lpstr>إدارة الإنتاج والعمليات</vt:lpstr>
      <vt:lpstr>مفهوم التخطيط الداخلي :</vt:lpstr>
      <vt:lpstr>الجوانب التي يتضمنها التخطيط الداخلي لموقع الإنتاج </vt:lpstr>
      <vt:lpstr>أهداف الترتيب الداخلي:</vt:lpstr>
      <vt:lpstr>أهداف الترتيب الداخلي:</vt:lpstr>
      <vt:lpstr>العوامل المؤثرة في التخطيط الداخلي لموقع الإنتاج :</vt:lpstr>
      <vt:lpstr>طبيعة العمليات الصناعية</vt:lpstr>
      <vt:lpstr>الصناعة التحويلية</vt:lpstr>
      <vt:lpstr>الصناعة التجميعية</vt:lpstr>
      <vt:lpstr>الصناعة التحليلية</vt:lpstr>
      <vt:lpstr>الصناعة الاستخراجية</vt:lpstr>
      <vt:lpstr>تحديد المساحات المطلوبة للتخطيط </vt:lpstr>
      <vt:lpstr>المعلومات اللازمة لاتخاذ قرار التخطيط الداخلي لمواقع الإنتاج :</vt:lpstr>
      <vt:lpstr>أنواع الترتيب الداخلي:</vt:lpstr>
      <vt:lpstr>أولاً: الترتيب على أساس المنتج</vt:lpstr>
      <vt:lpstr>أشكال خط الإنتاج</vt:lpstr>
      <vt:lpstr>2- صورة حرف U </vt:lpstr>
      <vt:lpstr>3- صورة حرف S </vt:lpstr>
      <vt:lpstr>مزايا الترتيب الداخلي على أساس المنتج:</vt:lpstr>
      <vt:lpstr>عيوب الترتيب الداخلي على أساس المنتج:</vt:lpstr>
      <vt:lpstr>ثانياً: الترتيب الداخلي على أساس العملية</vt:lpstr>
      <vt:lpstr>مزايا الترتيب الداخلي على أساس العملية:</vt:lpstr>
      <vt:lpstr>عيوب الترتيب الداخلي على أساس العملية:</vt:lpstr>
      <vt:lpstr>ثالثاً: الترتيب الداخلي على أساس الموقع الثابت:</vt:lpstr>
      <vt:lpstr>مزايا الترتيب الداخلي على أساس الموقع الثابت:</vt:lpstr>
      <vt:lpstr>عيوب الترتيب الداخلي على أساس الموقع الثابت:</vt:lpstr>
      <vt:lpstr>رابعاً: الترتيب الداخلي المتنوع (المشترك): </vt:lpstr>
      <vt:lpstr>شكراً لحسن الاستماع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الإنتاج والعمليات</dc:title>
  <dc:creator>hp</dc:creator>
  <cp:lastModifiedBy>hp</cp:lastModifiedBy>
  <cp:revision>11</cp:revision>
  <dcterms:created xsi:type="dcterms:W3CDTF">2006-08-16T00:00:00Z</dcterms:created>
  <dcterms:modified xsi:type="dcterms:W3CDTF">2018-11-27T07:53:17Z</dcterms:modified>
</cp:coreProperties>
</file>