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D9AA85-A817-4782-A1F5-BF2F269175BA}" type="doc">
      <dgm:prSet loTypeId="urn:microsoft.com/office/officeart/2005/8/layout/venn1" loCatId="relationship" qsTypeId="urn:microsoft.com/office/officeart/2005/8/quickstyle/3d2" qsCatId="3D" csTypeId="urn:microsoft.com/office/officeart/2005/8/colors/accent1_2" csCatId="accent1"/>
      <dgm:spPr/>
      <dgm:t>
        <a:bodyPr/>
        <a:lstStyle/>
        <a:p>
          <a:pPr rtl="1"/>
          <a:endParaRPr lang="ar-SA"/>
        </a:p>
      </dgm:t>
    </dgm:pt>
    <dgm:pt modelId="{F31A839F-53C3-44DE-91AC-250C95B272C2}">
      <dgm:prSet/>
      <dgm:spPr/>
      <dgm:t>
        <a:bodyPr/>
        <a:lstStyle/>
        <a:p>
          <a:pPr rtl="1"/>
          <a:r>
            <a:rPr lang="ar-SA" b="1" dirty="0" smtClean="0"/>
            <a:t>السلع</a:t>
          </a:r>
          <a:endParaRPr lang="ar-SA" b="1" dirty="0"/>
        </a:p>
      </dgm:t>
    </dgm:pt>
    <dgm:pt modelId="{C8C79423-DCA5-407C-B030-2ABB56F1AF01}" type="parTrans" cxnId="{F1BC7477-B67C-4B0B-99DE-DC1D27BB4EF6}">
      <dgm:prSet/>
      <dgm:spPr/>
      <dgm:t>
        <a:bodyPr/>
        <a:lstStyle/>
        <a:p>
          <a:pPr rtl="1"/>
          <a:endParaRPr lang="ar-SA"/>
        </a:p>
      </dgm:t>
    </dgm:pt>
    <dgm:pt modelId="{A06FA959-4D2C-4F18-99B2-EF8246710933}" type="sibTrans" cxnId="{F1BC7477-B67C-4B0B-99DE-DC1D27BB4EF6}">
      <dgm:prSet/>
      <dgm:spPr/>
      <dgm:t>
        <a:bodyPr/>
        <a:lstStyle/>
        <a:p>
          <a:pPr rtl="1"/>
          <a:endParaRPr lang="ar-SA"/>
        </a:p>
      </dgm:t>
    </dgm:pt>
    <dgm:pt modelId="{2EC929EB-33FD-470D-9F14-8F8F8B36C3C2}">
      <dgm:prSet/>
      <dgm:spPr/>
      <dgm:t>
        <a:bodyPr/>
        <a:lstStyle/>
        <a:p>
          <a:pPr rtl="1"/>
          <a:r>
            <a:rPr lang="ar-SA" b="1" dirty="0" smtClean="0"/>
            <a:t>الخدمات </a:t>
          </a:r>
          <a:endParaRPr lang="ar-SA" b="1" dirty="0"/>
        </a:p>
      </dgm:t>
    </dgm:pt>
    <dgm:pt modelId="{BC4C9240-4EEE-4F15-8048-82495220BB31}" type="parTrans" cxnId="{6761F9E2-0002-4EA7-AB51-89D4A431F80A}">
      <dgm:prSet/>
      <dgm:spPr/>
      <dgm:t>
        <a:bodyPr/>
        <a:lstStyle/>
        <a:p>
          <a:pPr rtl="1"/>
          <a:endParaRPr lang="ar-SA"/>
        </a:p>
      </dgm:t>
    </dgm:pt>
    <dgm:pt modelId="{A05FB122-87FC-4275-9108-48CEA27AC7F9}" type="sibTrans" cxnId="{6761F9E2-0002-4EA7-AB51-89D4A431F80A}">
      <dgm:prSet/>
      <dgm:spPr/>
      <dgm:t>
        <a:bodyPr/>
        <a:lstStyle/>
        <a:p>
          <a:pPr rtl="1"/>
          <a:endParaRPr lang="ar-SA"/>
        </a:p>
      </dgm:t>
    </dgm:pt>
    <dgm:pt modelId="{9CAC5CAC-FBE1-46E0-AD4A-472A13D4C042}">
      <dgm:prSet/>
      <dgm:spPr/>
      <dgm:t>
        <a:bodyPr/>
        <a:lstStyle/>
        <a:p>
          <a:pPr rtl="1"/>
          <a:r>
            <a:rPr lang="ar-SA" b="1" dirty="0" smtClean="0"/>
            <a:t>الأفكار</a:t>
          </a:r>
          <a:endParaRPr lang="ar-SA" b="1" dirty="0"/>
        </a:p>
      </dgm:t>
    </dgm:pt>
    <dgm:pt modelId="{8C651498-98CC-4916-950F-CC1BE46E7A07}" type="parTrans" cxnId="{B7718FBF-6818-4174-806A-60C8EA18F876}">
      <dgm:prSet/>
      <dgm:spPr/>
      <dgm:t>
        <a:bodyPr/>
        <a:lstStyle/>
        <a:p>
          <a:pPr rtl="1"/>
          <a:endParaRPr lang="ar-SA"/>
        </a:p>
      </dgm:t>
    </dgm:pt>
    <dgm:pt modelId="{4BED177C-4AD5-440A-B848-7AD28FC60D42}" type="sibTrans" cxnId="{B7718FBF-6818-4174-806A-60C8EA18F876}">
      <dgm:prSet/>
      <dgm:spPr/>
      <dgm:t>
        <a:bodyPr/>
        <a:lstStyle/>
        <a:p>
          <a:pPr rtl="1"/>
          <a:endParaRPr lang="ar-SA"/>
        </a:p>
      </dgm:t>
    </dgm:pt>
    <dgm:pt modelId="{8A82A29F-C4CA-4C9B-9BFE-8386C5A0D621}">
      <dgm:prSet/>
      <dgm:spPr/>
      <dgm:t>
        <a:bodyPr/>
        <a:lstStyle/>
        <a:p>
          <a:pPr rtl="1"/>
          <a:r>
            <a:rPr lang="ar-SA" b="1" dirty="0" smtClean="0"/>
            <a:t>المنظمات</a:t>
          </a:r>
          <a:endParaRPr lang="ar-SA" b="1" dirty="0"/>
        </a:p>
      </dgm:t>
    </dgm:pt>
    <dgm:pt modelId="{A8915105-E4E9-4FCA-8F7C-48F29CF5395C}" type="parTrans" cxnId="{90CCEA82-5038-48DF-A276-81E3833405AE}">
      <dgm:prSet/>
      <dgm:spPr/>
      <dgm:t>
        <a:bodyPr/>
        <a:lstStyle/>
        <a:p>
          <a:pPr rtl="1"/>
          <a:endParaRPr lang="ar-SA"/>
        </a:p>
      </dgm:t>
    </dgm:pt>
    <dgm:pt modelId="{3C3EB7AC-6F35-4EE6-B462-8222829F6E69}" type="sibTrans" cxnId="{90CCEA82-5038-48DF-A276-81E3833405AE}">
      <dgm:prSet/>
      <dgm:spPr/>
      <dgm:t>
        <a:bodyPr/>
        <a:lstStyle/>
        <a:p>
          <a:pPr rtl="1"/>
          <a:endParaRPr lang="ar-SA"/>
        </a:p>
      </dgm:t>
    </dgm:pt>
    <dgm:pt modelId="{1B6A4775-3A54-4191-8028-94E1C0A55F96}">
      <dgm:prSet/>
      <dgm:spPr/>
      <dgm:t>
        <a:bodyPr/>
        <a:lstStyle/>
        <a:p>
          <a:pPr rtl="1"/>
          <a:r>
            <a:rPr lang="ar-SA" b="1" dirty="0" smtClean="0"/>
            <a:t>الأماكن </a:t>
          </a:r>
          <a:endParaRPr lang="ar-SA" b="1" dirty="0"/>
        </a:p>
      </dgm:t>
    </dgm:pt>
    <dgm:pt modelId="{02D28DF3-CF65-4F5C-9A5F-D26976F2CB94}" type="parTrans" cxnId="{52665F8F-9D28-482D-9B58-BA22F9148817}">
      <dgm:prSet/>
      <dgm:spPr/>
      <dgm:t>
        <a:bodyPr/>
        <a:lstStyle/>
        <a:p>
          <a:pPr rtl="1"/>
          <a:endParaRPr lang="ar-SA"/>
        </a:p>
      </dgm:t>
    </dgm:pt>
    <dgm:pt modelId="{EB929000-6B90-42F9-9C4D-9CC07A016827}" type="sibTrans" cxnId="{52665F8F-9D28-482D-9B58-BA22F9148817}">
      <dgm:prSet/>
      <dgm:spPr/>
      <dgm:t>
        <a:bodyPr/>
        <a:lstStyle/>
        <a:p>
          <a:pPr rtl="1"/>
          <a:endParaRPr lang="ar-SA"/>
        </a:p>
      </dgm:t>
    </dgm:pt>
    <dgm:pt modelId="{0CAB2440-9D12-4765-847F-07723B1A2061}">
      <dgm:prSet/>
      <dgm:spPr/>
      <dgm:t>
        <a:bodyPr/>
        <a:lstStyle/>
        <a:p>
          <a:pPr rtl="1"/>
          <a:r>
            <a:rPr lang="ar-SA" b="1" smtClean="0"/>
            <a:t>الأشخاص</a:t>
          </a:r>
          <a:endParaRPr lang="ar-SA" b="1" dirty="0"/>
        </a:p>
      </dgm:t>
    </dgm:pt>
    <dgm:pt modelId="{B3925C25-C67A-4F0C-BD08-1EEE13CDFDCD}" type="parTrans" cxnId="{3F18CD63-1803-4FEF-BC80-2EACFC8C715A}">
      <dgm:prSet/>
      <dgm:spPr/>
      <dgm:t>
        <a:bodyPr/>
        <a:lstStyle/>
        <a:p>
          <a:pPr rtl="1"/>
          <a:endParaRPr lang="ar-SA"/>
        </a:p>
      </dgm:t>
    </dgm:pt>
    <dgm:pt modelId="{56F06C98-EB09-4701-A8C4-F88DE4C8315B}" type="sibTrans" cxnId="{3F18CD63-1803-4FEF-BC80-2EACFC8C715A}">
      <dgm:prSet/>
      <dgm:spPr/>
      <dgm:t>
        <a:bodyPr/>
        <a:lstStyle/>
        <a:p>
          <a:pPr rtl="1"/>
          <a:endParaRPr lang="ar-SA"/>
        </a:p>
      </dgm:t>
    </dgm:pt>
    <dgm:pt modelId="{777145B4-FD6E-49AA-B177-E04E4E68A47E}" type="pres">
      <dgm:prSet presAssocID="{D5D9AA85-A817-4782-A1F5-BF2F269175BA}" presName="compositeShape" presStyleCnt="0">
        <dgm:presLayoutVars>
          <dgm:chMax val="7"/>
          <dgm:dir/>
          <dgm:resizeHandles val="exact"/>
        </dgm:presLayoutVars>
      </dgm:prSet>
      <dgm:spPr/>
      <dgm:t>
        <a:bodyPr/>
        <a:lstStyle/>
        <a:p>
          <a:pPr rtl="1"/>
          <a:endParaRPr lang="ar-SA"/>
        </a:p>
      </dgm:t>
    </dgm:pt>
    <dgm:pt modelId="{292C1594-53F8-4808-8ADE-90489117F28D}" type="pres">
      <dgm:prSet presAssocID="{F31A839F-53C3-44DE-91AC-250C95B272C2}" presName="circ1" presStyleLbl="vennNode1" presStyleIdx="0" presStyleCnt="6"/>
      <dgm:spPr>
        <a:solidFill>
          <a:srgbClr val="7030A0"/>
        </a:solidFill>
      </dgm:spPr>
    </dgm:pt>
    <dgm:pt modelId="{A7AA2807-2EE5-4720-921A-CB2992F4DA3B}" type="pres">
      <dgm:prSet presAssocID="{F31A839F-53C3-44DE-91AC-250C95B272C2}" presName="circ1Tx" presStyleLbl="revTx" presStyleIdx="0" presStyleCnt="0">
        <dgm:presLayoutVars>
          <dgm:chMax val="0"/>
          <dgm:chPref val="0"/>
          <dgm:bulletEnabled val="1"/>
        </dgm:presLayoutVars>
      </dgm:prSet>
      <dgm:spPr/>
      <dgm:t>
        <a:bodyPr/>
        <a:lstStyle/>
        <a:p>
          <a:pPr rtl="1"/>
          <a:endParaRPr lang="ar-SA"/>
        </a:p>
      </dgm:t>
    </dgm:pt>
    <dgm:pt modelId="{AD88BBB1-B8AA-4B40-8925-19527A27B965}" type="pres">
      <dgm:prSet presAssocID="{2EC929EB-33FD-470D-9F14-8F8F8B36C3C2}" presName="circ2" presStyleLbl="vennNode1" presStyleIdx="1" presStyleCnt="6"/>
      <dgm:spPr>
        <a:solidFill>
          <a:srgbClr val="FFC000"/>
        </a:solidFill>
      </dgm:spPr>
    </dgm:pt>
    <dgm:pt modelId="{EFE2D808-1F59-4AC6-BB82-9161F2DA36AC}" type="pres">
      <dgm:prSet presAssocID="{2EC929EB-33FD-470D-9F14-8F8F8B36C3C2}" presName="circ2Tx" presStyleLbl="revTx" presStyleIdx="0" presStyleCnt="0">
        <dgm:presLayoutVars>
          <dgm:chMax val="0"/>
          <dgm:chPref val="0"/>
          <dgm:bulletEnabled val="1"/>
        </dgm:presLayoutVars>
      </dgm:prSet>
      <dgm:spPr/>
      <dgm:t>
        <a:bodyPr/>
        <a:lstStyle/>
        <a:p>
          <a:pPr rtl="1"/>
          <a:endParaRPr lang="ar-SA"/>
        </a:p>
      </dgm:t>
    </dgm:pt>
    <dgm:pt modelId="{09DDC44E-5F5B-4899-9002-D3DFE268B899}" type="pres">
      <dgm:prSet presAssocID="{9CAC5CAC-FBE1-46E0-AD4A-472A13D4C042}" presName="circ3" presStyleLbl="vennNode1" presStyleIdx="2" presStyleCnt="6"/>
      <dgm:spPr>
        <a:solidFill>
          <a:srgbClr val="0070C0"/>
        </a:solidFill>
      </dgm:spPr>
    </dgm:pt>
    <dgm:pt modelId="{63E96022-6658-4B40-B2EF-4446A9295127}" type="pres">
      <dgm:prSet presAssocID="{9CAC5CAC-FBE1-46E0-AD4A-472A13D4C042}" presName="circ3Tx" presStyleLbl="revTx" presStyleIdx="0" presStyleCnt="0">
        <dgm:presLayoutVars>
          <dgm:chMax val="0"/>
          <dgm:chPref val="0"/>
          <dgm:bulletEnabled val="1"/>
        </dgm:presLayoutVars>
      </dgm:prSet>
      <dgm:spPr/>
      <dgm:t>
        <a:bodyPr/>
        <a:lstStyle/>
        <a:p>
          <a:pPr rtl="1"/>
          <a:endParaRPr lang="ar-SA"/>
        </a:p>
      </dgm:t>
    </dgm:pt>
    <dgm:pt modelId="{E4EECD6A-1640-4419-865B-E23E98DCAD20}" type="pres">
      <dgm:prSet presAssocID="{8A82A29F-C4CA-4C9B-9BFE-8386C5A0D621}" presName="circ4" presStyleLbl="vennNode1" presStyleIdx="3" presStyleCnt="6"/>
      <dgm:spPr>
        <a:solidFill>
          <a:srgbClr val="C00000"/>
        </a:solidFill>
      </dgm:spPr>
    </dgm:pt>
    <dgm:pt modelId="{D538645C-6C1C-48DD-B196-DD69E3A27241}" type="pres">
      <dgm:prSet presAssocID="{8A82A29F-C4CA-4C9B-9BFE-8386C5A0D621}" presName="circ4Tx" presStyleLbl="revTx" presStyleIdx="0" presStyleCnt="0">
        <dgm:presLayoutVars>
          <dgm:chMax val="0"/>
          <dgm:chPref val="0"/>
          <dgm:bulletEnabled val="1"/>
        </dgm:presLayoutVars>
      </dgm:prSet>
      <dgm:spPr/>
      <dgm:t>
        <a:bodyPr/>
        <a:lstStyle/>
        <a:p>
          <a:pPr rtl="1"/>
          <a:endParaRPr lang="ar-SA"/>
        </a:p>
      </dgm:t>
    </dgm:pt>
    <dgm:pt modelId="{C6FE9AD5-95EF-431C-B54A-BBF6471E2E25}" type="pres">
      <dgm:prSet presAssocID="{1B6A4775-3A54-4191-8028-94E1C0A55F96}" presName="circ5" presStyleLbl="vennNode1" presStyleIdx="4" presStyleCnt="6"/>
      <dgm:spPr>
        <a:solidFill>
          <a:srgbClr val="00B050"/>
        </a:solidFill>
      </dgm:spPr>
    </dgm:pt>
    <dgm:pt modelId="{BCB5ADED-36CD-4E83-9FA5-3DE0F70A8439}" type="pres">
      <dgm:prSet presAssocID="{1B6A4775-3A54-4191-8028-94E1C0A55F96}" presName="circ5Tx" presStyleLbl="revTx" presStyleIdx="0" presStyleCnt="0">
        <dgm:presLayoutVars>
          <dgm:chMax val="0"/>
          <dgm:chPref val="0"/>
          <dgm:bulletEnabled val="1"/>
        </dgm:presLayoutVars>
      </dgm:prSet>
      <dgm:spPr/>
      <dgm:t>
        <a:bodyPr/>
        <a:lstStyle/>
        <a:p>
          <a:pPr rtl="1"/>
          <a:endParaRPr lang="ar-SA"/>
        </a:p>
      </dgm:t>
    </dgm:pt>
    <dgm:pt modelId="{799A5191-864A-4613-AB3B-210C56C35EFA}" type="pres">
      <dgm:prSet presAssocID="{0CAB2440-9D12-4765-847F-07723B1A2061}" presName="circ6" presStyleLbl="vennNode1" presStyleIdx="5" presStyleCnt="6"/>
      <dgm:spPr>
        <a:solidFill>
          <a:srgbClr val="D60093"/>
        </a:solidFill>
      </dgm:spPr>
    </dgm:pt>
    <dgm:pt modelId="{45B88B4E-2B2A-4035-B202-871053646205}" type="pres">
      <dgm:prSet presAssocID="{0CAB2440-9D12-4765-847F-07723B1A2061}" presName="circ6Tx" presStyleLbl="revTx" presStyleIdx="0" presStyleCnt="0">
        <dgm:presLayoutVars>
          <dgm:chMax val="0"/>
          <dgm:chPref val="0"/>
          <dgm:bulletEnabled val="1"/>
        </dgm:presLayoutVars>
      </dgm:prSet>
      <dgm:spPr/>
      <dgm:t>
        <a:bodyPr/>
        <a:lstStyle/>
        <a:p>
          <a:pPr rtl="1"/>
          <a:endParaRPr lang="ar-SA"/>
        </a:p>
      </dgm:t>
    </dgm:pt>
  </dgm:ptLst>
  <dgm:cxnLst>
    <dgm:cxn modelId="{F1BC7477-B67C-4B0B-99DE-DC1D27BB4EF6}" srcId="{D5D9AA85-A817-4782-A1F5-BF2F269175BA}" destId="{F31A839F-53C3-44DE-91AC-250C95B272C2}" srcOrd="0" destOrd="0" parTransId="{C8C79423-DCA5-407C-B030-2ABB56F1AF01}" sibTransId="{A06FA959-4D2C-4F18-99B2-EF8246710933}"/>
    <dgm:cxn modelId="{52665F8F-9D28-482D-9B58-BA22F9148817}" srcId="{D5D9AA85-A817-4782-A1F5-BF2F269175BA}" destId="{1B6A4775-3A54-4191-8028-94E1C0A55F96}" srcOrd="4" destOrd="0" parTransId="{02D28DF3-CF65-4F5C-9A5F-D26976F2CB94}" sibTransId="{EB929000-6B90-42F9-9C4D-9CC07A016827}"/>
    <dgm:cxn modelId="{3ACD9BDD-D1BF-4A31-9D99-E7C75041E37A}" type="presOf" srcId="{8A82A29F-C4CA-4C9B-9BFE-8386C5A0D621}" destId="{D538645C-6C1C-48DD-B196-DD69E3A27241}" srcOrd="0" destOrd="0" presId="urn:microsoft.com/office/officeart/2005/8/layout/venn1"/>
    <dgm:cxn modelId="{B7718FBF-6818-4174-806A-60C8EA18F876}" srcId="{D5D9AA85-A817-4782-A1F5-BF2F269175BA}" destId="{9CAC5CAC-FBE1-46E0-AD4A-472A13D4C042}" srcOrd="2" destOrd="0" parTransId="{8C651498-98CC-4916-950F-CC1BE46E7A07}" sibTransId="{4BED177C-4AD5-440A-B848-7AD28FC60D42}"/>
    <dgm:cxn modelId="{3F18CD63-1803-4FEF-BC80-2EACFC8C715A}" srcId="{D5D9AA85-A817-4782-A1F5-BF2F269175BA}" destId="{0CAB2440-9D12-4765-847F-07723B1A2061}" srcOrd="5" destOrd="0" parTransId="{B3925C25-C67A-4F0C-BD08-1EEE13CDFDCD}" sibTransId="{56F06C98-EB09-4701-A8C4-F88DE4C8315B}"/>
    <dgm:cxn modelId="{90CCEA82-5038-48DF-A276-81E3833405AE}" srcId="{D5D9AA85-A817-4782-A1F5-BF2F269175BA}" destId="{8A82A29F-C4CA-4C9B-9BFE-8386C5A0D621}" srcOrd="3" destOrd="0" parTransId="{A8915105-E4E9-4FCA-8F7C-48F29CF5395C}" sibTransId="{3C3EB7AC-6F35-4EE6-B462-8222829F6E69}"/>
    <dgm:cxn modelId="{ED0BBEE1-8362-4282-BCD8-50FC5958379B}" type="presOf" srcId="{D5D9AA85-A817-4782-A1F5-BF2F269175BA}" destId="{777145B4-FD6E-49AA-B177-E04E4E68A47E}" srcOrd="0" destOrd="0" presId="urn:microsoft.com/office/officeart/2005/8/layout/venn1"/>
    <dgm:cxn modelId="{25BA4866-1DC9-40B5-97D3-8CE8A3FC3656}" type="presOf" srcId="{0CAB2440-9D12-4765-847F-07723B1A2061}" destId="{45B88B4E-2B2A-4035-B202-871053646205}" srcOrd="0" destOrd="0" presId="urn:microsoft.com/office/officeart/2005/8/layout/venn1"/>
    <dgm:cxn modelId="{6761F9E2-0002-4EA7-AB51-89D4A431F80A}" srcId="{D5D9AA85-A817-4782-A1F5-BF2F269175BA}" destId="{2EC929EB-33FD-470D-9F14-8F8F8B36C3C2}" srcOrd="1" destOrd="0" parTransId="{BC4C9240-4EEE-4F15-8048-82495220BB31}" sibTransId="{A05FB122-87FC-4275-9108-48CEA27AC7F9}"/>
    <dgm:cxn modelId="{D2822E78-5948-4558-8C84-9E75756B6EC2}" type="presOf" srcId="{2EC929EB-33FD-470D-9F14-8F8F8B36C3C2}" destId="{EFE2D808-1F59-4AC6-BB82-9161F2DA36AC}" srcOrd="0" destOrd="0" presId="urn:microsoft.com/office/officeart/2005/8/layout/venn1"/>
    <dgm:cxn modelId="{CE20394A-F453-4A36-8374-1E7BF75991CD}" type="presOf" srcId="{9CAC5CAC-FBE1-46E0-AD4A-472A13D4C042}" destId="{63E96022-6658-4B40-B2EF-4446A9295127}" srcOrd="0" destOrd="0" presId="urn:microsoft.com/office/officeart/2005/8/layout/venn1"/>
    <dgm:cxn modelId="{9054DEAD-C052-420D-A661-576D276CC951}" type="presOf" srcId="{1B6A4775-3A54-4191-8028-94E1C0A55F96}" destId="{BCB5ADED-36CD-4E83-9FA5-3DE0F70A8439}" srcOrd="0" destOrd="0" presId="urn:microsoft.com/office/officeart/2005/8/layout/venn1"/>
    <dgm:cxn modelId="{F3A5FA69-7446-489C-BCE7-F548C0D558D8}" type="presOf" srcId="{F31A839F-53C3-44DE-91AC-250C95B272C2}" destId="{A7AA2807-2EE5-4720-921A-CB2992F4DA3B}" srcOrd="0" destOrd="0" presId="urn:microsoft.com/office/officeart/2005/8/layout/venn1"/>
    <dgm:cxn modelId="{3E7A13E6-0233-4EAB-9242-E5D5ABF5F55A}" type="presParOf" srcId="{777145B4-FD6E-49AA-B177-E04E4E68A47E}" destId="{292C1594-53F8-4808-8ADE-90489117F28D}" srcOrd="0" destOrd="0" presId="urn:microsoft.com/office/officeart/2005/8/layout/venn1"/>
    <dgm:cxn modelId="{749A1B59-2953-4A5C-8C0C-71F136D5D8B1}" type="presParOf" srcId="{777145B4-FD6E-49AA-B177-E04E4E68A47E}" destId="{A7AA2807-2EE5-4720-921A-CB2992F4DA3B}" srcOrd="1" destOrd="0" presId="urn:microsoft.com/office/officeart/2005/8/layout/venn1"/>
    <dgm:cxn modelId="{3D77C34C-AC52-4F51-8836-03FBFDEB9B0D}" type="presParOf" srcId="{777145B4-FD6E-49AA-B177-E04E4E68A47E}" destId="{AD88BBB1-B8AA-4B40-8925-19527A27B965}" srcOrd="2" destOrd="0" presId="urn:microsoft.com/office/officeart/2005/8/layout/venn1"/>
    <dgm:cxn modelId="{E81A2585-AE8D-4714-9092-EACD12693638}" type="presParOf" srcId="{777145B4-FD6E-49AA-B177-E04E4E68A47E}" destId="{EFE2D808-1F59-4AC6-BB82-9161F2DA36AC}" srcOrd="3" destOrd="0" presId="urn:microsoft.com/office/officeart/2005/8/layout/venn1"/>
    <dgm:cxn modelId="{1044C72E-6C04-4FC8-BAE0-B543996F2C37}" type="presParOf" srcId="{777145B4-FD6E-49AA-B177-E04E4E68A47E}" destId="{09DDC44E-5F5B-4899-9002-D3DFE268B899}" srcOrd="4" destOrd="0" presId="urn:microsoft.com/office/officeart/2005/8/layout/venn1"/>
    <dgm:cxn modelId="{65A8F92B-EB08-48A0-9FD6-96CA12D6E228}" type="presParOf" srcId="{777145B4-FD6E-49AA-B177-E04E4E68A47E}" destId="{63E96022-6658-4B40-B2EF-4446A9295127}" srcOrd="5" destOrd="0" presId="urn:microsoft.com/office/officeart/2005/8/layout/venn1"/>
    <dgm:cxn modelId="{C58F19A6-037F-4186-A834-47658BCD4563}" type="presParOf" srcId="{777145B4-FD6E-49AA-B177-E04E4E68A47E}" destId="{E4EECD6A-1640-4419-865B-E23E98DCAD20}" srcOrd="6" destOrd="0" presId="urn:microsoft.com/office/officeart/2005/8/layout/venn1"/>
    <dgm:cxn modelId="{A792D967-D899-4802-A4DC-105FA226BB1B}" type="presParOf" srcId="{777145B4-FD6E-49AA-B177-E04E4E68A47E}" destId="{D538645C-6C1C-48DD-B196-DD69E3A27241}" srcOrd="7" destOrd="0" presId="urn:microsoft.com/office/officeart/2005/8/layout/venn1"/>
    <dgm:cxn modelId="{C15A404F-A401-49E8-A874-45CCEB84B8A1}" type="presParOf" srcId="{777145B4-FD6E-49AA-B177-E04E4E68A47E}" destId="{C6FE9AD5-95EF-431C-B54A-BBF6471E2E25}" srcOrd="8" destOrd="0" presId="urn:microsoft.com/office/officeart/2005/8/layout/venn1"/>
    <dgm:cxn modelId="{28759CED-E001-4771-8BA7-D69142FF461D}" type="presParOf" srcId="{777145B4-FD6E-49AA-B177-E04E4E68A47E}" destId="{BCB5ADED-36CD-4E83-9FA5-3DE0F70A8439}" srcOrd="9" destOrd="0" presId="urn:microsoft.com/office/officeart/2005/8/layout/venn1"/>
    <dgm:cxn modelId="{43D7BEC7-3330-49A1-ACAB-4E8CEFCCBD6A}" type="presParOf" srcId="{777145B4-FD6E-49AA-B177-E04E4E68A47E}" destId="{799A5191-864A-4613-AB3B-210C56C35EFA}" srcOrd="10" destOrd="0" presId="urn:microsoft.com/office/officeart/2005/8/layout/venn1"/>
    <dgm:cxn modelId="{A0805945-D6A4-4859-9AE3-B0845E64CFED}" type="presParOf" srcId="{777145B4-FD6E-49AA-B177-E04E4E68A47E}" destId="{45B88B4E-2B2A-4035-B202-871053646205}"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30EE66-C88E-4132-90F7-DF205A353FA6}" type="doc">
      <dgm:prSet loTypeId="urn:microsoft.com/office/officeart/2008/layout/CircleAccentTimeline" loCatId="process" qsTypeId="urn:microsoft.com/office/officeart/2005/8/quickstyle/3d2" qsCatId="3D" csTypeId="urn:microsoft.com/office/officeart/2005/8/colors/colorful1" csCatId="colorful" phldr="1"/>
      <dgm:spPr/>
      <dgm:t>
        <a:bodyPr/>
        <a:lstStyle/>
        <a:p>
          <a:pPr rtl="1"/>
          <a:endParaRPr lang="ar-SA"/>
        </a:p>
      </dgm:t>
    </dgm:pt>
    <dgm:pt modelId="{C17B1B6F-10CF-460D-882F-6DC8CE091027}">
      <dgm:prSet custT="1"/>
      <dgm:spPr/>
      <dgm:t>
        <a:bodyPr/>
        <a:lstStyle/>
        <a:p>
          <a:pPr rtl="1"/>
          <a:r>
            <a:rPr lang="ar-SA" sz="2800" b="1" dirty="0" smtClean="0">
              <a:latin typeface="Simplified Arabic" pitchFamily="18" charset="-78"/>
              <a:cs typeface="Simplified Arabic" pitchFamily="18" charset="-78"/>
            </a:rPr>
            <a:t>مرحلة التقديم.</a:t>
          </a:r>
          <a:endParaRPr lang="ar-SA" sz="2800" b="1" dirty="0">
            <a:latin typeface="Simplified Arabic" pitchFamily="18" charset="-78"/>
            <a:cs typeface="Simplified Arabic" pitchFamily="18" charset="-78"/>
          </a:endParaRPr>
        </a:p>
      </dgm:t>
    </dgm:pt>
    <dgm:pt modelId="{BB871D6C-356E-4EE9-BF3A-2FEE80990756}" type="parTrans" cxnId="{768177F1-AD71-43DA-8EEA-F308F28118EE}">
      <dgm:prSet/>
      <dgm:spPr/>
      <dgm:t>
        <a:bodyPr/>
        <a:lstStyle/>
        <a:p>
          <a:pPr rtl="1"/>
          <a:endParaRPr lang="ar-SA"/>
        </a:p>
      </dgm:t>
    </dgm:pt>
    <dgm:pt modelId="{59642E7E-A57F-4BA7-8419-7A3F6DDE652E}" type="sibTrans" cxnId="{768177F1-AD71-43DA-8EEA-F308F28118EE}">
      <dgm:prSet/>
      <dgm:spPr/>
      <dgm:t>
        <a:bodyPr/>
        <a:lstStyle/>
        <a:p>
          <a:pPr rtl="1"/>
          <a:endParaRPr lang="ar-SA"/>
        </a:p>
      </dgm:t>
    </dgm:pt>
    <dgm:pt modelId="{E1F575D6-EF35-46D1-A738-DD9435648664}">
      <dgm:prSet custT="1"/>
      <dgm:spPr/>
      <dgm:t>
        <a:bodyPr/>
        <a:lstStyle/>
        <a:p>
          <a:pPr rtl="1"/>
          <a:r>
            <a:rPr lang="ar-SA" sz="3200" b="1" dirty="0" smtClean="0">
              <a:latin typeface="Simplified Arabic" pitchFamily="18" charset="-78"/>
              <a:cs typeface="Simplified Arabic" pitchFamily="18" charset="-78"/>
            </a:rPr>
            <a:t>مرحلة النمو.</a:t>
          </a:r>
          <a:endParaRPr lang="ar-SA" sz="3200" b="1" dirty="0">
            <a:latin typeface="Simplified Arabic" pitchFamily="18" charset="-78"/>
            <a:cs typeface="Simplified Arabic" pitchFamily="18" charset="-78"/>
          </a:endParaRPr>
        </a:p>
      </dgm:t>
    </dgm:pt>
    <dgm:pt modelId="{AAFD35B8-71AD-42CD-9554-40BD799E7567}" type="parTrans" cxnId="{BED5B510-4EE0-4EF4-9654-BD4D9B157AAE}">
      <dgm:prSet/>
      <dgm:spPr/>
      <dgm:t>
        <a:bodyPr/>
        <a:lstStyle/>
        <a:p>
          <a:pPr rtl="1"/>
          <a:endParaRPr lang="ar-SA"/>
        </a:p>
      </dgm:t>
    </dgm:pt>
    <dgm:pt modelId="{C9C3C7C7-B654-466C-88B7-791A124A98AD}" type="sibTrans" cxnId="{BED5B510-4EE0-4EF4-9654-BD4D9B157AAE}">
      <dgm:prSet/>
      <dgm:spPr/>
      <dgm:t>
        <a:bodyPr/>
        <a:lstStyle/>
        <a:p>
          <a:pPr rtl="1"/>
          <a:endParaRPr lang="ar-SA"/>
        </a:p>
      </dgm:t>
    </dgm:pt>
    <dgm:pt modelId="{DE631E3E-83AF-4CD7-B705-A61EC0925BA4}">
      <dgm:prSet/>
      <dgm:spPr/>
      <dgm:t>
        <a:bodyPr/>
        <a:lstStyle/>
        <a:p>
          <a:pPr rtl="1"/>
          <a:r>
            <a:rPr lang="ar-SA" b="1" dirty="0" smtClean="0">
              <a:latin typeface="Simplified Arabic" pitchFamily="18" charset="-78"/>
              <a:cs typeface="Simplified Arabic" pitchFamily="18" charset="-78"/>
            </a:rPr>
            <a:t>مرحلة النضج.</a:t>
          </a:r>
          <a:endParaRPr lang="ar-SA" b="1" dirty="0">
            <a:latin typeface="Simplified Arabic" pitchFamily="18" charset="-78"/>
            <a:cs typeface="Simplified Arabic" pitchFamily="18" charset="-78"/>
          </a:endParaRPr>
        </a:p>
      </dgm:t>
    </dgm:pt>
    <dgm:pt modelId="{8798D6CB-3803-4070-AFAE-417812192261}" type="parTrans" cxnId="{045C7985-EBB6-4925-A10D-8FB8C089824F}">
      <dgm:prSet/>
      <dgm:spPr/>
      <dgm:t>
        <a:bodyPr/>
        <a:lstStyle/>
        <a:p>
          <a:pPr rtl="1"/>
          <a:endParaRPr lang="ar-SA"/>
        </a:p>
      </dgm:t>
    </dgm:pt>
    <dgm:pt modelId="{799B2AB1-EECF-41FD-863F-7F565D79EE89}" type="sibTrans" cxnId="{045C7985-EBB6-4925-A10D-8FB8C089824F}">
      <dgm:prSet/>
      <dgm:spPr/>
      <dgm:t>
        <a:bodyPr/>
        <a:lstStyle/>
        <a:p>
          <a:pPr rtl="1"/>
          <a:endParaRPr lang="ar-SA"/>
        </a:p>
      </dgm:t>
    </dgm:pt>
    <dgm:pt modelId="{D49A10DD-0F70-452F-979F-7B9F7447B10A}">
      <dgm:prSet custT="1"/>
      <dgm:spPr/>
      <dgm:t>
        <a:bodyPr/>
        <a:lstStyle/>
        <a:p>
          <a:pPr rtl="1"/>
          <a:r>
            <a:rPr lang="ar-SA" sz="2400" b="1" dirty="0" smtClean="0">
              <a:latin typeface="Simplified Arabic" pitchFamily="18" charset="-78"/>
              <a:cs typeface="Simplified Arabic" pitchFamily="18" charset="-78"/>
            </a:rPr>
            <a:t>مرحلة الانحدار.</a:t>
          </a:r>
          <a:endParaRPr lang="ar-SA" sz="2400" b="1" dirty="0">
            <a:latin typeface="Simplified Arabic" pitchFamily="18" charset="-78"/>
            <a:cs typeface="Simplified Arabic" pitchFamily="18" charset="-78"/>
          </a:endParaRPr>
        </a:p>
      </dgm:t>
    </dgm:pt>
    <dgm:pt modelId="{8147B7F0-66C2-433C-BB42-696D6A536F8D}" type="parTrans" cxnId="{11FA2850-FD02-4243-B8D1-4E813EC5C1C4}">
      <dgm:prSet/>
      <dgm:spPr/>
      <dgm:t>
        <a:bodyPr/>
        <a:lstStyle/>
        <a:p>
          <a:pPr rtl="1"/>
          <a:endParaRPr lang="ar-SA"/>
        </a:p>
      </dgm:t>
    </dgm:pt>
    <dgm:pt modelId="{1AC7132E-3C21-4947-9BC7-574367423683}" type="sibTrans" cxnId="{11FA2850-FD02-4243-B8D1-4E813EC5C1C4}">
      <dgm:prSet/>
      <dgm:spPr/>
      <dgm:t>
        <a:bodyPr/>
        <a:lstStyle/>
        <a:p>
          <a:pPr rtl="1"/>
          <a:endParaRPr lang="ar-SA"/>
        </a:p>
      </dgm:t>
    </dgm:pt>
    <dgm:pt modelId="{178FE89A-B8C6-488D-9CE6-ED3DC6B0EF07}" type="pres">
      <dgm:prSet presAssocID="{7330EE66-C88E-4132-90F7-DF205A353FA6}" presName="Name0" presStyleCnt="0">
        <dgm:presLayoutVars>
          <dgm:dir/>
        </dgm:presLayoutVars>
      </dgm:prSet>
      <dgm:spPr/>
      <dgm:t>
        <a:bodyPr/>
        <a:lstStyle/>
        <a:p>
          <a:pPr rtl="1"/>
          <a:endParaRPr lang="ar-SA"/>
        </a:p>
      </dgm:t>
    </dgm:pt>
    <dgm:pt modelId="{7189222E-A1F3-4E0C-BFA6-11861DC31B8C}" type="pres">
      <dgm:prSet presAssocID="{C17B1B6F-10CF-460D-882F-6DC8CE091027}" presName="parComposite" presStyleCnt="0"/>
      <dgm:spPr/>
    </dgm:pt>
    <dgm:pt modelId="{7894B165-8DA3-49F9-94C4-7523CDC7CE55}" type="pres">
      <dgm:prSet presAssocID="{C17B1B6F-10CF-460D-882F-6DC8CE091027}" presName="parBigCircle" presStyleLbl="node0" presStyleIdx="0" presStyleCnt="4"/>
      <dgm:spPr>
        <a:solidFill>
          <a:srgbClr val="D60093"/>
        </a:solidFill>
      </dgm:spPr>
    </dgm:pt>
    <dgm:pt modelId="{C13B572A-F011-43BE-9819-76C77BF292AB}" type="pres">
      <dgm:prSet presAssocID="{C17B1B6F-10CF-460D-882F-6DC8CE091027}" presName="parTx" presStyleLbl="revTx" presStyleIdx="0" presStyleCnt="4"/>
      <dgm:spPr/>
      <dgm:t>
        <a:bodyPr/>
        <a:lstStyle/>
        <a:p>
          <a:pPr rtl="1"/>
          <a:endParaRPr lang="ar-SA"/>
        </a:p>
      </dgm:t>
    </dgm:pt>
    <dgm:pt modelId="{39155F7E-4F15-4256-857C-B84DF6DDD4F1}" type="pres">
      <dgm:prSet presAssocID="{C17B1B6F-10CF-460D-882F-6DC8CE091027}" presName="bSpace" presStyleCnt="0"/>
      <dgm:spPr/>
    </dgm:pt>
    <dgm:pt modelId="{399FFCD0-8CA2-4195-8309-1695A354DBF5}" type="pres">
      <dgm:prSet presAssocID="{C17B1B6F-10CF-460D-882F-6DC8CE091027}" presName="parBackupNorm" presStyleCnt="0"/>
      <dgm:spPr/>
    </dgm:pt>
    <dgm:pt modelId="{05BCA946-B981-45F5-9B2D-C8AE2B10B4F5}" type="pres">
      <dgm:prSet presAssocID="{59642E7E-A57F-4BA7-8419-7A3F6DDE652E}" presName="parSpace" presStyleCnt="0"/>
      <dgm:spPr/>
    </dgm:pt>
    <dgm:pt modelId="{B1F5068A-24C1-4322-AD97-065863DC26AF}" type="pres">
      <dgm:prSet presAssocID="{E1F575D6-EF35-46D1-A738-DD9435648664}" presName="parComposite" presStyleCnt="0"/>
      <dgm:spPr/>
    </dgm:pt>
    <dgm:pt modelId="{A6D8B553-AEA5-4992-AEB9-678BCF6E9D85}" type="pres">
      <dgm:prSet presAssocID="{E1F575D6-EF35-46D1-A738-DD9435648664}" presName="parBigCircle" presStyleLbl="node0" presStyleIdx="1" presStyleCnt="4"/>
      <dgm:spPr>
        <a:solidFill>
          <a:srgbClr val="00B050"/>
        </a:solidFill>
      </dgm:spPr>
    </dgm:pt>
    <dgm:pt modelId="{349AD384-0696-48DB-946B-DF4602A484F5}" type="pres">
      <dgm:prSet presAssocID="{E1F575D6-EF35-46D1-A738-DD9435648664}" presName="parTx" presStyleLbl="revTx" presStyleIdx="1" presStyleCnt="4"/>
      <dgm:spPr/>
      <dgm:t>
        <a:bodyPr/>
        <a:lstStyle/>
        <a:p>
          <a:pPr rtl="1"/>
          <a:endParaRPr lang="ar-SA"/>
        </a:p>
      </dgm:t>
    </dgm:pt>
    <dgm:pt modelId="{241B13AD-64BA-418D-B566-EECE57F14151}" type="pres">
      <dgm:prSet presAssocID="{E1F575D6-EF35-46D1-A738-DD9435648664}" presName="bSpace" presStyleCnt="0"/>
      <dgm:spPr/>
    </dgm:pt>
    <dgm:pt modelId="{EEA57E1F-49EA-43FC-B271-01BBBCE45B14}" type="pres">
      <dgm:prSet presAssocID="{E1F575D6-EF35-46D1-A738-DD9435648664}" presName="parBackupNorm" presStyleCnt="0"/>
      <dgm:spPr/>
    </dgm:pt>
    <dgm:pt modelId="{989E064E-39C4-4634-A634-C34188670696}" type="pres">
      <dgm:prSet presAssocID="{C9C3C7C7-B654-466C-88B7-791A124A98AD}" presName="parSpace" presStyleCnt="0"/>
      <dgm:spPr/>
    </dgm:pt>
    <dgm:pt modelId="{39DA760E-1CA5-40BC-884E-388BB1707C7B}" type="pres">
      <dgm:prSet presAssocID="{DE631E3E-83AF-4CD7-B705-A61EC0925BA4}" presName="parComposite" presStyleCnt="0"/>
      <dgm:spPr/>
    </dgm:pt>
    <dgm:pt modelId="{93336A77-FDF1-41A6-9AA1-20F57A45DE74}" type="pres">
      <dgm:prSet presAssocID="{DE631E3E-83AF-4CD7-B705-A61EC0925BA4}" presName="parBigCircle" presStyleLbl="node0" presStyleIdx="2" presStyleCnt="4"/>
      <dgm:spPr>
        <a:solidFill>
          <a:srgbClr val="7030A0"/>
        </a:solidFill>
      </dgm:spPr>
    </dgm:pt>
    <dgm:pt modelId="{3C1AED9E-D0FB-4C88-B04E-514C0ACCD14A}" type="pres">
      <dgm:prSet presAssocID="{DE631E3E-83AF-4CD7-B705-A61EC0925BA4}" presName="parTx" presStyleLbl="revTx" presStyleIdx="2" presStyleCnt="4"/>
      <dgm:spPr/>
      <dgm:t>
        <a:bodyPr/>
        <a:lstStyle/>
        <a:p>
          <a:pPr rtl="1"/>
          <a:endParaRPr lang="ar-SA"/>
        </a:p>
      </dgm:t>
    </dgm:pt>
    <dgm:pt modelId="{A52424C7-6EA5-4BEE-BDEB-3983B429681B}" type="pres">
      <dgm:prSet presAssocID="{DE631E3E-83AF-4CD7-B705-A61EC0925BA4}" presName="bSpace" presStyleCnt="0"/>
      <dgm:spPr/>
    </dgm:pt>
    <dgm:pt modelId="{BB0B4812-D824-46F5-BA5F-6723B067290C}" type="pres">
      <dgm:prSet presAssocID="{DE631E3E-83AF-4CD7-B705-A61EC0925BA4}" presName="parBackupNorm" presStyleCnt="0"/>
      <dgm:spPr/>
    </dgm:pt>
    <dgm:pt modelId="{DDF873D3-B95F-4994-A041-D9174620D8B1}" type="pres">
      <dgm:prSet presAssocID="{799B2AB1-EECF-41FD-863F-7F565D79EE89}" presName="parSpace" presStyleCnt="0"/>
      <dgm:spPr/>
    </dgm:pt>
    <dgm:pt modelId="{630C3D1B-14EC-4CE9-8929-3434F3B83755}" type="pres">
      <dgm:prSet presAssocID="{D49A10DD-0F70-452F-979F-7B9F7447B10A}" presName="parComposite" presStyleCnt="0"/>
      <dgm:spPr/>
    </dgm:pt>
    <dgm:pt modelId="{4C72C8EA-B42B-46A0-AE63-36387A4232B3}" type="pres">
      <dgm:prSet presAssocID="{D49A10DD-0F70-452F-979F-7B9F7447B10A}" presName="parBigCircle" presStyleLbl="node0" presStyleIdx="3" presStyleCnt="4"/>
      <dgm:spPr>
        <a:solidFill>
          <a:srgbClr val="C00000"/>
        </a:solidFill>
      </dgm:spPr>
    </dgm:pt>
    <dgm:pt modelId="{B7246975-8E6F-4F85-976A-DFC54E868177}" type="pres">
      <dgm:prSet presAssocID="{D49A10DD-0F70-452F-979F-7B9F7447B10A}" presName="parTx" presStyleLbl="revTx" presStyleIdx="3" presStyleCnt="4"/>
      <dgm:spPr/>
      <dgm:t>
        <a:bodyPr/>
        <a:lstStyle/>
        <a:p>
          <a:pPr rtl="1"/>
          <a:endParaRPr lang="ar-SA"/>
        </a:p>
      </dgm:t>
    </dgm:pt>
    <dgm:pt modelId="{8DB72A7E-6430-49F8-AD3D-2A907ED8ADFC}" type="pres">
      <dgm:prSet presAssocID="{D49A10DD-0F70-452F-979F-7B9F7447B10A}" presName="bSpace" presStyleCnt="0"/>
      <dgm:spPr/>
    </dgm:pt>
    <dgm:pt modelId="{5B01C82E-9D61-4ECE-B9DA-78F0E7DDCC4A}" type="pres">
      <dgm:prSet presAssocID="{D49A10DD-0F70-452F-979F-7B9F7447B10A}" presName="parBackupNorm" presStyleCnt="0"/>
      <dgm:spPr/>
    </dgm:pt>
    <dgm:pt modelId="{2D99085E-22EC-4EE7-857D-2E60D208ACB6}" type="pres">
      <dgm:prSet presAssocID="{1AC7132E-3C21-4947-9BC7-574367423683}" presName="parSpace" presStyleCnt="0"/>
      <dgm:spPr/>
    </dgm:pt>
  </dgm:ptLst>
  <dgm:cxnLst>
    <dgm:cxn modelId="{11FA2850-FD02-4243-B8D1-4E813EC5C1C4}" srcId="{7330EE66-C88E-4132-90F7-DF205A353FA6}" destId="{D49A10DD-0F70-452F-979F-7B9F7447B10A}" srcOrd="3" destOrd="0" parTransId="{8147B7F0-66C2-433C-BB42-696D6A536F8D}" sibTransId="{1AC7132E-3C21-4947-9BC7-574367423683}"/>
    <dgm:cxn modelId="{5D46A543-D739-439B-97C4-F00AA2D51B3A}" type="presOf" srcId="{7330EE66-C88E-4132-90F7-DF205A353FA6}" destId="{178FE89A-B8C6-488D-9CE6-ED3DC6B0EF07}" srcOrd="0" destOrd="0" presId="urn:microsoft.com/office/officeart/2008/layout/CircleAccentTimeline"/>
    <dgm:cxn modelId="{768177F1-AD71-43DA-8EEA-F308F28118EE}" srcId="{7330EE66-C88E-4132-90F7-DF205A353FA6}" destId="{C17B1B6F-10CF-460D-882F-6DC8CE091027}" srcOrd="0" destOrd="0" parTransId="{BB871D6C-356E-4EE9-BF3A-2FEE80990756}" sibTransId="{59642E7E-A57F-4BA7-8419-7A3F6DDE652E}"/>
    <dgm:cxn modelId="{045C7985-EBB6-4925-A10D-8FB8C089824F}" srcId="{7330EE66-C88E-4132-90F7-DF205A353FA6}" destId="{DE631E3E-83AF-4CD7-B705-A61EC0925BA4}" srcOrd="2" destOrd="0" parTransId="{8798D6CB-3803-4070-AFAE-417812192261}" sibTransId="{799B2AB1-EECF-41FD-863F-7F565D79EE89}"/>
    <dgm:cxn modelId="{BED5B510-4EE0-4EF4-9654-BD4D9B157AAE}" srcId="{7330EE66-C88E-4132-90F7-DF205A353FA6}" destId="{E1F575D6-EF35-46D1-A738-DD9435648664}" srcOrd="1" destOrd="0" parTransId="{AAFD35B8-71AD-42CD-9554-40BD799E7567}" sibTransId="{C9C3C7C7-B654-466C-88B7-791A124A98AD}"/>
    <dgm:cxn modelId="{3B1909EC-BF46-4DF3-A3DD-721CE1F2CCB3}" type="presOf" srcId="{DE631E3E-83AF-4CD7-B705-A61EC0925BA4}" destId="{3C1AED9E-D0FB-4C88-B04E-514C0ACCD14A}" srcOrd="0" destOrd="0" presId="urn:microsoft.com/office/officeart/2008/layout/CircleAccentTimeline"/>
    <dgm:cxn modelId="{7BB6599B-8E15-48C2-ABA8-0C6830622565}" type="presOf" srcId="{E1F575D6-EF35-46D1-A738-DD9435648664}" destId="{349AD384-0696-48DB-946B-DF4602A484F5}" srcOrd="0" destOrd="0" presId="urn:microsoft.com/office/officeart/2008/layout/CircleAccentTimeline"/>
    <dgm:cxn modelId="{C9A07DDD-9F8E-4DFF-99CF-B044D34BAE6A}" type="presOf" srcId="{D49A10DD-0F70-452F-979F-7B9F7447B10A}" destId="{B7246975-8E6F-4F85-976A-DFC54E868177}" srcOrd="0" destOrd="0" presId="urn:microsoft.com/office/officeart/2008/layout/CircleAccentTimeline"/>
    <dgm:cxn modelId="{9843D277-6A78-478F-BE96-AE275F6DC55F}" type="presOf" srcId="{C17B1B6F-10CF-460D-882F-6DC8CE091027}" destId="{C13B572A-F011-43BE-9819-76C77BF292AB}" srcOrd="0" destOrd="0" presId="urn:microsoft.com/office/officeart/2008/layout/CircleAccentTimeline"/>
    <dgm:cxn modelId="{64002DBE-DB58-4221-BDE4-550CB6D95571}" type="presParOf" srcId="{178FE89A-B8C6-488D-9CE6-ED3DC6B0EF07}" destId="{7189222E-A1F3-4E0C-BFA6-11861DC31B8C}" srcOrd="0" destOrd="0" presId="urn:microsoft.com/office/officeart/2008/layout/CircleAccentTimeline"/>
    <dgm:cxn modelId="{E6D0F195-2D13-47FB-8990-A4940DAF7C91}" type="presParOf" srcId="{7189222E-A1F3-4E0C-BFA6-11861DC31B8C}" destId="{7894B165-8DA3-49F9-94C4-7523CDC7CE55}" srcOrd="0" destOrd="0" presId="urn:microsoft.com/office/officeart/2008/layout/CircleAccentTimeline"/>
    <dgm:cxn modelId="{9CE4FCD8-FAA5-4A4B-B056-E3F2BAAEC546}" type="presParOf" srcId="{7189222E-A1F3-4E0C-BFA6-11861DC31B8C}" destId="{C13B572A-F011-43BE-9819-76C77BF292AB}" srcOrd="1" destOrd="0" presId="urn:microsoft.com/office/officeart/2008/layout/CircleAccentTimeline"/>
    <dgm:cxn modelId="{B736EEF2-F00D-42CF-AFE7-B74B7FE40E4E}" type="presParOf" srcId="{7189222E-A1F3-4E0C-BFA6-11861DC31B8C}" destId="{39155F7E-4F15-4256-857C-B84DF6DDD4F1}" srcOrd="2" destOrd="0" presId="urn:microsoft.com/office/officeart/2008/layout/CircleAccentTimeline"/>
    <dgm:cxn modelId="{C8F5739B-A56E-4C73-B95D-8D1156042BCE}" type="presParOf" srcId="{178FE89A-B8C6-488D-9CE6-ED3DC6B0EF07}" destId="{399FFCD0-8CA2-4195-8309-1695A354DBF5}" srcOrd="1" destOrd="0" presId="urn:microsoft.com/office/officeart/2008/layout/CircleAccentTimeline"/>
    <dgm:cxn modelId="{6DC1B05D-4142-49E2-AC12-CE3BA3052984}" type="presParOf" srcId="{178FE89A-B8C6-488D-9CE6-ED3DC6B0EF07}" destId="{05BCA946-B981-45F5-9B2D-C8AE2B10B4F5}" srcOrd="2" destOrd="0" presId="urn:microsoft.com/office/officeart/2008/layout/CircleAccentTimeline"/>
    <dgm:cxn modelId="{944F8FFA-4C16-4F10-AB11-89CD62EF65FD}" type="presParOf" srcId="{178FE89A-B8C6-488D-9CE6-ED3DC6B0EF07}" destId="{B1F5068A-24C1-4322-AD97-065863DC26AF}" srcOrd="3" destOrd="0" presId="urn:microsoft.com/office/officeart/2008/layout/CircleAccentTimeline"/>
    <dgm:cxn modelId="{25A7F9BA-FF35-4D31-BE22-D301AF397924}" type="presParOf" srcId="{B1F5068A-24C1-4322-AD97-065863DC26AF}" destId="{A6D8B553-AEA5-4992-AEB9-678BCF6E9D85}" srcOrd="0" destOrd="0" presId="urn:microsoft.com/office/officeart/2008/layout/CircleAccentTimeline"/>
    <dgm:cxn modelId="{B514A03D-94E7-448C-9EA7-88F699DD6CBB}" type="presParOf" srcId="{B1F5068A-24C1-4322-AD97-065863DC26AF}" destId="{349AD384-0696-48DB-946B-DF4602A484F5}" srcOrd="1" destOrd="0" presId="urn:microsoft.com/office/officeart/2008/layout/CircleAccentTimeline"/>
    <dgm:cxn modelId="{B6790DAD-7B54-449E-BC70-936D02752032}" type="presParOf" srcId="{B1F5068A-24C1-4322-AD97-065863DC26AF}" destId="{241B13AD-64BA-418D-B566-EECE57F14151}" srcOrd="2" destOrd="0" presId="urn:microsoft.com/office/officeart/2008/layout/CircleAccentTimeline"/>
    <dgm:cxn modelId="{C2616501-18A0-4ABE-9920-9E56384C18D9}" type="presParOf" srcId="{178FE89A-B8C6-488D-9CE6-ED3DC6B0EF07}" destId="{EEA57E1F-49EA-43FC-B271-01BBBCE45B14}" srcOrd="4" destOrd="0" presId="urn:microsoft.com/office/officeart/2008/layout/CircleAccentTimeline"/>
    <dgm:cxn modelId="{3EE7C0FE-9CED-45FF-A5D0-3DA92D37D913}" type="presParOf" srcId="{178FE89A-B8C6-488D-9CE6-ED3DC6B0EF07}" destId="{989E064E-39C4-4634-A634-C34188670696}" srcOrd="5" destOrd="0" presId="urn:microsoft.com/office/officeart/2008/layout/CircleAccentTimeline"/>
    <dgm:cxn modelId="{E624CEFA-34E5-4792-98B9-BBEBE3FEB762}" type="presParOf" srcId="{178FE89A-B8C6-488D-9CE6-ED3DC6B0EF07}" destId="{39DA760E-1CA5-40BC-884E-388BB1707C7B}" srcOrd="6" destOrd="0" presId="urn:microsoft.com/office/officeart/2008/layout/CircleAccentTimeline"/>
    <dgm:cxn modelId="{BAC00AFB-A245-43A0-9D13-D1511DA1B901}" type="presParOf" srcId="{39DA760E-1CA5-40BC-884E-388BB1707C7B}" destId="{93336A77-FDF1-41A6-9AA1-20F57A45DE74}" srcOrd="0" destOrd="0" presId="urn:microsoft.com/office/officeart/2008/layout/CircleAccentTimeline"/>
    <dgm:cxn modelId="{0D727750-A66E-491B-8C93-9CF743B85085}" type="presParOf" srcId="{39DA760E-1CA5-40BC-884E-388BB1707C7B}" destId="{3C1AED9E-D0FB-4C88-B04E-514C0ACCD14A}" srcOrd="1" destOrd="0" presId="urn:microsoft.com/office/officeart/2008/layout/CircleAccentTimeline"/>
    <dgm:cxn modelId="{7788055B-4170-4D7E-93E6-1449F4078BEA}" type="presParOf" srcId="{39DA760E-1CA5-40BC-884E-388BB1707C7B}" destId="{A52424C7-6EA5-4BEE-BDEB-3983B429681B}" srcOrd="2" destOrd="0" presId="urn:microsoft.com/office/officeart/2008/layout/CircleAccentTimeline"/>
    <dgm:cxn modelId="{1C07A029-7766-416A-AB5E-A2C7425D3B59}" type="presParOf" srcId="{178FE89A-B8C6-488D-9CE6-ED3DC6B0EF07}" destId="{BB0B4812-D824-46F5-BA5F-6723B067290C}" srcOrd="7" destOrd="0" presId="urn:microsoft.com/office/officeart/2008/layout/CircleAccentTimeline"/>
    <dgm:cxn modelId="{4BB4342D-5887-4A97-85D0-FADD2BB4E8F8}" type="presParOf" srcId="{178FE89A-B8C6-488D-9CE6-ED3DC6B0EF07}" destId="{DDF873D3-B95F-4994-A041-D9174620D8B1}" srcOrd="8" destOrd="0" presId="urn:microsoft.com/office/officeart/2008/layout/CircleAccentTimeline"/>
    <dgm:cxn modelId="{124408E5-336B-4A89-930E-1D122BC5AEFC}" type="presParOf" srcId="{178FE89A-B8C6-488D-9CE6-ED3DC6B0EF07}" destId="{630C3D1B-14EC-4CE9-8929-3434F3B83755}" srcOrd="9" destOrd="0" presId="urn:microsoft.com/office/officeart/2008/layout/CircleAccentTimeline"/>
    <dgm:cxn modelId="{15604C67-04D4-4B9B-8D09-1FCC9CCC3240}" type="presParOf" srcId="{630C3D1B-14EC-4CE9-8929-3434F3B83755}" destId="{4C72C8EA-B42B-46A0-AE63-36387A4232B3}" srcOrd="0" destOrd="0" presId="urn:microsoft.com/office/officeart/2008/layout/CircleAccentTimeline"/>
    <dgm:cxn modelId="{CBCAAFCE-B7A9-435F-BF9D-F73EDC6242D9}" type="presParOf" srcId="{630C3D1B-14EC-4CE9-8929-3434F3B83755}" destId="{B7246975-8E6F-4F85-976A-DFC54E868177}" srcOrd="1" destOrd="0" presId="urn:microsoft.com/office/officeart/2008/layout/CircleAccentTimeline"/>
    <dgm:cxn modelId="{656E0592-1CF2-464A-A5EF-E526A2B4C37C}" type="presParOf" srcId="{630C3D1B-14EC-4CE9-8929-3434F3B83755}" destId="{8DB72A7E-6430-49F8-AD3D-2A907ED8ADFC}" srcOrd="2" destOrd="0" presId="urn:microsoft.com/office/officeart/2008/layout/CircleAccentTimeline"/>
    <dgm:cxn modelId="{3705AED9-E59B-478C-B7D2-8A6140F5459B}" type="presParOf" srcId="{178FE89A-B8C6-488D-9CE6-ED3DC6B0EF07}" destId="{5B01C82E-9D61-4ECE-B9DA-78F0E7DDCC4A}" srcOrd="10" destOrd="0" presId="urn:microsoft.com/office/officeart/2008/layout/CircleAccentTimeline"/>
    <dgm:cxn modelId="{394E6A54-ACF1-4E93-86D2-2F892FB7DB14}" type="presParOf" srcId="{178FE89A-B8C6-488D-9CE6-ED3DC6B0EF07}" destId="{2D99085E-22EC-4EE7-857D-2E60D208ACB6}" srcOrd="11"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2C1594-53F8-4808-8ADE-90489117F28D}">
      <dsp:nvSpPr>
        <dsp:cNvPr id="0" name=""/>
        <dsp:cNvSpPr/>
      </dsp:nvSpPr>
      <dsp:spPr>
        <a:xfrm>
          <a:off x="3035896" y="1041876"/>
          <a:ext cx="1395806" cy="1395806"/>
        </a:xfrm>
        <a:prstGeom prst="ellipse">
          <a:avLst/>
        </a:prstGeom>
        <a:solidFill>
          <a:srgbClr val="7030A0"/>
        </a:solidFill>
        <a:ln>
          <a:noFill/>
        </a:ln>
        <a:effectLst>
          <a:glow rad="70000">
            <a:schemeClr val="accent1">
              <a:alpha val="50000"/>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A7AA2807-2EE5-4720-921A-CB2992F4DA3B}">
      <dsp:nvSpPr>
        <dsp:cNvPr id="0" name=""/>
        <dsp:cNvSpPr/>
      </dsp:nvSpPr>
      <dsp:spPr>
        <a:xfrm>
          <a:off x="2861420" y="0"/>
          <a:ext cx="1744758" cy="95045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SA" sz="2800" b="1" kern="1200" dirty="0" smtClean="0"/>
            <a:t>السلع</a:t>
          </a:r>
          <a:endParaRPr lang="ar-SA" sz="2800" b="1" kern="1200" dirty="0"/>
        </a:p>
      </dsp:txBody>
      <dsp:txXfrm>
        <a:off x="2861420" y="0"/>
        <a:ext cx="1744758" cy="950452"/>
      </dsp:txXfrm>
    </dsp:sp>
    <dsp:sp modelId="{AD88BBB1-B8AA-4B40-8925-19527A27B965}">
      <dsp:nvSpPr>
        <dsp:cNvPr id="0" name=""/>
        <dsp:cNvSpPr/>
      </dsp:nvSpPr>
      <dsp:spPr>
        <a:xfrm>
          <a:off x="3488952" y="1303477"/>
          <a:ext cx="1395806" cy="1395806"/>
        </a:xfrm>
        <a:prstGeom prst="ellipse">
          <a:avLst/>
        </a:prstGeom>
        <a:solidFill>
          <a:srgbClr val="FFC000"/>
        </a:solidFill>
        <a:ln>
          <a:noFill/>
        </a:ln>
        <a:effectLst>
          <a:glow rad="70000">
            <a:schemeClr val="accent1">
              <a:alpha val="50000"/>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EFE2D808-1F59-4AC6-BB82-9161F2DA36AC}">
      <dsp:nvSpPr>
        <dsp:cNvPr id="0" name=""/>
        <dsp:cNvSpPr/>
      </dsp:nvSpPr>
      <dsp:spPr>
        <a:xfrm>
          <a:off x="4988281" y="905192"/>
          <a:ext cx="1653449" cy="104097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SA" sz="2800" b="1" kern="1200" dirty="0" smtClean="0"/>
            <a:t>الخدمات </a:t>
          </a:r>
          <a:endParaRPr lang="ar-SA" sz="2800" b="1" kern="1200" dirty="0"/>
        </a:p>
      </dsp:txBody>
      <dsp:txXfrm>
        <a:off x="4988281" y="905192"/>
        <a:ext cx="1653449" cy="1040971"/>
      </dsp:txXfrm>
    </dsp:sp>
    <dsp:sp modelId="{09DDC44E-5F5B-4899-9002-D3DFE268B899}">
      <dsp:nvSpPr>
        <dsp:cNvPr id="0" name=""/>
        <dsp:cNvSpPr/>
      </dsp:nvSpPr>
      <dsp:spPr>
        <a:xfrm>
          <a:off x="3488952" y="1826678"/>
          <a:ext cx="1395806" cy="1395806"/>
        </a:xfrm>
        <a:prstGeom prst="ellipse">
          <a:avLst/>
        </a:prstGeom>
        <a:solidFill>
          <a:srgbClr val="0070C0"/>
        </a:solidFill>
        <a:ln>
          <a:noFill/>
        </a:ln>
        <a:effectLst>
          <a:glow rad="70000">
            <a:schemeClr val="accent1">
              <a:alpha val="50000"/>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63E96022-6658-4B40-B2EF-4446A9295127}">
      <dsp:nvSpPr>
        <dsp:cNvPr id="0" name=""/>
        <dsp:cNvSpPr/>
      </dsp:nvSpPr>
      <dsp:spPr>
        <a:xfrm>
          <a:off x="4988281" y="2457597"/>
          <a:ext cx="1653449" cy="116317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SA" sz="2800" b="1" kern="1200" dirty="0" smtClean="0"/>
            <a:t>الأفكار</a:t>
          </a:r>
          <a:endParaRPr lang="ar-SA" sz="2800" b="1" kern="1200" dirty="0"/>
        </a:p>
      </dsp:txBody>
      <dsp:txXfrm>
        <a:off x="4988281" y="2457597"/>
        <a:ext cx="1653449" cy="1163172"/>
      </dsp:txXfrm>
    </dsp:sp>
    <dsp:sp modelId="{E4EECD6A-1640-4419-865B-E23E98DCAD20}">
      <dsp:nvSpPr>
        <dsp:cNvPr id="0" name=""/>
        <dsp:cNvSpPr/>
      </dsp:nvSpPr>
      <dsp:spPr>
        <a:xfrm>
          <a:off x="3035896" y="2088731"/>
          <a:ext cx="1395806" cy="1395806"/>
        </a:xfrm>
        <a:prstGeom prst="ellipse">
          <a:avLst/>
        </a:prstGeom>
        <a:solidFill>
          <a:srgbClr val="C00000"/>
        </a:solidFill>
        <a:ln>
          <a:noFill/>
        </a:ln>
        <a:effectLst>
          <a:glow rad="70000">
            <a:schemeClr val="accent1">
              <a:alpha val="50000"/>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D538645C-6C1C-48DD-B196-DD69E3A27241}">
      <dsp:nvSpPr>
        <dsp:cNvPr id="0" name=""/>
        <dsp:cNvSpPr/>
      </dsp:nvSpPr>
      <dsp:spPr>
        <a:xfrm>
          <a:off x="2861420" y="3575510"/>
          <a:ext cx="1744758" cy="95045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SA" sz="2800" b="1" kern="1200" dirty="0" smtClean="0"/>
            <a:t>المنظمات</a:t>
          </a:r>
          <a:endParaRPr lang="ar-SA" sz="2800" b="1" kern="1200" dirty="0"/>
        </a:p>
      </dsp:txBody>
      <dsp:txXfrm>
        <a:off x="2861420" y="3575510"/>
        <a:ext cx="1744758" cy="950452"/>
      </dsp:txXfrm>
    </dsp:sp>
    <dsp:sp modelId="{C6FE9AD5-95EF-431C-B54A-BBF6471E2E25}">
      <dsp:nvSpPr>
        <dsp:cNvPr id="0" name=""/>
        <dsp:cNvSpPr/>
      </dsp:nvSpPr>
      <dsp:spPr>
        <a:xfrm>
          <a:off x="2582840" y="1826678"/>
          <a:ext cx="1395806" cy="1395806"/>
        </a:xfrm>
        <a:prstGeom prst="ellipse">
          <a:avLst/>
        </a:prstGeom>
        <a:solidFill>
          <a:srgbClr val="00B050"/>
        </a:solidFill>
        <a:ln>
          <a:noFill/>
        </a:ln>
        <a:effectLst>
          <a:glow rad="70000">
            <a:schemeClr val="accent1">
              <a:alpha val="50000"/>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BCB5ADED-36CD-4E83-9FA5-3DE0F70A8439}">
      <dsp:nvSpPr>
        <dsp:cNvPr id="0" name=""/>
        <dsp:cNvSpPr/>
      </dsp:nvSpPr>
      <dsp:spPr>
        <a:xfrm>
          <a:off x="825868" y="2457597"/>
          <a:ext cx="1653449" cy="116317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SA" sz="2800" b="1" kern="1200" dirty="0" smtClean="0"/>
            <a:t>الأماكن </a:t>
          </a:r>
          <a:endParaRPr lang="ar-SA" sz="2800" b="1" kern="1200" dirty="0"/>
        </a:p>
      </dsp:txBody>
      <dsp:txXfrm>
        <a:off x="825868" y="2457597"/>
        <a:ext cx="1653449" cy="1163172"/>
      </dsp:txXfrm>
    </dsp:sp>
    <dsp:sp modelId="{799A5191-864A-4613-AB3B-210C56C35EFA}">
      <dsp:nvSpPr>
        <dsp:cNvPr id="0" name=""/>
        <dsp:cNvSpPr/>
      </dsp:nvSpPr>
      <dsp:spPr>
        <a:xfrm>
          <a:off x="2582840" y="1303477"/>
          <a:ext cx="1395806" cy="1395806"/>
        </a:xfrm>
        <a:prstGeom prst="ellipse">
          <a:avLst/>
        </a:prstGeom>
        <a:solidFill>
          <a:srgbClr val="D60093"/>
        </a:solidFill>
        <a:ln>
          <a:noFill/>
        </a:ln>
        <a:effectLst>
          <a:glow rad="70000">
            <a:schemeClr val="accent1">
              <a:alpha val="50000"/>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45B88B4E-2B2A-4035-B202-871053646205}">
      <dsp:nvSpPr>
        <dsp:cNvPr id="0" name=""/>
        <dsp:cNvSpPr/>
      </dsp:nvSpPr>
      <dsp:spPr>
        <a:xfrm>
          <a:off x="825868" y="905192"/>
          <a:ext cx="1653449" cy="116317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SA" sz="2800" b="1" kern="1200" smtClean="0"/>
            <a:t>الأشخاص</a:t>
          </a:r>
          <a:endParaRPr lang="ar-SA" sz="2800" b="1" kern="1200" dirty="0"/>
        </a:p>
      </dsp:txBody>
      <dsp:txXfrm>
        <a:off x="825868" y="905192"/>
        <a:ext cx="1653449" cy="11631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4B165-8DA3-49F9-94C4-7523CDC7CE55}">
      <dsp:nvSpPr>
        <dsp:cNvPr id="0" name=""/>
        <dsp:cNvSpPr/>
      </dsp:nvSpPr>
      <dsp:spPr>
        <a:xfrm>
          <a:off x="191656" y="1803999"/>
          <a:ext cx="1496381" cy="1496381"/>
        </a:xfrm>
        <a:prstGeom prst="donut">
          <a:avLst>
            <a:gd name="adj" fmla="val 20000"/>
          </a:avLst>
        </a:prstGeom>
        <a:solidFill>
          <a:srgbClr val="D60093"/>
        </a:soli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13B572A-F011-43BE-9819-76C77BF292AB}">
      <dsp:nvSpPr>
        <dsp:cNvPr id="0" name=""/>
        <dsp:cNvSpPr/>
      </dsp:nvSpPr>
      <dsp:spPr>
        <a:xfrm rot="17700000">
          <a:off x="718914" y="584143"/>
          <a:ext cx="1860168" cy="896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0" rIns="0" bIns="0" numCol="1" spcCol="1270" anchor="ctr" anchorCtr="0">
          <a:noAutofit/>
        </a:bodyPr>
        <a:lstStyle/>
        <a:p>
          <a:pPr lvl="0" algn="ctr" defTabSz="1244600" rtl="1">
            <a:lnSpc>
              <a:spcPct val="90000"/>
            </a:lnSpc>
            <a:spcBef>
              <a:spcPct val="0"/>
            </a:spcBef>
            <a:spcAft>
              <a:spcPct val="35000"/>
            </a:spcAft>
          </a:pPr>
          <a:r>
            <a:rPr lang="ar-SA" sz="2800" b="1" kern="1200" dirty="0" smtClean="0">
              <a:latin typeface="Simplified Arabic" pitchFamily="18" charset="-78"/>
              <a:cs typeface="Simplified Arabic" pitchFamily="18" charset="-78"/>
            </a:rPr>
            <a:t>مرحلة التقديم.</a:t>
          </a:r>
          <a:endParaRPr lang="ar-SA" sz="2800" b="1" kern="1200" dirty="0">
            <a:latin typeface="Simplified Arabic" pitchFamily="18" charset="-78"/>
            <a:cs typeface="Simplified Arabic" pitchFamily="18" charset="-78"/>
          </a:endParaRPr>
        </a:p>
      </dsp:txBody>
      <dsp:txXfrm>
        <a:off x="718914" y="584143"/>
        <a:ext cx="1860168" cy="896457"/>
      </dsp:txXfrm>
    </dsp:sp>
    <dsp:sp modelId="{A6D8B553-AEA5-4992-AEB9-678BCF6E9D85}">
      <dsp:nvSpPr>
        <dsp:cNvPr id="0" name=""/>
        <dsp:cNvSpPr/>
      </dsp:nvSpPr>
      <dsp:spPr>
        <a:xfrm>
          <a:off x="1800870" y="1803999"/>
          <a:ext cx="1496381" cy="1496381"/>
        </a:xfrm>
        <a:prstGeom prst="donut">
          <a:avLst>
            <a:gd name="adj" fmla="val 20000"/>
          </a:avLst>
        </a:prstGeom>
        <a:solidFill>
          <a:srgbClr val="00B050"/>
        </a:soli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49AD384-0696-48DB-946B-DF4602A484F5}">
      <dsp:nvSpPr>
        <dsp:cNvPr id="0" name=""/>
        <dsp:cNvSpPr/>
      </dsp:nvSpPr>
      <dsp:spPr>
        <a:xfrm rot="17700000">
          <a:off x="2328127" y="584143"/>
          <a:ext cx="1860168" cy="896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280" tIns="0" rIns="0" bIns="0" numCol="1" spcCol="1270" anchor="ctr" anchorCtr="0">
          <a:noAutofit/>
        </a:bodyPr>
        <a:lstStyle/>
        <a:p>
          <a:pPr lvl="0" algn="ctr" defTabSz="1422400" rtl="1">
            <a:lnSpc>
              <a:spcPct val="90000"/>
            </a:lnSpc>
            <a:spcBef>
              <a:spcPct val="0"/>
            </a:spcBef>
            <a:spcAft>
              <a:spcPct val="35000"/>
            </a:spcAft>
          </a:pPr>
          <a:r>
            <a:rPr lang="ar-SA" sz="3200" b="1" kern="1200" dirty="0" smtClean="0">
              <a:latin typeface="Simplified Arabic" pitchFamily="18" charset="-78"/>
              <a:cs typeface="Simplified Arabic" pitchFamily="18" charset="-78"/>
            </a:rPr>
            <a:t>مرحلة النمو.</a:t>
          </a:r>
          <a:endParaRPr lang="ar-SA" sz="3200" b="1" kern="1200" dirty="0">
            <a:latin typeface="Simplified Arabic" pitchFamily="18" charset="-78"/>
            <a:cs typeface="Simplified Arabic" pitchFamily="18" charset="-78"/>
          </a:endParaRPr>
        </a:p>
      </dsp:txBody>
      <dsp:txXfrm>
        <a:off x="2328127" y="584143"/>
        <a:ext cx="1860168" cy="896457"/>
      </dsp:txXfrm>
    </dsp:sp>
    <dsp:sp modelId="{93336A77-FDF1-41A6-9AA1-20F57A45DE74}">
      <dsp:nvSpPr>
        <dsp:cNvPr id="0" name=""/>
        <dsp:cNvSpPr/>
      </dsp:nvSpPr>
      <dsp:spPr>
        <a:xfrm>
          <a:off x="3410084" y="1803999"/>
          <a:ext cx="1496381" cy="1496381"/>
        </a:xfrm>
        <a:prstGeom prst="donut">
          <a:avLst>
            <a:gd name="adj" fmla="val 20000"/>
          </a:avLst>
        </a:prstGeom>
        <a:solidFill>
          <a:srgbClr val="7030A0"/>
        </a:soli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C1AED9E-D0FB-4C88-B04E-514C0ACCD14A}">
      <dsp:nvSpPr>
        <dsp:cNvPr id="0" name=""/>
        <dsp:cNvSpPr/>
      </dsp:nvSpPr>
      <dsp:spPr>
        <a:xfrm rot="17700000">
          <a:off x="3937341" y="584143"/>
          <a:ext cx="1860168" cy="896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0" rIns="0" bIns="0" numCol="1" spcCol="1270" anchor="ctr" anchorCtr="0">
          <a:noAutofit/>
        </a:bodyPr>
        <a:lstStyle/>
        <a:p>
          <a:pPr lvl="0" algn="ctr" defTabSz="1333500" rtl="1">
            <a:lnSpc>
              <a:spcPct val="90000"/>
            </a:lnSpc>
            <a:spcBef>
              <a:spcPct val="0"/>
            </a:spcBef>
            <a:spcAft>
              <a:spcPct val="35000"/>
            </a:spcAft>
          </a:pPr>
          <a:r>
            <a:rPr lang="ar-SA" sz="3000" b="1" kern="1200" dirty="0" smtClean="0">
              <a:latin typeface="Simplified Arabic" pitchFamily="18" charset="-78"/>
              <a:cs typeface="Simplified Arabic" pitchFamily="18" charset="-78"/>
            </a:rPr>
            <a:t>مرحلة النضج.</a:t>
          </a:r>
          <a:endParaRPr lang="ar-SA" sz="3000" b="1" kern="1200" dirty="0">
            <a:latin typeface="Simplified Arabic" pitchFamily="18" charset="-78"/>
            <a:cs typeface="Simplified Arabic" pitchFamily="18" charset="-78"/>
          </a:endParaRPr>
        </a:p>
      </dsp:txBody>
      <dsp:txXfrm>
        <a:off x="3937341" y="584143"/>
        <a:ext cx="1860168" cy="896457"/>
      </dsp:txXfrm>
    </dsp:sp>
    <dsp:sp modelId="{4C72C8EA-B42B-46A0-AE63-36387A4232B3}">
      <dsp:nvSpPr>
        <dsp:cNvPr id="0" name=""/>
        <dsp:cNvSpPr/>
      </dsp:nvSpPr>
      <dsp:spPr>
        <a:xfrm>
          <a:off x="5019297" y="1803999"/>
          <a:ext cx="1496381" cy="1496381"/>
        </a:xfrm>
        <a:prstGeom prst="donut">
          <a:avLst>
            <a:gd name="adj" fmla="val 20000"/>
          </a:avLst>
        </a:prstGeom>
        <a:solidFill>
          <a:srgbClr val="C00000"/>
        </a:solidFill>
        <a:ln>
          <a:noFill/>
        </a:ln>
        <a:effectLst>
          <a:glow rad="70000">
            <a:schemeClr val="accen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7246975-8E6F-4F85-976A-DFC54E868177}">
      <dsp:nvSpPr>
        <dsp:cNvPr id="0" name=""/>
        <dsp:cNvSpPr/>
      </dsp:nvSpPr>
      <dsp:spPr>
        <a:xfrm rot="17700000">
          <a:off x="5546555" y="584143"/>
          <a:ext cx="1860168" cy="896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0" bIns="0" numCol="1" spcCol="1270" anchor="ctr" anchorCtr="0">
          <a:noAutofit/>
        </a:bodyPr>
        <a:lstStyle/>
        <a:p>
          <a:pPr lvl="0" algn="ctr" defTabSz="1066800" rtl="1">
            <a:lnSpc>
              <a:spcPct val="90000"/>
            </a:lnSpc>
            <a:spcBef>
              <a:spcPct val="0"/>
            </a:spcBef>
            <a:spcAft>
              <a:spcPct val="35000"/>
            </a:spcAft>
          </a:pPr>
          <a:r>
            <a:rPr lang="ar-SA" sz="2400" b="1" kern="1200" dirty="0" smtClean="0">
              <a:latin typeface="Simplified Arabic" pitchFamily="18" charset="-78"/>
              <a:cs typeface="Simplified Arabic" pitchFamily="18" charset="-78"/>
            </a:rPr>
            <a:t>مرحلة الانحدار.</a:t>
          </a:r>
          <a:endParaRPr lang="ar-SA" sz="2400" b="1" kern="1200" dirty="0">
            <a:latin typeface="Simplified Arabic" pitchFamily="18" charset="-78"/>
            <a:cs typeface="Simplified Arabic" pitchFamily="18" charset="-78"/>
          </a:endParaRPr>
        </a:p>
      </dsp:txBody>
      <dsp:txXfrm>
        <a:off x="5546555" y="584143"/>
        <a:ext cx="1860168" cy="89645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D8BD707-D9CF-40AE-B4C6-C98DA3205C09}" type="datetimeFigureOut">
              <a:rPr lang="en-US" smtClean="0"/>
              <a:pPr/>
              <a:t>11/27/2018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D8BD707-D9CF-40AE-B4C6-C98DA3205C09}" type="datetimeFigureOut">
              <a:rPr lang="en-US" smtClean="0"/>
              <a:pPr/>
              <a:t>11/27/2018</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9064" y="3337560"/>
            <a:ext cx="8029136" cy="2301240"/>
          </a:xfrm>
        </p:spPr>
        <p:txBody>
          <a:bodyPr>
            <a:normAutofit/>
          </a:bodyPr>
          <a:lstStyle/>
          <a:p>
            <a:pPr algn="ctr"/>
            <a:r>
              <a:rPr lang="ar-SA" sz="7200" dirty="0">
                <a:solidFill>
                  <a:srgbClr val="FFC000"/>
                </a:solidFill>
                <a:latin typeface="Simplified Arabic" pitchFamily="18" charset="-78"/>
                <a:cs typeface="Simplified Arabic" pitchFamily="18" charset="-78"/>
              </a:rPr>
              <a:t>تصميم وتطوير المنتجات</a:t>
            </a:r>
            <a:endParaRPr lang="ar-SA" sz="7200" b="1" dirty="0">
              <a:solidFill>
                <a:srgbClr val="FFC000"/>
              </a:solidFill>
              <a:latin typeface="Simplified Arabic" pitchFamily="18" charset="-78"/>
              <a:cs typeface="Simplified Arabic" pitchFamily="18" charset="-78"/>
            </a:endParaRPr>
          </a:p>
        </p:txBody>
      </p:sp>
      <p:sp>
        <p:nvSpPr>
          <p:cNvPr id="3" name="Subtitle 2"/>
          <p:cNvSpPr>
            <a:spLocks noGrp="1"/>
          </p:cNvSpPr>
          <p:nvPr>
            <p:ph type="subTitle" idx="1"/>
          </p:nvPr>
        </p:nvSpPr>
        <p:spPr>
          <a:xfrm>
            <a:off x="762000" y="1600200"/>
            <a:ext cx="6480048" cy="1752600"/>
          </a:xfrm>
        </p:spPr>
        <p:txBody>
          <a:bodyPr>
            <a:normAutofit/>
          </a:bodyPr>
          <a:lstStyle/>
          <a:p>
            <a:pPr algn="ctr"/>
            <a:r>
              <a:rPr lang="ar-SA" sz="6000" b="1" dirty="0">
                <a:latin typeface="Simplified Arabic" pitchFamily="18" charset="-78"/>
                <a:cs typeface="Simplified Arabic" pitchFamily="18" charset="-78"/>
              </a:rPr>
              <a:t>إدارة الإنتاج والعمليات</a:t>
            </a:r>
          </a:p>
        </p:txBody>
      </p:sp>
    </p:spTree>
    <p:extLst>
      <p:ext uri="{BB962C8B-B14F-4D97-AF65-F5344CB8AC3E}">
        <p14:creationId xmlns:p14="http://schemas.microsoft.com/office/powerpoint/2010/main" val="4289966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تطوير المنتجات الحالية:</a:t>
            </a:r>
          </a:p>
        </p:txBody>
      </p:sp>
      <p:sp>
        <p:nvSpPr>
          <p:cNvPr id="3" name="Content Placeholder 2"/>
          <p:cNvSpPr>
            <a:spLocks noGrp="1"/>
          </p:cNvSpPr>
          <p:nvPr>
            <p:ph idx="1"/>
          </p:nvPr>
        </p:nvSpPr>
        <p:spPr/>
        <p:txBody>
          <a:bodyPr>
            <a:normAutofit/>
          </a:bodyPr>
          <a:lstStyle/>
          <a:p>
            <a:pPr marL="36576" indent="0" algn="just">
              <a:lnSpc>
                <a:spcPct val="200000"/>
              </a:lnSpc>
              <a:buNone/>
            </a:pPr>
            <a:r>
              <a:rPr lang="ar-SA" sz="3200" b="1" dirty="0"/>
              <a:t>يقصد بتطوير المنتجات الحالية إجراء بعض التعديلات عليها في ضوء ملاحظات العملاء. </a:t>
            </a:r>
          </a:p>
        </p:txBody>
      </p:sp>
    </p:spTree>
    <p:extLst>
      <p:ext uri="{BB962C8B-B14F-4D97-AF65-F5344CB8AC3E}">
        <p14:creationId xmlns:p14="http://schemas.microsoft.com/office/powerpoint/2010/main" val="880785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sz="4000" dirty="0"/>
              <a:t>سياسات تصميم وتطوير المنتجات:</a:t>
            </a:r>
          </a:p>
        </p:txBody>
      </p:sp>
      <p:sp>
        <p:nvSpPr>
          <p:cNvPr id="3" name="Content Placeholder 2"/>
          <p:cNvSpPr>
            <a:spLocks noGrp="1"/>
          </p:cNvSpPr>
          <p:nvPr>
            <p:ph idx="1"/>
          </p:nvPr>
        </p:nvSpPr>
        <p:spPr/>
        <p:txBody>
          <a:bodyPr>
            <a:normAutofit lnSpcReduction="10000"/>
          </a:bodyPr>
          <a:lstStyle/>
          <a:p>
            <a:pPr>
              <a:lnSpc>
                <a:spcPct val="150000"/>
              </a:lnSpc>
            </a:pPr>
            <a:r>
              <a:rPr lang="ar-SA" b="1" dirty="0" smtClean="0"/>
              <a:t>سياسة </a:t>
            </a:r>
            <a:r>
              <a:rPr lang="ar-SA" b="1" dirty="0"/>
              <a:t>تنميط </a:t>
            </a:r>
            <a:r>
              <a:rPr lang="ar-SA" b="1" dirty="0" smtClean="0"/>
              <a:t>المنتجات.</a:t>
            </a:r>
          </a:p>
          <a:p>
            <a:pPr>
              <a:lnSpc>
                <a:spcPct val="150000"/>
              </a:lnSpc>
            </a:pPr>
            <a:r>
              <a:rPr lang="ar-SA" b="1" dirty="0" smtClean="0"/>
              <a:t>سياسة </a:t>
            </a:r>
            <a:r>
              <a:rPr lang="ar-SA" b="1" dirty="0"/>
              <a:t>التخصص في </a:t>
            </a:r>
            <a:r>
              <a:rPr lang="ar-SA" b="1" dirty="0" smtClean="0"/>
              <a:t>الإنتاج.</a:t>
            </a:r>
          </a:p>
          <a:p>
            <a:pPr>
              <a:lnSpc>
                <a:spcPct val="150000"/>
              </a:lnSpc>
            </a:pPr>
            <a:r>
              <a:rPr lang="ar-SA" b="1" dirty="0"/>
              <a:t>سياسة </a:t>
            </a:r>
            <a:r>
              <a:rPr lang="ar-SA" b="1" dirty="0" smtClean="0"/>
              <a:t>التبسيط.</a:t>
            </a:r>
          </a:p>
          <a:p>
            <a:pPr>
              <a:lnSpc>
                <a:spcPct val="150000"/>
              </a:lnSpc>
            </a:pPr>
            <a:r>
              <a:rPr lang="ar-SA" b="1" dirty="0"/>
              <a:t>سياسة </a:t>
            </a:r>
            <a:r>
              <a:rPr lang="ar-SA" b="1" dirty="0" smtClean="0"/>
              <a:t>التنويع.</a:t>
            </a:r>
          </a:p>
          <a:p>
            <a:pPr>
              <a:lnSpc>
                <a:spcPct val="150000"/>
              </a:lnSpc>
            </a:pPr>
            <a:r>
              <a:rPr lang="ar-SA" b="1" dirty="0" smtClean="0"/>
              <a:t>سياسة </a:t>
            </a:r>
            <a:r>
              <a:rPr lang="ar-SA" b="1" dirty="0"/>
              <a:t>تصغير </a:t>
            </a:r>
            <a:r>
              <a:rPr lang="ar-SA" b="1" dirty="0" smtClean="0"/>
              <a:t>المنتجات.</a:t>
            </a:r>
          </a:p>
          <a:p>
            <a:pPr>
              <a:lnSpc>
                <a:spcPct val="150000"/>
              </a:lnSpc>
            </a:pPr>
            <a:r>
              <a:rPr lang="ar-SA" b="1" dirty="0"/>
              <a:t>سياسة تقويم </a:t>
            </a:r>
            <a:r>
              <a:rPr lang="ar-SA" b="1" dirty="0" smtClean="0"/>
              <a:t>المنتجات.</a:t>
            </a:r>
            <a:endParaRPr lang="ar-SA" b="1" dirty="0"/>
          </a:p>
        </p:txBody>
      </p:sp>
    </p:spTree>
    <p:extLst>
      <p:ext uri="{BB962C8B-B14F-4D97-AF65-F5344CB8AC3E}">
        <p14:creationId xmlns:p14="http://schemas.microsoft.com/office/powerpoint/2010/main" val="2524363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سياسة </a:t>
            </a:r>
            <a:r>
              <a:rPr lang="ar-SA" b="1" dirty="0"/>
              <a:t>تنميط المنتجات</a:t>
            </a:r>
          </a:p>
        </p:txBody>
      </p:sp>
      <p:sp>
        <p:nvSpPr>
          <p:cNvPr id="3" name="Content Placeholder 2"/>
          <p:cNvSpPr>
            <a:spLocks noGrp="1"/>
          </p:cNvSpPr>
          <p:nvPr>
            <p:ph idx="1"/>
          </p:nvPr>
        </p:nvSpPr>
        <p:spPr/>
        <p:txBody>
          <a:bodyPr>
            <a:noAutofit/>
          </a:bodyPr>
          <a:lstStyle/>
          <a:p>
            <a:pPr algn="just">
              <a:lnSpc>
                <a:spcPct val="150000"/>
              </a:lnSpc>
            </a:pPr>
            <a:r>
              <a:rPr lang="ar-SA" sz="3200" b="1" dirty="0">
                <a:latin typeface="Simplified Arabic" pitchFamily="18" charset="-78"/>
                <a:cs typeface="Simplified Arabic" pitchFamily="18" charset="-78"/>
              </a:rPr>
              <a:t>تعني سياسة التنميط إنتاج وحدات ذات نوع وطراز وجودة معينة ومواصفات تم تحديدها، حيث يتم الإنتاج وفقاً لمعايير إنتاجية موحدة ( الحجم والشكل واللون والوزن والخصائص </a:t>
            </a:r>
            <a:r>
              <a:rPr lang="ar-SA" sz="3200" b="1" dirty="0" smtClean="0">
                <a:latin typeface="Simplified Arabic" pitchFamily="18" charset="-78"/>
                <a:cs typeface="Simplified Arabic" pitchFamily="18" charset="-78"/>
              </a:rPr>
              <a:t>الكيميائية </a:t>
            </a:r>
            <a:r>
              <a:rPr lang="ar-SA" sz="3200" b="1" dirty="0">
                <a:latin typeface="Simplified Arabic" pitchFamily="18" charset="-78"/>
                <a:cs typeface="Simplified Arabic" pitchFamily="18" charset="-78"/>
              </a:rPr>
              <a:t>محددة لمكونات المنتج أو لمستوى أدائه</a:t>
            </a:r>
            <a:r>
              <a:rPr lang="ar-SA" sz="3200" b="1" dirty="0" smtClean="0">
                <a:latin typeface="Simplified Arabic" pitchFamily="18" charset="-78"/>
                <a:cs typeface="Simplified Arabic" pitchFamily="18" charset="-78"/>
              </a:rPr>
              <a:t>). </a:t>
            </a:r>
            <a:endParaRPr lang="ar-SA" sz="3200" b="1" dirty="0">
              <a:latin typeface="Simplified Arabic" pitchFamily="18" charset="-78"/>
              <a:cs typeface="Simplified Arabic" pitchFamily="18" charset="-78"/>
            </a:endParaRPr>
          </a:p>
        </p:txBody>
      </p:sp>
    </p:spTree>
    <p:extLst>
      <p:ext uri="{BB962C8B-B14F-4D97-AF65-F5344CB8AC3E}">
        <p14:creationId xmlns:p14="http://schemas.microsoft.com/office/powerpoint/2010/main" val="24803770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 المميزات </a:t>
            </a:r>
          </a:p>
        </p:txBody>
      </p:sp>
      <p:sp>
        <p:nvSpPr>
          <p:cNvPr id="3" name="Content Placeholder 2"/>
          <p:cNvSpPr>
            <a:spLocks noGrp="1"/>
          </p:cNvSpPr>
          <p:nvPr>
            <p:ph idx="1"/>
          </p:nvPr>
        </p:nvSpPr>
        <p:spPr>
          <a:xfrm>
            <a:off x="152400" y="1600200"/>
            <a:ext cx="8610600" cy="4525963"/>
          </a:xfrm>
        </p:spPr>
        <p:txBody>
          <a:bodyPr>
            <a:normAutofit fontScale="85000" lnSpcReduction="20000"/>
          </a:bodyPr>
          <a:lstStyle/>
          <a:p>
            <a:pPr marL="342900" lvl="0" indent="-342900" algn="justLow">
              <a:buFont typeface="Simplified Arabic"/>
              <a:buChar char="-"/>
            </a:pPr>
            <a:r>
              <a:rPr lang="ar-SA" sz="3200" b="1" dirty="0" smtClean="0">
                <a:latin typeface="Times New Roman"/>
                <a:ea typeface="Times New Roman"/>
                <a:cs typeface="Simplified Arabic"/>
              </a:rPr>
              <a:t>يؤدي </a:t>
            </a:r>
            <a:r>
              <a:rPr lang="ar-SA" sz="3200" b="1" dirty="0">
                <a:latin typeface="Times New Roman"/>
                <a:ea typeface="Times New Roman"/>
                <a:cs typeface="Simplified Arabic"/>
              </a:rPr>
              <a:t>التنميط إلى الحد من تكلفة التصنيع نظراً للالتزام بمواصفات ومعايير موحدة للخامات.</a:t>
            </a:r>
            <a:endParaRPr lang="en-US" sz="2800" b="1" dirty="0">
              <a:latin typeface="Times New Roman"/>
              <a:ea typeface="Times New Roman"/>
              <a:cs typeface="Simplified Arabic"/>
            </a:endParaRPr>
          </a:p>
          <a:p>
            <a:pPr marL="342900" lvl="0" indent="-342900" algn="justLow">
              <a:buFont typeface="Simplified Arabic"/>
              <a:buChar char="-"/>
            </a:pPr>
            <a:r>
              <a:rPr lang="ar-SA" sz="3200" b="1" dirty="0">
                <a:latin typeface="Times New Roman"/>
                <a:ea typeface="Times New Roman"/>
                <a:cs typeface="Simplified Arabic"/>
              </a:rPr>
              <a:t>يودي إلى خفض نسبة المخزون من الخامات والمواد الأولية والصلع النصف مصنعة والتامة الصنع.</a:t>
            </a:r>
            <a:endParaRPr lang="en-US" sz="2800" b="1" dirty="0">
              <a:latin typeface="Times New Roman"/>
              <a:ea typeface="Times New Roman"/>
              <a:cs typeface="Simplified Arabic"/>
            </a:endParaRPr>
          </a:p>
          <a:p>
            <a:pPr marL="342900" lvl="0" indent="-342900" algn="justLow">
              <a:buFont typeface="Simplified Arabic"/>
              <a:buChar char="-"/>
            </a:pPr>
            <a:r>
              <a:rPr lang="ar-SA" sz="3200" b="1" dirty="0">
                <a:latin typeface="Times New Roman"/>
                <a:ea typeface="Times New Roman"/>
                <a:cs typeface="Simplified Arabic"/>
              </a:rPr>
              <a:t>ييسر التنميط عملة الشراء والتخزين نظراً لأن التعامل يتم على أساس وجود معايير متفق عليها.</a:t>
            </a:r>
            <a:endParaRPr lang="en-US" sz="2800" b="1" dirty="0">
              <a:latin typeface="Times New Roman"/>
              <a:ea typeface="Times New Roman"/>
              <a:cs typeface="Simplified Arabic"/>
            </a:endParaRPr>
          </a:p>
          <a:p>
            <a:pPr marL="342900" lvl="0" indent="-342900" algn="justLow">
              <a:buFont typeface="Simplified Arabic"/>
              <a:buChar char="-"/>
            </a:pPr>
            <a:r>
              <a:rPr lang="ar-SA" sz="3200" b="1" dirty="0">
                <a:latin typeface="Times New Roman"/>
                <a:ea typeface="Times New Roman"/>
                <a:cs typeface="Simplified Arabic"/>
              </a:rPr>
              <a:t>ييسر التنميط مهمة تدريب العمال على أداء أعمالهم على أن العملية الإنتاجية تتم على وتيرة واحدة.</a:t>
            </a:r>
            <a:endParaRPr lang="en-US" sz="2800" b="1" dirty="0">
              <a:latin typeface="Times New Roman"/>
              <a:ea typeface="Times New Roman"/>
              <a:cs typeface="Simplified Arabic"/>
            </a:endParaRPr>
          </a:p>
          <a:p>
            <a:pPr marL="342900" lvl="0" indent="-342900" algn="justLow">
              <a:buFont typeface="Simplified Arabic"/>
              <a:buChar char="-"/>
            </a:pPr>
            <a:r>
              <a:rPr lang="ar-SA" sz="3200" b="1" dirty="0">
                <a:latin typeface="Times New Roman"/>
                <a:ea typeface="Times New Roman"/>
                <a:cs typeface="Simplified Arabic"/>
              </a:rPr>
              <a:t>تودي سياسة التنميط إلى الاستخدام الأمثل للطاقة الإنتاجية والبشرية ورفع الكفاءة الإنتاجية.</a:t>
            </a:r>
            <a:endParaRPr lang="en-US" sz="2800" b="1" dirty="0">
              <a:latin typeface="Times New Roman"/>
              <a:ea typeface="Times New Roman"/>
              <a:cs typeface="Simplified Arabic"/>
            </a:endParaRPr>
          </a:p>
          <a:p>
            <a:pPr marL="342900" lvl="0" indent="-342900" algn="justLow">
              <a:buFont typeface="Simplified Arabic"/>
              <a:buChar char="-"/>
            </a:pPr>
            <a:r>
              <a:rPr lang="ar-SA" sz="3200" b="1" dirty="0">
                <a:latin typeface="Times New Roman"/>
                <a:ea typeface="Times New Roman"/>
                <a:cs typeface="Simplified Arabic"/>
              </a:rPr>
              <a:t> يودي التنميط إلى سهولة وفاعلية عمليات الرقابة على جودة الإنتاج والعمليات.</a:t>
            </a:r>
            <a:endParaRPr lang="en-US" sz="2800" b="1" dirty="0">
              <a:latin typeface="Times New Roman"/>
              <a:ea typeface="Times New Roman"/>
              <a:cs typeface="Simplified Arabic"/>
            </a:endParaRPr>
          </a:p>
          <a:p>
            <a:pPr marL="36576" indent="0">
              <a:buNone/>
            </a:pPr>
            <a:endParaRPr lang="ar-SA" dirty="0"/>
          </a:p>
        </p:txBody>
      </p:sp>
    </p:spTree>
    <p:extLst>
      <p:ext uri="{BB962C8B-B14F-4D97-AF65-F5344CB8AC3E}">
        <p14:creationId xmlns:p14="http://schemas.microsoft.com/office/powerpoint/2010/main" val="2145889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b="1" dirty="0"/>
              <a:t>سياسة التخصص في الإنتاج</a:t>
            </a:r>
          </a:p>
        </p:txBody>
      </p:sp>
      <p:sp>
        <p:nvSpPr>
          <p:cNvPr id="3" name="Content Placeholder 2"/>
          <p:cNvSpPr>
            <a:spLocks noGrp="1"/>
          </p:cNvSpPr>
          <p:nvPr>
            <p:ph idx="1"/>
          </p:nvPr>
        </p:nvSpPr>
        <p:spPr/>
        <p:txBody>
          <a:bodyPr/>
          <a:lstStyle/>
          <a:p>
            <a:pPr marL="36576" indent="0" algn="just">
              <a:lnSpc>
                <a:spcPct val="200000"/>
              </a:lnSpc>
              <a:buNone/>
            </a:pPr>
            <a:r>
              <a:rPr lang="ar-SA" b="1" dirty="0">
                <a:latin typeface="Simplified Arabic" pitchFamily="18" charset="-78"/>
                <a:cs typeface="Simplified Arabic" pitchFamily="18" charset="-78"/>
              </a:rPr>
              <a:t>ويقصد بهذه السياسة أن تتخصص المنظمة في إنتاج نوع واحد أو عدد محدود من أنواع السلع أو الخدمات المنتجة مثل (صناعة النسيج، صناعة الملابس ، صناعة السيارات، الصناعات البتروكيميائية). </a:t>
            </a:r>
          </a:p>
        </p:txBody>
      </p:sp>
    </p:spTree>
    <p:extLst>
      <p:ext uri="{BB962C8B-B14F-4D97-AF65-F5344CB8AC3E}">
        <p14:creationId xmlns:p14="http://schemas.microsoft.com/office/powerpoint/2010/main" val="3295257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b="1" dirty="0"/>
              <a:t>مزايا هذه السياسة</a:t>
            </a:r>
            <a:r>
              <a:rPr lang="ar-SA" b="1" dirty="0" smtClean="0"/>
              <a:t>:</a:t>
            </a:r>
            <a:endParaRPr lang="ar-SA" b="1" dirty="0"/>
          </a:p>
        </p:txBody>
      </p:sp>
      <p:sp>
        <p:nvSpPr>
          <p:cNvPr id="3" name="Content Placeholder 2"/>
          <p:cNvSpPr>
            <a:spLocks noGrp="1"/>
          </p:cNvSpPr>
          <p:nvPr>
            <p:ph idx="1"/>
          </p:nvPr>
        </p:nvSpPr>
        <p:spPr>
          <a:xfrm>
            <a:off x="152400" y="1600200"/>
            <a:ext cx="8001000" cy="4525963"/>
          </a:xfrm>
        </p:spPr>
        <p:txBody>
          <a:bodyPr>
            <a:normAutofit fontScale="92500" lnSpcReduction="10000"/>
          </a:bodyPr>
          <a:lstStyle/>
          <a:p>
            <a:pPr marL="36576" indent="0">
              <a:lnSpc>
                <a:spcPct val="200000"/>
              </a:lnSpc>
              <a:buNone/>
            </a:pPr>
            <a:r>
              <a:rPr lang="ar-SA" b="1" dirty="0" smtClean="0">
                <a:latin typeface="Simplified Arabic" pitchFamily="18" charset="-78"/>
                <a:cs typeface="Simplified Arabic" pitchFamily="18" charset="-78"/>
              </a:rPr>
              <a:t>- يؤدى </a:t>
            </a:r>
            <a:r>
              <a:rPr lang="ar-SA" b="1" dirty="0">
                <a:latin typeface="Simplified Arabic" pitchFamily="18" charset="-78"/>
                <a:cs typeface="Simplified Arabic" pitchFamily="18" charset="-78"/>
              </a:rPr>
              <a:t>التخصص إلى زيادة الإنتاج وخفض التكاليف.</a:t>
            </a:r>
          </a:p>
          <a:p>
            <a:pPr marL="36576" indent="0" algn="just">
              <a:lnSpc>
                <a:spcPct val="200000"/>
              </a:lnSpc>
              <a:buNone/>
            </a:pPr>
            <a:r>
              <a:rPr lang="ar-SA" b="1" dirty="0" smtClean="0">
                <a:latin typeface="Simplified Arabic" pitchFamily="18" charset="-78"/>
                <a:cs typeface="Simplified Arabic" pitchFamily="18" charset="-78"/>
              </a:rPr>
              <a:t>- يؤدي </a:t>
            </a:r>
            <a:r>
              <a:rPr lang="ar-SA" b="1" dirty="0">
                <a:latin typeface="Simplified Arabic" pitchFamily="18" charset="-78"/>
                <a:cs typeface="Simplified Arabic" pitchFamily="18" charset="-78"/>
              </a:rPr>
              <a:t>إلى تحسين نوعية المنتجات نتيجة التخصص في نوع واحد من هذه المنتجات.</a:t>
            </a:r>
          </a:p>
          <a:p>
            <a:pPr marL="36576" indent="0" algn="just">
              <a:lnSpc>
                <a:spcPct val="200000"/>
              </a:lnSpc>
              <a:buNone/>
            </a:pPr>
            <a:r>
              <a:rPr lang="ar-SA" b="1" dirty="0" smtClean="0">
                <a:latin typeface="Simplified Arabic" pitchFamily="18" charset="-78"/>
                <a:cs typeface="Simplified Arabic" pitchFamily="18" charset="-78"/>
              </a:rPr>
              <a:t>- يساعد </a:t>
            </a:r>
            <a:r>
              <a:rPr lang="ar-SA" b="1" dirty="0">
                <a:latin typeface="Simplified Arabic" pitchFamily="18" charset="-78"/>
                <a:cs typeface="Simplified Arabic" pitchFamily="18" charset="-78"/>
              </a:rPr>
              <a:t>على تقسيم العمل إلى مجموعات طبقاً للمهارات والخبرات المتنوعة.</a:t>
            </a:r>
          </a:p>
          <a:p>
            <a:pPr marL="36576" indent="0">
              <a:buNone/>
            </a:pPr>
            <a:endParaRPr lang="ar-SA" dirty="0"/>
          </a:p>
        </p:txBody>
      </p:sp>
    </p:spTree>
    <p:extLst>
      <p:ext uri="{BB962C8B-B14F-4D97-AF65-F5344CB8AC3E}">
        <p14:creationId xmlns:p14="http://schemas.microsoft.com/office/powerpoint/2010/main" val="2303671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 عيوبها:</a:t>
            </a:r>
          </a:p>
        </p:txBody>
      </p:sp>
      <p:sp>
        <p:nvSpPr>
          <p:cNvPr id="3" name="Content Placeholder 2"/>
          <p:cNvSpPr>
            <a:spLocks noGrp="1"/>
          </p:cNvSpPr>
          <p:nvPr>
            <p:ph idx="1"/>
          </p:nvPr>
        </p:nvSpPr>
        <p:spPr>
          <a:xfrm>
            <a:off x="457200" y="1600200"/>
            <a:ext cx="7924800" cy="4525963"/>
          </a:xfrm>
        </p:spPr>
        <p:txBody>
          <a:bodyPr>
            <a:normAutofit/>
          </a:bodyPr>
          <a:lstStyle/>
          <a:p>
            <a:pPr marL="36576" indent="0" algn="just">
              <a:lnSpc>
                <a:spcPct val="150000"/>
              </a:lnSpc>
              <a:buNone/>
            </a:pPr>
            <a:r>
              <a:rPr lang="ar-SA" b="1" dirty="0" smtClean="0">
                <a:latin typeface="Simplified Arabic" pitchFamily="18" charset="-78"/>
                <a:cs typeface="Simplified Arabic" pitchFamily="18" charset="-78"/>
              </a:rPr>
              <a:t>- المنظمات </a:t>
            </a:r>
            <a:r>
              <a:rPr lang="ar-SA" b="1" dirty="0">
                <a:latin typeface="Simplified Arabic" pitchFamily="18" charset="-78"/>
                <a:cs typeface="Simplified Arabic" pitchFamily="18" charset="-78"/>
              </a:rPr>
              <a:t>المتخصصة أقل مرونة من المنظمات الأخرى غير المتخصصة.</a:t>
            </a:r>
          </a:p>
          <a:p>
            <a:pPr marL="36576" indent="0">
              <a:lnSpc>
                <a:spcPct val="150000"/>
              </a:lnSpc>
              <a:buNone/>
            </a:pPr>
            <a:r>
              <a:rPr lang="ar-SA" b="1" dirty="0" smtClean="0">
                <a:latin typeface="Simplified Arabic" pitchFamily="18" charset="-78"/>
                <a:cs typeface="Simplified Arabic" pitchFamily="18" charset="-78"/>
              </a:rPr>
              <a:t>- قد </a:t>
            </a:r>
            <a:r>
              <a:rPr lang="ar-SA" b="1" dirty="0">
                <a:latin typeface="Simplified Arabic" pitchFamily="18" charset="-78"/>
                <a:cs typeface="Simplified Arabic" pitchFamily="18" charset="-78"/>
              </a:rPr>
              <a:t>تتعرض المنظمات المتخصصة إلى أخطار مالية عند وقوع الأزمات </a:t>
            </a:r>
            <a:r>
              <a:rPr lang="ar-SA" b="1" dirty="0" smtClean="0">
                <a:latin typeface="Simplified Arabic" pitchFamily="18" charset="-78"/>
                <a:cs typeface="Simplified Arabic" pitchFamily="18" charset="-78"/>
              </a:rPr>
              <a:t>.</a:t>
            </a:r>
            <a:endParaRPr lang="ar-SA" b="1" dirty="0">
              <a:latin typeface="Simplified Arabic" pitchFamily="18" charset="-78"/>
              <a:cs typeface="Simplified Arabic" pitchFamily="18" charset="-78"/>
            </a:endParaRPr>
          </a:p>
          <a:p>
            <a:pPr marL="36576" indent="0" algn="just">
              <a:lnSpc>
                <a:spcPct val="150000"/>
              </a:lnSpc>
              <a:buNone/>
            </a:pPr>
            <a:r>
              <a:rPr lang="ar-SA" b="1" dirty="0" smtClean="0">
                <a:latin typeface="Simplified Arabic" pitchFamily="18" charset="-78"/>
                <a:cs typeface="Simplified Arabic" pitchFamily="18" charset="-78"/>
              </a:rPr>
              <a:t>- التخصص </a:t>
            </a:r>
            <a:r>
              <a:rPr lang="ar-SA" b="1" dirty="0">
                <a:latin typeface="Simplified Arabic" pitchFamily="18" charset="-78"/>
                <a:cs typeface="Simplified Arabic" pitchFamily="18" charset="-78"/>
              </a:rPr>
              <a:t>يقضي على الحرف القديمة وعلى الصانع الماهر الذي كان يعتز بحرفته </a:t>
            </a:r>
          </a:p>
          <a:p>
            <a:pPr marL="36576" indent="0">
              <a:buNone/>
            </a:pPr>
            <a:endParaRPr lang="ar-SA" dirty="0"/>
          </a:p>
        </p:txBody>
      </p:sp>
    </p:spTree>
    <p:extLst>
      <p:ext uri="{BB962C8B-B14F-4D97-AF65-F5344CB8AC3E}">
        <p14:creationId xmlns:p14="http://schemas.microsoft.com/office/powerpoint/2010/main" val="3479241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سياسة التبسيط</a:t>
            </a:r>
          </a:p>
        </p:txBody>
      </p:sp>
      <p:sp>
        <p:nvSpPr>
          <p:cNvPr id="3" name="Content Placeholder 2"/>
          <p:cNvSpPr>
            <a:spLocks noGrp="1"/>
          </p:cNvSpPr>
          <p:nvPr>
            <p:ph idx="1"/>
          </p:nvPr>
        </p:nvSpPr>
        <p:spPr/>
        <p:txBody>
          <a:bodyPr/>
          <a:lstStyle/>
          <a:p>
            <a:pPr marL="36576" indent="0" algn="just">
              <a:lnSpc>
                <a:spcPct val="200000"/>
              </a:lnSpc>
              <a:buNone/>
            </a:pPr>
            <a:r>
              <a:rPr lang="ar-SA" b="1" dirty="0"/>
              <a:t>يقصد بالتبسيط تخفيض عدد أنواع وأشكال السلع والخدمات التي تقوم المنظمات بإنتاجها، والتبسيط درجة من درجات </a:t>
            </a:r>
            <a:r>
              <a:rPr lang="ar-SA" b="1" dirty="0" smtClean="0"/>
              <a:t>التخصص.</a:t>
            </a:r>
            <a:endParaRPr lang="ar-SA" b="1" dirty="0"/>
          </a:p>
        </p:txBody>
      </p:sp>
    </p:spTree>
    <p:extLst>
      <p:ext uri="{BB962C8B-B14F-4D97-AF65-F5344CB8AC3E}">
        <p14:creationId xmlns:p14="http://schemas.microsoft.com/office/powerpoint/2010/main" val="4092181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مزايا هذه السياسة:</a:t>
            </a:r>
          </a:p>
        </p:txBody>
      </p:sp>
      <p:sp>
        <p:nvSpPr>
          <p:cNvPr id="3" name="Content Placeholder 2"/>
          <p:cNvSpPr>
            <a:spLocks noGrp="1"/>
          </p:cNvSpPr>
          <p:nvPr>
            <p:ph idx="1"/>
          </p:nvPr>
        </p:nvSpPr>
        <p:spPr>
          <a:xfrm>
            <a:off x="457200" y="1600200"/>
            <a:ext cx="7772400" cy="4525963"/>
          </a:xfrm>
        </p:spPr>
        <p:txBody>
          <a:bodyPr>
            <a:normAutofit fontScale="92500" lnSpcReduction="10000"/>
          </a:bodyPr>
          <a:lstStyle/>
          <a:p>
            <a:pPr marL="36576" indent="0" algn="just">
              <a:buNone/>
            </a:pPr>
            <a:r>
              <a:rPr lang="ar-SA" dirty="0" smtClean="0"/>
              <a:t>- </a:t>
            </a:r>
            <a:r>
              <a:rPr lang="ar-SA" b="1" dirty="0" smtClean="0">
                <a:latin typeface="Simplified Arabic" pitchFamily="18" charset="-78"/>
                <a:cs typeface="Simplified Arabic" pitchFamily="18" charset="-78"/>
              </a:rPr>
              <a:t>يمكن </a:t>
            </a:r>
            <a:r>
              <a:rPr lang="ar-SA" b="1" dirty="0">
                <a:latin typeface="Simplified Arabic" pitchFamily="18" charset="-78"/>
                <a:cs typeface="Simplified Arabic" pitchFamily="18" charset="-78"/>
              </a:rPr>
              <a:t>للمنظمة الاستفادة بدرجة أكبر من الآلات بصفة عامة والآلات المتخصصة بصفة خاصة.</a:t>
            </a:r>
          </a:p>
          <a:p>
            <a:pPr marL="36576" indent="0" algn="just">
              <a:buNone/>
            </a:pPr>
            <a:r>
              <a:rPr lang="ar-SA" b="1" dirty="0" smtClean="0">
                <a:latin typeface="Simplified Arabic" pitchFamily="18" charset="-78"/>
                <a:cs typeface="Simplified Arabic" pitchFamily="18" charset="-78"/>
              </a:rPr>
              <a:t>- يمكن </a:t>
            </a:r>
            <a:r>
              <a:rPr lang="ar-SA" b="1" dirty="0">
                <a:latin typeface="Simplified Arabic" pitchFamily="18" charset="-78"/>
                <a:cs typeface="Simplified Arabic" pitchFamily="18" charset="-78"/>
              </a:rPr>
              <a:t>تخفيض نسبة المخزون من الخامات والأجزاء المصنوعة وكذلك السلع تامة الصنع سواء في المصنع أو في مراكز التوزيع.</a:t>
            </a:r>
          </a:p>
          <a:p>
            <a:pPr marL="36576" indent="0">
              <a:buNone/>
            </a:pPr>
            <a:r>
              <a:rPr lang="ar-SA" b="1" dirty="0" smtClean="0">
                <a:latin typeface="Simplified Arabic" pitchFamily="18" charset="-78"/>
                <a:cs typeface="Simplified Arabic" pitchFamily="18" charset="-78"/>
              </a:rPr>
              <a:t>- كما </a:t>
            </a:r>
            <a:r>
              <a:rPr lang="ar-SA" b="1" dirty="0">
                <a:latin typeface="Simplified Arabic" pitchFamily="18" charset="-78"/>
                <a:cs typeface="Simplified Arabic" pitchFamily="18" charset="-78"/>
              </a:rPr>
              <a:t>يكن استخدام الجهود </a:t>
            </a:r>
            <a:r>
              <a:rPr lang="ar-SA" b="1" dirty="0" err="1">
                <a:latin typeface="Simplified Arabic" pitchFamily="18" charset="-78"/>
                <a:cs typeface="Simplified Arabic" pitchFamily="18" charset="-78"/>
              </a:rPr>
              <a:t>البيعية</a:t>
            </a:r>
            <a:r>
              <a:rPr lang="ar-SA" b="1" dirty="0">
                <a:latin typeface="Simplified Arabic" pitchFamily="18" charset="-78"/>
                <a:cs typeface="Simplified Arabic" pitchFamily="18" charset="-78"/>
              </a:rPr>
              <a:t> أحسن استخدام ممكن حيث يتم التركيز على عدد محدود من أنواع السلع أو الخدمات المنتجة.</a:t>
            </a:r>
          </a:p>
          <a:p>
            <a:pPr marL="36576" indent="0" algn="just">
              <a:buNone/>
            </a:pPr>
            <a:r>
              <a:rPr lang="ar-SA" b="1" dirty="0" smtClean="0">
                <a:latin typeface="Simplified Arabic" pitchFamily="18" charset="-78"/>
                <a:cs typeface="Simplified Arabic" pitchFamily="18" charset="-78"/>
              </a:rPr>
              <a:t>- يمكن </a:t>
            </a:r>
            <a:r>
              <a:rPr lang="ar-SA" b="1" dirty="0">
                <a:latin typeface="Simplified Arabic" pitchFamily="18" charset="-78"/>
                <a:cs typeface="Simplified Arabic" pitchFamily="18" charset="-78"/>
              </a:rPr>
              <a:t>من إجراء الرقابة على الإنتاج العمليات بسهولة وبتكلفة منخفضة.</a:t>
            </a:r>
          </a:p>
          <a:p>
            <a:pPr marL="36576" indent="0" algn="just">
              <a:buNone/>
            </a:pPr>
            <a:r>
              <a:rPr lang="ar-SA" b="1" dirty="0" smtClean="0">
                <a:latin typeface="Simplified Arabic" pitchFamily="18" charset="-78"/>
                <a:cs typeface="Simplified Arabic" pitchFamily="18" charset="-78"/>
              </a:rPr>
              <a:t>- يؤدي </a:t>
            </a:r>
            <a:r>
              <a:rPr lang="ar-SA" b="1" dirty="0">
                <a:latin typeface="Simplified Arabic" pitchFamily="18" charset="-78"/>
                <a:cs typeface="Simplified Arabic" pitchFamily="18" charset="-78"/>
              </a:rPr>
              <a:t>التبسيط إلى التخصص في الإنتاج والعمليات الأمر الذي يزيد من الكفاءة الإنتاجية ويترتب على ذلك خفض تكاليف الإنتاج</a:t>
            </a:r>
            <a:r>
              <a:rPr lang="ar-SA" b="1" dirty="0" smtClean="0">
                <a:latin typeface="Simplified Arabic" pitchFamily="18" charset="-78"/>
                <a:cs typeface="Simplified Arabic" pitchFamily="18" charset="-78"/>
              </a:rPr>
              <a:t>.</a:t>
            </a:r>
            <a:endParaRPr lang="ar-SA" b="1" dirty="0">
              <a:latin typeface="Simplified Arabic" pitchFamily="18" charset="-78"/>
              <a:cs typeface="Simplified Arabic" pitchFamily="18" charset="-78"/>
            </a:endParaRPr>
          </a:p>
        </p:txBody>
      </p:sp>
    </p:spTree>
    <p:extLst>
      <p:ext uri="{BB962C8B-B14F-4D97-AF65-F5344CB8AC3E}">
        <p14:creationId xmlns:p14="http://schemas.microsoft.com/office/powerpoint/2010/main" val="4176447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سياسة التنويع</a:t>
            </a:r>
          </a:p>
        </p:txBody>
      </p:sp>
      <p:sp>
        <p:nvSpPr>
          <p:cNvPr id="3" name="Content Placeholder 2"/>
          <p:cNvSpPr>
            <a:spLocks noGrp="1"/>
          </p:cNvSpPr>
          <p:nvPr>
            <p:ph idx="1"/>
          </p:nvPr>
        </p:nvSpPr>
        <p:spPr/>
        <p:txBody>
          <a:bodyPr/>
          <a:lstStyle/>
          <a:p>
            <a:pPr marL="36576" indent="0" algn="just">
              <a:lnSpc>
                <a:spcPct val="150000"/>
              </a:lnSpc>
              <a:buNone/>
            </a:pPr>
            <a:r>
              <a:rPr lang="ar-SA" b="1" dirty="0">
                <a:latin typeface="Simplified Arabic" pitchFamily="18" charset="-78"/>
                <a:cs typeface="Simplified Arabic" pitchFamily="18" charset="-78"/>
              </a:rPr>
              <a:t>سياسة التنويع عكس سياسة التبسيط، حيث بمقتضاها تقوم المنظمات بإضافة منتج أو منتجات جديدة الى المنتج الحالي أو إصافة موديلات وأشكال جديدة له، أي تسعى تلك المنظمات الى استغلال مواردها لإنتاج عدد أكبر من أنواع المنتجات.</a:t>
            </a:r>
          </a:p>
        </p:txBody>
      </p:sp>
    </p:spTree>
    <p:extLst>
      <p:ext uri="{BB962C8B-B14F-4D97-AF65-F5344CB8AC3E}">
        <p14:creationId xmlns:p14="http://schemas.microsoft.com/office/powerpoint/2010/main" val="3891540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6600" b="1" dirty="0">
                <a:latin typeface="Simplified Arabic" pitchFamily="18" charset="-78"/>
                <a:cs typeface="Simplified Arabic" pitchFamily="18" charset="-78"/>
              </a:rPr>
              <a:t>مفهوم المنتجات </a:t>
            </a:r>
          </a:p>
        </p:txBody>
      </p:sp>
      <p:sp>
        <p:nvSpPr>
          <p:cNvPr id="3" name="Content Placeholder 2"/>
          <p:cNvSpPr>
            <a:spLocks noGrp="1"/>
          </p:cNvSpPr>
          <p:nvPr>
            <p:ph idx="1"/>
          </p:nvPr>
        </p:nvSpPr>
        <p:spPr/>
        <p:txBody>
          <a:bodyPr>
            <a:normAutofit/>
          </a:bodyPr>
          <a:lstStyle/>
          <a:p>
            <a:pPr algn="just">
              <a:lnSpc>
                <a:spcPct val="150000"/>
              </a:lnSpc>
            </a:pPr>
            <a:r>
              <a:rPr lang="ar-SA" sz="3600" b="1" dirty="0">
                <a:latin typeface="Simplified Arabic" pitchFamily="18" charset="-78"/>
                <a:cs typeface="Simplified Arabic" pitchFamily="18" charset="-78"/>
              </a:rPr>
              <a:t>هي كل شيء يشبع حاجات ورغبات ومطالب العملاء والمستهلكين ويقدم لهم المنفعة في الأجلين القصير والطويل على حدٍ </a:t>
            </a:r>
            <a:r>
              <a:rPr lang="ar-SA" sz="3600" b="1" dirty="0" smtClean="0">
                <a:latin typeface="Simplified Arabic" pitchFamily="18" charset="-78"/>
                <a:cs typeface="Simplified Arabic" pitchFamily="18" charset="-78"/>
              </a:rPr>
              <a:t>سواء.</a:t>
            </a:r>
            <a:endParaRPr lang="ar-SA" sz="3600" b="1" dirty="0">
              <a:latin typeface="Simplified Arabic" pitchFamily="18" charset="-78"/>
              <a:cs typeface="Simplified Arabic" pitchFamily="18" charset="-78"/>
            </a:endParaRPr>
          </a:p>
        </p:txBody>
      </p:sp>
    </p:spTree>
    <p:extLst>
      <p:ext uri="{BB962C8B-B14F-4D97-AF65-F5344CB8AC3E}">
        <p14:creationId xmlns:p14="http://schemas.microsoft.com/office/powerpoint/2010/main" val="11794729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مزايا هذه السياسة:</a:t>
            </a:r>
          </a:p>
        </p:txBody>
      </p:sp>
      <p:sp>
        <p:nvSpPr>
          <p:cNvPr id="3" name="Content Placeholder 2"/>
          <p:cNvSpPr>
            <a:spLocks noGrp="1"/>
          </p:cNvSpPr>
          <p:nvPr>
            <p:ph idx="1"/>
          </p:nvPr>
        </p:nvSpPr>
        <p:spPr>
          <a:xfrm>
            <a:off x="457200" y="1600200"/>
            <a:ext cx="7924800" cy="4525963"/>
          </a:xfrm>
        </p:spPr>
        <p:txBody>
          <a:bodyPr>
            <a:normAutofit fontScale="92500"/>
          </a:bodyPr>
          <a:lstStyle/>
          <a:p>
            <a:pPr marL="36576" indent="0" algn="just">
              <a:lnSpc>
                <a:spcPct val="150000"/>
              </a:lnSpc>
              <a:buNone/>
            </a:pPr>
            <a:r>
              <a:rPr lang="ar-SA" b="1" dirty="0" smtClean="0">
                <a:latin typeface="Simplified Arabic" pitchFamily="18" charset="-78"/>
                <a:cs typeface="Simplified Arabic" pitchFamily="18" charset="-78"/>
              </a:rPr>
              <a:t>- يودي </a:t>
            </a:r>
            <a:r>
              <a:rPr lang="ar-SA" b="1" dirty="0">
                <a:latin typeface="Simplified Arabic" pitchFamily="18" charset="-78"/>
                <a:cs typeface="Simplified Arabic" pitchFamily="18" charset="-78"/>
              </a:rPr>
              <a:t>التنويع إلى زيادة حجم الإنتاج نسبة لزيادة </a:t>
            </a:r>
            <a:r>
              <a:rPr lang="ar-SA" b="1" dirty="0" smtClean="0">
                <a:latin typeface="Simplified Arabic" pitchFamily="18" charset="-78"/>
                <a:cs typeface="Simplified Arabic" pitchFamily="18" charset="-78"/>
              </a:rPr>
              <a:t>المبيعات</a:t>
            </a:r>
            <a:r>
              <a:rPr lang="ar-SA" b="1" dirty="0">
                <a:latin typeface="Simplified Arabic" pitchFamily="18" charset="-78"/>
                <a:cs typeface="Simplified Arabic" pitchFamily="18" charset="-78"/>
              </a:rPr>
              <a:t>.</a:t>
            </a:r>
          </a:p>
          <a:p>
            <a:pPr marL="36576" indent="0" algn="just">
              <a:lnSpc>
                <a:spcPct val="150000"/>
              </a:lnSpc>
              <a:buNone/>
            </a:pPr>
            <a:r>
              <a:rPr lang="ar-SA" b="1" dirty="0" smtClean="0">
                <a:latin typeface="Simplified Arabic" pitchFamily="18" charset="-78"/>
                <a:cs typeface="Simplified Arabic" pitchFamily="18" charset="-78"/>
              </a:rPr>
              <a:t>- التنويع </a:t>
            </a:r>
            <a:r>
              <a:rPr lang="ar-SA" b="1" dirty="0">
                <a:latin typeface="Simplified Arabic" pitchFamily="18" charset="-78"/>
                <a:cs typeface="Simplified Arabic" pitchFamily="18" charset="-78"/>
              </a:rPr>
              <a:t>يمكن المنظمات من الاستفادة من الطاقة العاطلة فيها.</a:t>
            </a:r>
          </a:p>
          <a:p>
            <a:pPr marL="36576" indent="0" algn="just">
              <a:lnSpc>
                <a:spcPct val="150000"/>
              </a:lnSpc>
              <a:buNone/>
            </a:pPr>
            <a:r>
              <a:rPr lang="ar-SA" b="1" dirty="0" smtClean="0">
                <a:latin typeface="Simplified Arabic" pitchFamily="18" charset="-78"/>
                <a:cs typeface="Simplified Arabic" pitchFamily="18" charset="-78"/>
              </a:rPr>
              <a:t>- يساعد </a:t>
            </a:r>
            <a:r>
              <a:rPr lang="ar-SA" b="1" dirty="0">
                <a:latin typeface="Simplified Arabic" pitchFamily="18" charset="-78"/>
                <a:cs typeface="Simplified Arabic" pitchFamily="18" charset="-78"/>
              </a:rPr>
              <a:t>التنويع في استخدام بعض مخلفات الإنتاج التي لم يتسنى الاستفادة بها فيما سبق.</a:t>
            </a:r>
          </a:p>
          <a:p>
            <a:pPr marL="36576" indent="0" algn="just">
              <a:lnSpc>
                <a:spcPct val="150000"/>
              </a:lnSpc>
              <a:buNone/>
            </a:pPr>
            <a:r>
              <a:rPr lang="ar-SA" b="1" dirty="0" smtClean="0">
                <a:latin typeface="Simplified Arabic" pitchFamily="18" charset="-78"/>
                <a:cs typeface="Simplified Arabic" pitchFamily="18" charset="-78"/>
              </a:rPr>
              <a:t>- يساعد </a:t>
            </a:r>
            <a:r>
              <a:rPr lang="ar-SA" b="1" dirty="0">
                <a:latin typeface="Simplified Arabic" pitchFamily="18" charset="-78"/>
                <a:cs typeface="Simplified Arabic" pitchFamily="18" charset="-78"/>
              </a:rPr>
              <a:t>التنويع الى تقليل المخاطر التي تتعرض لها المنظمات نتيجة تقلب الطلب على </a:t>
            </a:r>
            <a:r>
              <a:rPr lang="ar-SA" b="1" dirty="0" smtClean="0">
                <a:latin typeface="Simplified Arabic" pitchFamily="18" charset="-78"/>
                <a:cs typeface="Simplified Arabic" pitchFamily="18" charset="-78"/>
              </a:rPr>
              <a:t>منتجاتها. </a:t>
            </a:r>
            <a:endParaRPr lang="ar-SA" b="1" dirty="0">
              <a:latin typeface="Simplified Arabic" pitchFamily="18" charset="-78"/>
              <a:cs typeface="Simplified Arabic" pitchFamily="18" charset="-78"/>
            </a:endParaRPr>
          </a:p>
        </p:txBody>
      </p:sp>
    </p:spTree>
    <p:extLst>
      <p:ext uri="{BB962C8B-B14F-4D97-AF65-F5344CB8AC3E}">
        <p14:creationId xmlns:p14="http://schemas.microsoft.com/office/powerpoint/2010/main" val="2132635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عيوب هذه السياسة:</a:t>
            </a:r>
          </a:p>
        </p:txBody>
      </p:sp>
      <p:sp>
        <p:nvSpPr>
          <p:cNvPr id="3" name="Content Placeholder 2"/>
          <p:cNvSpPr>
            <a:spLocks noGrp="1"/>
          </p:cNvSpPr>
          <p:nvPr>
            <p:ph idx="1"/>
          </p:nvPr>
        </p:nvSpPr>
        <p:spPr/>
        <p:txBody>
          <a:bodyPr/>
          <a:lstStyle/>
          <a:p>
            <a:pPr marL="36576" indent="0">
              <a:lnSpc>
                <a:spcPct val="150000"/>
              </a:lnSpc>
              <a:buNone/>
            </a:pPr>
            <a:r>
              <a:rPr lang="ar-SA" b="1" dirty="0" smtClean="0">
                <a:latin typeface="Simplified Arabic" pitchFamily="18" charset="-78"/>
                <a:cs typeface="Simplified Arabic" pitchFamily="18" charset="-78"/>
              </a:rPr>
              <a:t>- يودى </a:t>
            </a:r>
            <a:r>
              <a:rPr lang="ar-SA" b="1" dirty="0">
                <a:latin typeface="Simplified Arabic" pitchFamily="18" charset="-78"/>
                <a:cs typeface="Simplified Arabic" pitchFamily="18" charset="-78"/>
              </a:rPr>
              <a:t>التنويع الى تعقد طرق التصنيع.</a:t>
            </a:r>
          </a:p>
          <a:p>
            <a:pPr marL="36576" indent="0" algn="just">
              <a:lnSpc>
                <a:spcPct val="150000"/>
              </a:lnSpc>
              <a:buNone/>
            </a:pPr>
            <a:r>
              <a:rPr lang="ar-SA" b="1" dirty="0" smtClean="0">
                <a:latin typeface="Simplified Arabic" pitchFamily="18" charset="-78"/>
                <a:cs typeface="Simplified Arabic" pitchFamily="18" charset="-78"/>
              </a:rPr>
              <a:t>- يؤدي </a:t>
            </a:r>
            <a:r>
              <a:rPr lang="ar-SA" b="1" dirty="0">
                <a:latin typeface="Simplified Arabic" pitchFamily="18" charset="-78"/>
                <a:cs typeface="Simplified Arabic" pitchFamily="18" charset="-78"/>
              </a:rPr>
              <a:t>التنويع إلى زيادة كمية الخامات والأجزاء المستخدمة في صناعة المنتجات.</a:t>
            </a:r>
          </a:p>
          <a:p>
            <a:pPr marL="36576" indent="0" algn="just">
              <a:lnSpc>
                <a:spcPct val="150000"/>
              </a:lnSpc>
              <a:buNone/>
            </a:pPr>
            <a:r>
              <a:rPr lang="ar-SA" b="1" dirty="0" smtClean="0">
                <a:latin typeface="Simplified Arabic" pitchFamily="18" charset="-78"/>
                <a:cs typeface="Simplified Arabic" pitchFamily="18" charset="-78"/>
              </a:rPr>
              <a:t>-</a:t>
            </a:r>
            <a:r>
              <a:rPr lang="ar-SA" b="1" dirty="0">
                <a:latin typeface="Simplified Arabic" pitchFamily="18" charset="-78"/>
                <a:cs typeface="Simplified Arabic" pitchFamily="18" charset="-78"/>
              </a:rPr>
              <a:t> </a:t>
            </a:r>
            <a:r>
              <a:rPr lang="ar-SA" b="1" dirty="0" smtClean="0">
                <a:latin typeface="Simplified Arabic" pitchFamily="18" charset="-78"/>
                <a:cs typeface="Simplified Arabic" pitchFamily="18" charset="-78"/>
              </a:rPr>
              <a:t>كما </a:t>
            </a:r>
            <a:r>
              <a:rPr lang="ar-SA" b="1" dirty="0">
                <a:latin typeface="Simplified Arabic" pitchFamily="18" charset="-78"/>
                <a:cs typeface="Simplified Arabic" pitchFamily="18" charset="-78"/>
              </a:rPr>
              <a:t>يودي التنويع إلى صعوبات متزايدة في تخطيط ومراقبة الإنتاج والعمليات. </a:t>
            </a:r>
          </a:p>
        </p:txBody>
      </p:sp>
    </p:spTree>
    <p:extLst>
      <p:ext uri="{BB962C8B-B14F-4D97-AF65-F5344CB8AC3E}">
        <p14:creationId xmlns:p14="http://schemas.microsoft.com/office/powerpoint/2010/main" val="1690836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سياسة تصغير المنتجات</a:t>
            </a:r>
          </a:p>
        </p:txBody>
      </p:sp>
      <p:sp>
        <p:nvSpPr>
          <p:cNvPr id="3" name="Content Placeholder 2"/>
          <p:cNvSpPr>
            <a:spLocks noGrp="1"/>
          </p:cNvSpPr>
          <p:nvPr>
            <p:ph idx="1"/>
          </p:nvPr>
        </p:nvSpPr>
        <p:spPr/>
        <p:txBody>
          <a:bodyPr>
            <a:normAutofit/>
          </a:bodyPr>
          <a:lstStyle/>
          <a:p>
            <a:pPr marL="36576" indent="0" algn="just">
              <a:buNone/>
            </a:pPr>
            <a:r>
              <a:rPr lang="ar-SA" b="1" dirty="0">
                <a:latin typeface="Simplified Arabic" pitchFamily="18" charset="-78"/>
                <a:cs typeface="Simplified Arabic" pitchFamily="18" charset="-78"/>
              </a:rPr>
              <a:t>تبنى هذه السياسة على أساس تصغير حجم المنتجات إلى أقل قدر ممكن بحيث يتم تقليل أوزانها وأحجامها وتخفيض حجم الطاقة التي تستخدمها والاقتصاد في استخدام المواد والخامات، هذا مع احتفاظها بأداء كافة الوظائف والأغراض التي كانت تؤديها وهي بالحجم الكبير وذلك كما هو الحال بالنسبة لأجهزة الراديو التلفزيون. ويحتاج تطبيق هذه السياسة توفر تقنيات فنية متقدمة، كما يحتاج أيضاً إلى توافر مهارات بشرية على درجة عالية من المهارة والتخصص.</a:t>
            </a:r>
          </a:p>
        </p:txBody>
      </p:sp>
    </p:spTree>
    <p:extLst>
      <p:ext uri="{BB962C8B-B14F-4D97-AF65-F5344CB8AC3E}">
        <p14:creationId xmlns:p14="http://schemas.microsoft.com/office/powerpoint/2010/main" val="3779813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سياسة تقويم المنتجات</a:t>
            </a:r>
          </a:p>
        </p:txBody>
      </p:sp>
      <p:sp>
        <p:nvSpPr>
          <p:cNvPr id="3" name="Content Placeholder 2"/>
          <p:cNvSpPr>
            <a:spLocks noGrp="1"/>
          </p:cNvSpPr>
          <p:nvPr>
            <p:ph idx="1"/>
          </p:nvPr>
        </p:nvSpPr>
        <p:spPr/>
        <p:txBody>
          <a:bodyPr/>
          <a:lstStyle/>
          <a:p>
            <a:pPr marL="36576" indent="0" algn="just">
              <a:lnSpc>
                <a:spcPct val="200000"/>
              </a:lnSpc>
              <a:buNone/>
            </a:pPr>
            <a:r>
              <a:rPr lang="ar-SA" b="1" dirty="0">
                <a:latin typeface="Simplified Arabic" pitchFamily="18" charset="-78"/>
                <a:cs typeface="Simplified Arabic" pitchFamily="18" charset="-78"/>
              </a:rPr>
              <a:t>يمكن للمنظمة أن تضيف إلى تشكيلة منتجاتها الحالية منتجات جديدة سعياً وراء إشباع الحاجات والرغبات المتعددة والمتجددة للعملاء، لتدعيم مركزها التنافسي ومواجهة مشكلة تقادم المنتجات الحالية. </a:t>
            </a:r>
          </a:p>
        </p:txBody>
      </p:sp>
    </p:spTree>
    <p:extLst>
      <p:ext uri="{BB962C8B-B14F-4D97-AF65-F5344CB8AC3E}">
        <p14:creationId xmlns:p14="http://schemas.microsoft.com/office/powerpoint/2010/main" val="857283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طرق اضافة منتجات جديدة</a:t>
            </a:r>
            <a:endParaRPr lang="ar-SA" b="1" dirty="0"/>
          </a:p>
        </p:txBody>
      </p:sp>
      <p:sp>
        <p:nvSpPr>
          <p:cNvPr id="3" name="Content Placeholder 2"/>
          <p:cNvSpPr>
            <a:spLocks noGrp="1"/>
          </p:cNvSpPr>
          <p:nvPr>
            <p:ph idx="1"/>
          </p:nvPr>
        </p:nvSpPr>
        <p:spPr/>
        <p:txBody>
          <a:bodyPr>
            <a:normAutofit lnSpcReduction="10000"/>
          </a:bodyPr>
          <a:lstStyle/>
          <a:p>
            <a:pPr algn="just">
              <a:lnSpc>
                <a:spcPct val="150000"/>
              </a:lnSpc>
              <a:buFontTx/>
              <a:buChar char="-"/>
            </a:pPr>
            <a:r>
              <a:rPr lang="ar-SA" sz="3200" b="1" dirty="0" smtClean="0">
                <a:latin typeface="Simplified Arabic" pitchFamily="18" charset="-78"/>
                <a:cs typeface="Simplified Arabic" pitchFamily="18" charset="-78"/>
              </a:rPr>
              <a:t>شراء </a:t>
            </a:r>
            <a:r>
              <a:rPr lang="ar-SA" sz="3200" b="1" dirty="0">
                <a:latin typeface="Simplified Arabic" pitchFamily="18" charset="-78"/>
                <a:cs typeface="Simplified Arabic" pitchFamily="18" charset="-78"/>
              </a:rPr>
              <a:t>حقوق واختراعات وابتكارات بعض المنظمات </a:t>
            </a:r>
            <a:r>
              <a:rPr lang="ar-SA" sz="3200" b="1" dirty="0" smtClean="0">
                <a:latin typeface="Simplified Arabic" pitchFamily="18" charset="-78"/>
                <a:cs typeface="Simplified Arabic" pitchFamily="18" charset="-78"/>
              </a:rPr>
              <a:t>الأخرى.</a:t>
            </a:r>
          </a:p>
          <a:p>
            <a:pPr algn="just">
              <a:lnSpc>
                <a:spcPct val="150000"/>
              </a:lnSpc>
              <a:buFontTx/>
              <a:buChar char="-"/>
            </a:pPr>
            <a:r>
              <a:rPr lang="ar-SA" sz="3200" b="1" dirty="0">
                <a:latin typeface="Simplified Arabic" pitchFamily="18" charset="-78"/>
                <a:cs typeface="Simplified Arabic" pitchFamily="18" charset="-78"/>
              </a:rPr>
              <a:t> التوصل إلى منتجات جديدة من خلال دراسات وأبحاث وتجارب ومختبرات المنظمة </a:t>
            </a:r>
            <a:r>
              <a:rPr lang="ar-SA" sz="3200" b="1" dirty="0" smtClean="0">
                <a:latin typeface="Simplified Arabic" pitchFamily="18" charset="-78"/>
                <a:cs typeface="Simplified Arabic" pitchFamily="18" charset="-78"/>
              </a:rPr>
              <a:t>نفسها.</a:t>
            </a:r>
          </a:p>
          <a:p>
            <a:pPr algn="just">
              <a:lnSpc>
                <a:spcPct val="150000"/>
              </a:lnSpc>
              <a:buFontTx/>
              <a:buChar char="-"/>
            </a:pPr>
            <a:r>
              <a:rPr lang="ar-SA" sz="3200" b="1" dirty="0">
                <a:latin typeface="Simplified Arabic" pitchFamily="18" charset="-78"/>
                <a:cs typeface="Simplified Arabic" pitchFamily="18" charset="-78"/>
              </a:rPr>
              <a:t>تكليف فرق بحثية لاكتشاف منتجات جديدة تحمل اسم المنظمة.</a:t>
            </a:r>
          </a:p>
        </p:txBody>
      </p:sp>
    </p:spTree>
    <p:extLst>
      <p:ext uri="{BB962C8B-B14F-4D97-AF65-F5344CB8AC3E}">
        <p14:creationId xmlns:p14="http://schemas.microsoft.com/office/powerpoint/2010/main" val="1298577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7467600" cy="5364163"/>
          </a:xfrm>
        </p:spPr>
        <p:txBody>
          <a:bodyPr>
            <a:normAutofit lnSpcReduction="10000"/>
          </a:bodyPr>
          <a:lstStyle/>
          <a:p>
            <a:pPr algn="just">
              <a:lnSpc>
                <a:spcPct val="200000"/>
              </a:lnSpc>
            </a:pPr>
            <a:r>
              <a:rPr lang="ar-SA" b="1" dirty="0">
                <a:latin typeface="Simplified Arabic" pitchFamily="18" charset="-78"/>
                <a:cs typeface="Simplified Arabic" pitchFamily="18" charset="-78"/>
              </a:rPr>
              <a:t>	كما يجب على المنظمة أيضاً أن تعمل على إلغاء بعض المنتجات وتسحبها من الأسواق إذا كانت هذه المنتجات لا تحقق أهدافها المرجوة، حيث أن الإبقاء عليها يستوعب جزء كبير من جهد الإدارة ووقتها. كما يساهم في ارتفاع التكاليف وتخفيض المبيعات وكذلك تخفيض الربحية.</a:t>
            </a:r>
          </a:p>
        </p:txBody>
      </p:sp>
    </p:spTree>
    <p:extLst>
      <p:ext uri="{BB962C8B-B14F-4D97-AF65-F5344CB8AC3E}">
        <p14:creationId xmlns:p14="http://schemas.microsoft.com/office/powerpoint/2010/main" val="23936321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7467600" cy="5516563"/>
          </a:xfrm>
        </p:spPr>
        <p:txBody>
          <a:bodyPr>
            <a:normAutofit lnSpcReduction="10000"/>
          </a:bodyPr>
          <a:lstStyle/>
          <a:p>
            <a:pPr algn="just">
              <a:lnSpc>
                <a:spcPct val="200000"/>
              </a:lnSpc>
            </a:pPr>
            <a:r>
              <a:rPr lang="ar-SA" b="1" dirty="0">
                <a:latin typeface="Simplified Arabic" pitchFamily="18" charset="-78"/>
                <a:cs typeface="Simplified Arabic" pitchFamily="18" charset="-78"/>
              </a:rPr>
              <a:t>	ويجب تقويم عائد المنتجات كل فترة زمنية للتعرف على مدى مساهمة كل منتج منها في تحقيق أرباح المنظمة أو تحميله لها بالخسائر حتى يتسنى اتخاذ ما يلزم من قرارات في هذا الصدد حيث يتم الإبقاء على المنتجات الحالية أو إلغائها أو إضافة منتجات جديدة تكون أكثر ملاءمة لظروف واحتياجات المستهلكين.</a:t>
            </a:r>
          </a:p>
        </p:txBody>
      </p:sp>
    </p:spTree>
    <p:extLst>
      <p:ext uri="{BB962C8B-B14F-4D97-AF65-F5344CB8AC3E}">
        <p14:creationId xmlns:p14="http://schemas.microsoft.com/office/powerpoint/2010/main" val="3378257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14800"/>
            <a:ext cx="7924800" cy="1253808"/>
          </a:xfrm>
        </p:spPr>
        <p:txBody>
          <a:bodyPr>
            <a:noAutofit/>
          </a:bodyPr>
          <a:lstStyle/>
          <a:p>
            <a:pPr algn="r">
              <a:lnSpc>
                <a:spcPct val="150000"/>
              </a:lnSpc>
            </a:pPr>
            <a:r>
              <a:rPr lang="ar-SA" sz="4800" dirty="0" smtClean="0">
                <a:solidFill>
                  <a:srgbClr val="FF0000"/>
                </a:solidFill>
              </a:rPr>
              <a:t>شكراً  لحسن استماعكم</a:t>
            </a:r>
            <a:endParaRPr lang="ar-SA" sz="4800" dirty="0">
              <a:solidFill>
                <a:srgbClr val="FF0000"/>
              </a:solidFill>
            </a:endParaRP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12568" r="12568"/>
          <a:stretch>
            <a:fillRect/>
          </a:stretch>
        </p:blipFill>
        <p:spPr>
          <a:xfrm>
            <a:off x="2362200" y="152400"/>
            <a:ext cx="4114800" cy="4114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21230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5400" b="1" dirty="0" smtClean="0">
                <a:latin typeface="Simplified Arabic" pitchFamily="18" charset="-78"/>
                <a:cs typeface="Simplified Arabic" pitchFamily="18" charset="-78"/>
              </a:rPr>
              <a:t>أنواع المنتجات</a:t>
            </a:r>
            <a:endParaRPr lang="ar-SA" sz="5400" b="1" dirty="0">
              <a:latin typeface="Simplified Arabic" pitchFamily="18" charset="-78"/>
              <a:cs typeface="Simplified Arabic" pitchFamily="18" charset="-78"/>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34413892"/>
              </p:ext>
            </p:extLst>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4908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مفهوم التصميم:</a:t>
            </a:r>
          </a:p>
        </p:txBody>
      </p:sp>
      <p:sp>
        <p:nvSpPr>
          <p:cNvPr id="3" name="Content Placeholder 2"/>
          <p:cNvSpPr>
            <a:spLocks noGrp="1"/>
          </p:cNvSpPr>
          <p:nvPr>
            <p:ph idx="1"/>
          </p:nvPr>
        </p:nvSpPr>
        <p:spPr/>
        <p:txBody>
          <a:bodyPr>
            <a:normAutofit/>
          </a:bodyPr>
          <a:lstStyle/>
          <a:p>
            <a:pPr algn="just">
              <a:lnSpc>
                <a:spcPct val="200000"/>
              </a:lnSpc>
            </a:pPr>
            <a:r>
              <a:rPr lang="ar-SA" sz="3200" b="1" dirty="0">
                <a:latin typeface="Simplified Arabic" pitchFamily="18" charset="-78"/>
                <a:cs typeface="Simplified Arabic" pitchFamily="18" charset="-78"/>
              </a:rPr>
              <a:t> يقصد بتطوير وتصميم المنتجات وضع الخصائص والوظائف والأشكال الخاصة بمنتج معين في قالب يمكن المنشأة من الوفاء باحتياجات المستهلكين في السوق الحالية والمستقبلية.</a:t>
            </a:r>
          </a:p>
        </p:txBody>
      </p:sp>
    </p:spTree>
    <p:extLst>
      <p:ext uri="{BB962C8B-B14F-4D97-AF65-F5344CB8AC3E}">
        <p14:creationId xmlns:p14="http://schemas.microsoft.com/office/powerpoint/2010/main" val="1940926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أهمية تصميم المنتجات:</a:t>
            </a:r>
          </a:p>
        </p:txBody>
      </p:sp>
      <p:sp>
        <p:nvSpPr>
          <p:cNvPr id="3" name="Content Placeholder 2"/>
          <p:cNvSpPr>
            <a:spLocks noGrp="1"/>
          </p:cNvSpPr>
          <p:nvPr>
            <p:ph idx="1"/>
          </p:nvPr>
        </p:nvSpPr>
        <p:spPr>
          <a:xfrm>
            <a:off x="228600" y="1524000"/>
            <a:ext cx="8610600" cy="4525963"/>
          </a:xfrm>
        </p:spPr>
        <p:txBody>
          <a:bodyPr>
            <a:normAutofit fontScale="92500" lnSpcReduction="10000"/>
          </a:bodyPr>
          <a:lstStyle/>
          <a:p>
            <a:pPr marL="36576" indent="0">
              <a:lnSpc>
                <a:spcPct val="150000"/>
              </a:lnSpc>
              <a:buNone/>
            </a:pPr>
            <a:r>
              <a:rPr lang="ar-SA" sz="2800" dirty="0" smtClean="0"/>
              <a:t>1- يتطلب </a:t>
            </a:r>
            <a:r>
              <a:rPr lang="ar-SA" sz="2800" dirty="0"/>
              <a:t>إدراك المنافسة وفرص </a:t>
            </a:r>
            <a:r>
              <a:rPr lang="ar-SA" sz="2800" dirty="0" smtClean="0"/>
              <a:t>السوق.</a:t>
            </a:r>
          </a:p>
          <a:p>
            <a:pPr marL="36576" indent="0">
              <a:lnSpc>
                <a:spcPct val="150000"/>
              </a:lnSpc>
              <a:buNone/>
            </a:pPr>
            <a:r>
              <a:rPr lang="ar-SA" sz="2800" dirty="0" smtClean="0"/>
              <a:t>2-تتغير </a:t>
            </a:r>
            <a:r>
              <a:rPr lang="ar-SA" sz="2800" dirty="0"/>
              <a:t>وتتجدد الحاجات والرغبات والأذواق في </a:t>
            </a:r>
            <a:r>
              <a:rPr lang="ar-SA" sz="2800" dirty="0" smtClean="0"/>
              <a:t>السوق.</a:t>
            </a:r>
          </a:p>
          <a:p>
            <a:pPr marL="36576" indent="0">
              <a:lnSpc>
                <a:spcPct val="150000"/>
              </a:lnSpc>
              <a:buNone/>
            </a:pPr>
            <a:r>
              <a:rPr lang="ar-SA" sz="2800" dirty="0" smtClean="0"/>
              <a:t>3-تتلاحق </a:t>
            </a:r>
            <a:r>
              <a:rPr lang="ar-SA" sz="2800" dirty="0"/>
              <a:t>التطورات الفنية أو التكنولوجية بدرجات </a:t>
            </a:r>
            <a:r>
              <a:rPr lang="ar-SA" sz="2800" dirty="0" smtClean="0"/>
              <a:t>متباينة.</a:t>
            </a:r>
          </a:p>
          <a:p>
            <a:pPr marL="36576" indent="0" algn="just">
              <a:lnSpc>
                <a:spcPct val="150000"/>
              </a:lnSpc>
              <a:buNone/>
            </a:pPr>
            <a:r>
              <a:rPr lang="ar-SA" sz="2800" dirty="0" smtClean="0"/>
              <a:t>4- يؤدي </a:t>
            </a:r>
            <a:r>
              <a:rPr lang="ar-SA" sz="2800" dirty="0"/>
              <a:t>التصميم الجديد أو المطور إلى وفورات في التكاليف وإلى تحسين الجودة وزيادة عائد المبيعات ومن ثم يؤثر في رفع الكفاءة الإنتاجية</a:t>
            </a:r>
            <a:r>
              <a:rPr lang="ar-SA" sz="2800" dirty="0" smtClean="0"/>
              <a:t>.</a:t>
            </a:r>
          </a:p>
          <a:p>
            <a:pPr marL="36576" indent="0" algn="just">
              <a:lnSpc>
                <a:spcPct val="150000"/>
              </a:lnSpc>
              <a:buNone/>
            </a:pPr>
            <a:r>
              <a:rPr lang="ar-SA" sz="2800" dirty="0" smtClean="0"/>
              <a:t>5- محدداً أساسياً لمدى </a:t>
            </a:r>
            <a:r>
              <a:rPr lang="ar-SA" sz="2800" dirty="0"/>
              <a:t>سلامة استعمال بعض </a:t>
            </a:r>
            <a:r>
              <a:rPr lang="ar-SA" sz="2800" dirty="0" smtClean="0"/>
              <a:t>المنتجات.</a:t>
            </a:r>
            <a:endParaRPr lang="ar-SA" sz="2800" dirty="0"/>
          </a:p>
        </p:txBody>
      </p:sp>
    </p:spTree>
    <p:extLst>
      <p:ext uri="{BB962C8B-B14F-4D97-AF65-F5344CB8AC3E}">
        <p14:creationId xmlns:p14="http://schemas.microsoft.com/office/powerpoint/2010/main" val="606639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خصائص التصميم الجيد </a:t>
            </a:r>
          </a:p>
        </p:txBody>
      </p:sp>
      <p:sp>
        <p:nvSpPr>
          <p:cNvPr id="3" name="Content Placeholder 2"/>
          <p:cNvSpPr>
            <a:spLocks noGrp="1"/>
          </p:cNvSpPr>
          <p:nvPr>
            <p:ph idx="1"/>
          </p:nvPr>
        </p:nvSpPr>
        <p:spPr>
          <a:xfrm>
            <a:off x="152400" y="1600200"/>
            <a:ext cx="8686800" cy="4525963"/>
          </a:xfrm>
        </p:spPr>
        <p:txBody>
          <a:bodyPr/>
          <a:lstStyle/>
          <a:p>
            <a:pPr marL="36576" indent="0">
              <a:buNone/>
            </a:pPr>
            <a:r>
              <a:rPr lang="ar-SA" b="1" dirty="0" smtClean="0">
                <a:latin typeface="Simplified Arabic" pitchFamily="18" charset="-78"/>
                <a:cs typeface="Simplified Arabic" pitchFamily="18" charset="-78"/>
              </a:rPr>
              <a:t>1- أن </a:t>
            </a:r>
            <a:r>
              <a:rPr lang="ar-SA" b="1" dirty="0">
                <a:latin typeface="Simplified Arabic" pitchFamily="18" charset="-78"/>
                <a:cs typeface="Simplified Arabic" pitchFamily="18" charset="-78"/>
              </a:rPr>
              <a:t>تفي السلعة بالحاجة المطلوبة منها.</a:t>
            </a:r>
          </a:p>
          <a:p>
            <a:pPr marL="36576" indent="0">
              <a:buNone/>
            </a:pPr>
            <a:r>
              <a:rPr lang="ar-SA" b="1" dirty="0" smtClean="0">
                <a:latin typeface="Simplified Arabic" pitchFamily="18" charset="-78"/>
                <a:cs typeface="Simplified Arabic" pitchFamily="18" charset="-78"/>
              </a:rPr>
              <a:t>2- أن </a:t>
            </a:r>
            <a:r>
              <a:rPr lang="ar-SA" b="1" dirty="0">
                <a:latin typeface="Simplified Arabic" pitchFamily="18" charset="-78"/>
                <a:cs typeface="Simplified Arabic" pitchFamily="18" charset="-78"/>
              </a:rPr>
              <a:t>يكون التصميم سهل التنفيذ.</a:t>
            </a:r>
          </a:p>
          <a:p>
            <a:pPr marL="36576" indent="0" algn="just">
              <a:buNone/>
            </a:pPr>
            <a:r>
              <a:rPr lang="ar-SA" b="1" dirty="0" smtClean="0">
                <a:latin typeface="Simplified Arabic" pitchFamily="18" charset="-78"/>
                <a:cs typeface="Simplified Arabic" pitchFamily="18" charset="-78"/>
              </a:rPr>
              <a:t>3- يجب </a:t>
            </a:r>
            <a:r>
              <a:rPr lang="ar-SA" b="1" dirty="0">
                <a:latin typeface="Simplified Arabic" pitchFamily="18" charset="-78"/>
                <a:cs typeface="Simplified Arabic" pitchFamily="18" charset="-78"/>
              </a:rPr>
              <a:t>أن يكون تصميم السلعة بحيث يسهل صيانتها وإصلاحها عند الحاجة. </a:t>
            </a:r>
          </a:p>
          <a:p>
            <a:pPr marL="36576" indent="0">
              <a:buNone/>
            </a:pPr>
            <a:r>
              <a:rPr lang="ar-SA" b="1" dirty="0" smtClean="0">
                <a:latin typeface="Simplified Arabic" pitchFamily="18" charset="-78"/>
                <a:cs typeface="Simplified Arabic" pitchFamily="18" charset="-78"/>
              </a:rPr>
              <a:t>4- يجب </a:t>
            </a:r>
            <a:r>
              <a:rPr lang="ar-SA" b="1" dirty="0">
                <a:latin typeface="Simplified Arabic" pitchFamily="18" charset="-78"/>
                <a:cs typeface="Simplified Arabic" pitchFamily="18" charset="-78"/>
              </a:rPr>
              <a:t>أن يكون تصميم السلعة مقبولا من جانب المستهلكين.</a:t>
            </a:r>
          </a:p>
          <a:p>
            <a:pPr marL="36576" indent="0" algn="just">
              <a:buNone/>
            </a:pPr>
            <a:r>
              <a:rPr lang="ar-SA" b="1" dirty="0" smtClean="0">
                <a:latin typeface="Simplified Arabic" pitchFamily="18" charset="-78"/>
                <a:cs typeface="Simplified Arabic" pitchFamily="18" charset="-78"/>
              </a:rPr>
              <a:t>5- أن </a:t>
            </a:r>
            <a:r>
              <a:rPr lang="ar-SA" b="1" dirty="0">
                <a:latin typeface="Simplified Arabic" pitchFamily="18" charset="-78"/>
                <a:cs typeface="Simplified Arabic" pitchFamily="18" charset="-78"/>
              </a:rPr>
              <a:t>تكون تكلفة إنتاج السلعة مناسبا بحيث يمكن للمستهلك شراؤها واقتنائها.</a:t>
            </a:r>
          </a:p>
          <a:p>
            <a:pPr marL="36576" indent="0">
              <a:buNone/>
            </a:pPr>
            <a:endParaRPr lang="ar-SA" dirty="0"/>
          </a:p>
        </p:txBody>
      </p:sp>
    </p:spTree>
    <p:extLst>
      <p:ext uri="{BB962C8B-B14F-4D97-AF65-F5344CB8AC3E}">
        <p14:creationId xmlns:p14="http://schemas.microsoft.com/office/powerpoint/2010/main" val="1047827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b="1" dirty="0"/>
              <a:t>مراحل اختيار وتصميم المنتج: </a:t>
            </a:r>
          </a:p>
        </p:txBody>
      </p:sp>
      <p:sp>
        <p:nvSpPr>
          <p:cNvPr id="3" name="Content Placeholder 2"/>
          <p:cNvSpPr>
            <a:spLocks noGrp="1"/>
          </p:cNvSpPr>
          <p:nvPr>
            <p:ph idx="1"/>
          </p:nvPr>
        </p:nvSpPr>
        <p:spPr/>
        <p:txBody>
          <a:bodyPr>
            <a:normAutofit lnSpcReduction="10000"/>
          </a:bodyPr>
          <a:lstStyle/>
          <a:p>
            <a:pPr marL="36576" indent="0">
              <a:lnSpc>
                <a:spcPct val="150000"/>
              </a:lnSpc>
              <a:buNone/>
            </a:pPr>
            <a:r>
              <a:rPr lang="ar-SA" b="1" dirty="0" smtClean="0"/>
              <a:t>1- مرحلة </a:t>
            </a:r>
            <a:r>
              <a:rPr lang="ar-SA" b="1" dirty="0"/>
              <a:t>البحث عن الأفكار </a:t>
            </a:r>
            <a:r>
              <a:rPr lang="ar-SA" b="1" dirty="0" smtClean="0"/>
              <a:t>الجديدة.</a:t>
            </a:r>
            <a:endParaRPr lang="ar-SA" b="1" dirty="0"/>
          </a:p>
          <a:p>
            <a:pPr marL="36576" indent="0">
              <a:lnSpc>
                <a:spcPct val="150000"/>
              </a:lnSpc>
              <a:buNone/>
            </a:pPr>
            <a:r>
              <a:rPr lang="ar-SA" b="1" dirty="0" smtClean="0"/>
              <a:t>2- مرحلة </a:t>
            </a:r>
            <a:r>
              <a:rPr lang="ar-SA" b="1" dirty="0"/>
              <a:t>تقييم الأفكار </a:t>
            </a:r>
            <a:r>
              <a:rPr lang="ar-SA" b="1" dirty="0" smtClean="0"/>
              <a:t>المقترحة.</a:t>
            </a:r>
            <a:endParaRPr lang="ar-SA" b="1" dirty="0"/>
          </a:p>
          <a:p>
            <a:pPr marL="36576" indent="0">
              <a:lnSpc>
                <a:spcPct val="150000"/>
              </a:lnSpc>
              <a:buNone/>
            </a:pPr>
            <a:r>
              <a:rPr lang="ar-SA" b="1" dirty="0" smtClean="0"/>
              <a:t>3- مرحلة </a:t>
            </a:r>
            <a:r>
              <a:rPr lang="ar-SA" b="1" dirty="0"/>
              <a:t>الدراسات الاقتصادية </a:t>
            </a:r>
            <a:r>
              <a:rPr lang="ar-SA" b="1" dirty="0" smtClean="0"/>
              <a:t>والفنية.</a:t>
            </a:r>
            <a:endParaRPr lang="ar-SA" b="1" dirty="0"/>
          </a:p>
          <a:p>
            <a:pPr marL="36576" indent="0">
              <a:lnSpc>
                <a:spcPct val="150000"/>
              </a:lnSpc>
              <a:buNone/>
            </a:pPr>
            <a:r>
              <a:rPr lang="ar-SA" b="1" dirty="0" smtClean="0"/>
              <a:t>4- مرحلة </a:t>
            </a:r>
            <a:r>
              <a:rPr lang="ar-SA" b="1" dirty="0"/>
              <a:t>اختبار </a:t>
            </a:r>
            <a:r>
              <a:rPr lang="ar-SA" b="1" dirty="0" smtClean="0"/>
              <a:t>المنتج</a:t>
            </a:r>
            <a:r>
              <a:rPr lang="ar-SA" b="1" dirty="0"/>
              <a:t>.</a:t>
            </a:r>
          </a:p>
          <a:p>
            <a:pPr marL="36576" indent="0">
              <a:lnSpc>
                <a:spcPct val="150000"/>
              </a:lnSpc>
              <a:buNone/>
            </a:pPr>
            <a:r>
              <a:rPr lang="ar-SA" b="1" dirty="0" smtClean="0"/>
              <a:t>5- مرحلة </a:t>
            </a:r>
            <a:r>
              <a:rPr lang="ar-SA" b="1" dirty="0"/>
              <a:t>تقديم المنتج </a:t>
            </a:r>
            <a:r>
              <a:rPr lang="ar-SA" b="1" dirty="0" smtClean="0"/>
              <a:t>للسوق.</a:t>
            </a:r>
          </a:p>
          <a:p>
            <a:pPr marL="36576" indent="0">
              <a:lnSpc>
                <a:spcPct val="150000"/>
              </a:lnSpc>
              <a:buNone/>
            </a:pPr>
            <a:r>
              <a:rPr lang="ar-SA" b="1" dirty="0" smtClean="0"/>
              <a:t>6- مرحلة </a:t>
            </a:r>
            <a:r>
              <a:rPr lang="ar-SA" b="1" dirty="0"/>
              <a:t>المتابعة </a:t>
            </a:r>
            <a:r>
              <a:rPr lang="ar-SA" b="1" dirty="0" smtClean="0"/>
              <a:t>والتقييم.</a:t>
            </a:r>
            <a:endParaRPr lang="ar-SA" b="1" dirty="0"/>
          </a:p>
          <a:p>
            <a:pPr marL="36576" indent="0">
              <a:buNone/>
            </a:pPr>
            <a:endParaRPr lang="ar-SA" dirty="0"/>
          </a:p>
        </p:txBody>
      </p:sp>
    </p:spTree>
    <p:extLst>
      <p:ext uri="{BB962C8B-B14F-4D97-AF65-F5344CB8AC3E}">
        <p14:creationId xmlns:p14="http://schemas.microsoft.com/office/powerpoint/2010/main" val="288000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دورة حياة المنتجات:</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10130810"/>
              </p:ext>
            </p:extLst>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8512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دورة حياة المنتجات:</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600200"/>
            <a:ext cx="8610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5103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59</TotalTime>
  <Words>927</Words>
  <Application>Microsoft Office PowerPoint</Application>
  <PresentationFormat>On-screen Show (4:3)</PresentationFormat>
  <Paragraphs>96</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Technic</vt:lpstr>
      <vt:lpstr>تصميم وتطوير المنتجات</vt:lpstr>
      <vt:lpstr>مفهوم المنتجات </vt:lpstr>
      <vt:lpstr>أنواع المنتجات</vt:lpstr>
      <vt:lpstr>مفهوم التصميم:</vt:lpstr>
      <vt:lpstr>أهمية تصميم المنتجات:</vt:lpstr>
      <vt:lpstr>خصائص التصميم الجيد </vt:lpstr>
      <vt:lpstr>مراحل اختيار وتصميم المنتج: </vt:lpstr>
      <vt:lpstr>دورة حياة المنتجات:</vt:lpstr>
      <vt:lpstr>دورة حياة المنتجات:</vt:lpstr>
      <vt:lpstr>تطوير المنتجات الحالية:</vt:lpstr>
      <vt:lpstr>سياسات تصميم وتطوير المنتجات:</vt:lpstr>
      <vt:lpstr>سياسة تنميط المنتجات</vt:lpstr>
      <vt:lpstr> المميزات </vt:lpstr>
      <vt:lpstr>سياسة التخصص في الإنتاج</vt:lpstr>
      <vt:lpstr>مزايا هذه السياسة:</vt:lpstr>
      <vt:lpstr> عيوبها:</vt:lpstr>
      <vt:lpstr>سياسة التبسيط</vt:lpstr>
      <vt:lpstr>مزايا هذه السياسة:</vt:lpstr>
      <vt:lpstr>سياسة التنويع</vt:lpstr>
      <vt:lpstr>مزايا هذه السياسة:</vt:lpstr>
      <vt:lpstr>عيوب هذه السياسة:</vt:lpstr>
      <vt:lpstr>سياسة تصغير المنتجات</vt:lpstr>
      <vt:lpstr>سياسة تقويم المنتجات</vt:lpstr>
      <vt:lpstr>طرق اضافة منتجات جديدة</vt:lpstr>
      <vt:lpstr>PowerPoint Presentation</vt:lpstr>
      <vt:lpstr>PowerPoint Presentation</vt:lpstr>
      <vt:lpstr>شكراً  لحسن استماعكم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تصميم وتطوير المنتجات</dc:title>
  <dc:creator>hp</dc:creator>
  <cp:lastModifiedBy>hp</cp:lastModifiedBy>
  <cp:revision>8</cp:revision>
  <dcterms:created xsi:type="dcterms:W3CDTF">2006-08-16T00:00:00Z</dcterms:created>
  <dcterms:modified xsi:type="dcterms:W3CDTF">2018-11-27T07:54:21Z</dcterms:modified>
</cp:coreProperties>
</file>