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76" r:id="rId2"/>
    <p:sldId id="257" r:id="rId3"/>
    <p:sldId id="258" r:id="rId4"/>
    <p:sldId id="259" r:id="rId5"/>
    <p:sldId id="263" r:id="rId6"/>
    <p:sldId id="262" r:id="rId7"/>
    <p:sldId id="264" r:id="rId8"/>
    <p:sldId id="261" r:id="rId9"/>
    <p:sldId id="260" r:id="rId10"/>
    <p:sldId id="275" r:id="rId11"/>
    <p:sldId id="27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BB55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4E80D4-255C-4CFF-AD21-F414D9FFB4B2}" type="doc">
      <dgm:prSet loTypeId="urn:microsoft.com/office/officeart/2005/8/layout/arrow3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1A06CFC-2FDA-4352-A8C3-D62215529AC8}">
      <dgm:prSet custT="1"/>
      <dgm:spPr/>
      <dgm:t>
        <a:bodyPr/>
        <a:lstStyle/>
        <a:p>
          <a:pPr rtl="1"/>
          <a:r>
            <a:rPr lang="ar-SA" sz="4400" b="1" dirty="0" smtClean="0">
              <a:latin typeface="Simplified Arabic" pitchFamily="18" charset="-78"/>
              <a:cs typeface="Simplified Arabic" pitchFamily="18" charset="-78"/>
            </a:rPr>
            <a:t>الأساليب الكمية</a:t>
          </a:r>
          <a:endParaRPr lang="ar-SA" sz="4400" dirty="0">
            <a:latin typeface="Simplified Arabic" pitchFamily="18" charset="-78"/>
            <a:cs typeface="Simplified Arabic" pitchFamily="18" charset="-78"/>
          </a:endParaRPr>
        </a:p>
      </dgm:t>
    </dgm:pt>
    <dgm:pt modelId="{0E19F9F4-CDE1-4C8B-AF64-A07428AF2CA7}" type="parTrans" cxnId="{021F0D3C-686B-4C15-AD94-4B79F03B1D1B}">
      <dgm:prSet/>
      <dgm:spPr/>
      <dgm:t>
        <a:bodyPr/>
        <a:lstStyle/>
        <a:p>
          <a:pPr rtl="1"/>
          <a:endParaRPr lang="ar-SA"/>
        </a:p>
      </dgm:t>
    </dgm:pt>
    <dgm:pt modelId="{7A2D3402-FFCD-4F34-9F4D-D2DA1FB25D35}" type="sibTrans" cxnId="{021F0D3C-686B-4C15-AD94-4B79F03B1D1B}">
      <dgm:prSet/>
      <dgm:spPr/>
      <dgm:t>
        <a:bodyPr/>
        <a:lstStyle/>
        <a:p>
          <a:pPr rtl="1"/>
          <a:endParaRPr lang="ar-SA"/>
        </a:p>
      </dgm:t>
    </dgm:pt>
    <dgm:pt modelId="{C85B16DF-90BC-4B81-81D0-663317ABDD87}">
      <dgm:prSet custT="1"/>
      <dgm:spPr/>
      <dgm:t>
        <a:bodyPr/>
        <a:lstStyle/>
        <a:p>
          <a:pPr rtl="1"/>
          <a:r>
            <a:rPr lang="ar-SA" sz="4000" b="1" dirty="0" smtClean="0">
              <a:latin typeface="Simplified Arabic" pitchFamily="18" charset="-78"/>
              <a:cs typeface="Simplified Arabic" pitchFamily="18" charset="-78"/>
            </a:rPr>
            <a:t>الأساليب غير الكمية</a:t>
          </a:r>
          <a:endParaRPr lang="ar-SA" sz="4000" dirty="0">
            <a:latin typeface="Simplified Arabic" pitchFamily="18" charset="-78"/>
            <a:cs typeface="Simplified Arabic" pitchFamily="18" charset="-78"/>
          </a:endParaRPr>
        </a:p>
      </dgm:t>
    </dgm:pt>
    <dgm:pt modelId="{8ACBB64F-872D-4092-BCB4-39119619AD0A}" type="parTrans" cxnId="{B03540DA-1E21-4232-BBC5-1C4F0864024A}">
      <dgm:prSet/>
      <dgm:spPr/>
      <dgm:t>
        <a:bodyPr/>
        <a:lstStyle/>
        <a:p>
          <a:pPr rtl="1"/>
          <a:endParaRPr lang="ar-SA"/>
        </a:p>
      </dgm:t>
    </dgm:pt>
    <dgm:pt modelId="{8047C6EA-349B-4C9F-8CE2-7C25B6B89842}" type="sibTrans" cxnId="{B03540DA-1E21-4232-BBC5-1C4F0864024A}">
      <dgm:prSet/>
      <dgm:spPr/>
      <dgm:t>
        <a:bodyPr/>
        <a:lstStyle/>
        <a:p>
          <a:pPr rtl="1"/>
          <a:endParaRPr lang="ar-SA"/>
        </a:p>
      </dgm:t>
    </dgm:pt>
    <dgm:pt modelId="{13A5E73D-B9C7-4025-BC20-4F85819075D1}" type="pres">
      <dgm:prSet presAssocID="{D04E80D4-255C-4CFF-AD21-F414D9FFB4B2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1FE9E85-9719-4A98-A68C-716D52A27B3B}" type="pres">
      <dgm:prSet presAssocID="{D04E80D4-255C-4CFF-AD21-F414D9FFB4B2}" presName="divider" presStyleLbl="fgShp" presStyleIdx="0" presStyleCnt="1"/>
      <dgm:spPr>
        <a:solidFill>
          <a:srgbClr val="00B050"/>
        </a:solidFill>
      </dgm:spPr>
    </dgm:pt>
    <dgm:pt modelId="{7064C396-C676-4101-9A39-3EC4CED83061}" type="pres">
      <dgm:prSet presAssocID="{B1A06CFC-2FDA-4352-A8C3-D62215529AC8}" presName="downArrow" presStyleLbl="node1" presStyleIdx="0" presStyleCnt="2"/>
      <dgm:spPr>
        <a:solidFill>
          <a:srgbClr val="FF0000"/>
        </a:solidFill>
      </dgm:spPr>
    </dgm:pt>
    <dgm:pt modelId="{20316E5D-5F69-4F94-B83F-38B19953C065}" type="pres">
      <dgm:prSet presAssocID="{B1A06CFC-2FDA-4352-A8C3-D62215529AC8}" presName="downArrowText" presStyleLbl="revTx" presStyleIdx="0" presStyleCnt="2" custScaleX="12737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CDD2EB4-CEEC-4A7B-A7B7-349F6E422AEB}" type="pres">
      <dgm:prSet presAssocID="{C85B16DF-90BC-4B81-81D0-663317ABDD87}" presName="upArrow" presStyleLbl="node1" presStyleIdx="1" presStyleCnt="2"/>
      <dgm:spPr>
        <a:solidFill>
          <a:srgbClr val="FFC000"/>
        </a:solidFill>
      </dgm:spPr>
    </dgm:pt>
    <dgm:pt modelId="{A0620AFE-3B07-401A-BB9D-8A8558BACE5C}" type="pres">
      <dgm:prSet presAssocID="{C85B16DF-90BC-4B81-81D0-663317ABDD87}" presName="upArrowText" presStyleLbl="revTx" presStyleIdx="1" presStyleCnt="2" custScaleX="15503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03540DA-1E21-4232-BBC5-1C4F0864024A}" srcId="{D04E80D4-255C-4CFF-AD21-F414D9FFB4B2}" destId="{C85B16DF-90BC-4B81-81D0-663317ABDD87}" srcOrd="1" destOrd="0" parTransId="{8ACBB64F-872D-4092-BCB4-39119619AD0A}" sibTransId="{8047C6EA-349B-4C9F-8CE2-7C25B6B89842}"/>
    <dgm:cxn modelId="{FA6DD860-DC18-4BBA-B54A-2E1EB4DF6F47}" type="presOf" srcId="{C85B16DF-90BC-4B81-81D0-663317ABDD87}" destId="{A0620AFE-3B07-401A-BB9D-8A8558BACE5C}" srcOrd="0" destOrd="0" presId="urn:microsoft.com/office/officeart/2005/8/layout/arrow3"/>
    <dgm:cxn modelId="{021F0D3C-686B-4C15-AD94-4B79F03B1D1B}" srcId="{D04E80D4-255C-4CFF-AD21-F414D9FFB4B2}" destId="{B1A06CFC-2FDA-4352-A8C3-D62215529AC8}" srcOrd="0" destOrd="0" parTransId="{0E19F9F4-CDE1-4C8B-AF64-A07428AF2CA7}" sibTransId="{7A2D3402-FFCD-4F34-9F4D-D2DA1FB25D35}"/>
    <dgm:cxn modelId="{C9BB520F-0102-4993-9D83-6A20B1D6D39D}" type="presOf" srcId="{B1A06CFC-2FDA-4352-A8C3-D62215529AC8}" destId="{20316E5D-5F69-4F94-B83F-38B19953C065}" srcOrd="0" destOrd="0" presId="urn:microsoft.com/office/officeart/2005/8/layout/arrow3"/>
    <dgm:cxn modelId="{5120814E-63B8-45F9-B318-A14DE8ED71E7}" type="presOf" srcId="{D04E80D4-255C-4CFF-AD21-F414D9FFB4B2}" destId="{13A5E73D-B9C7-4025-BC20-4F85819075D1}" srcOrd="0" destOrd="0" presId="urn:microsoft.com/office/officeart/2005/8/layout/arrow3"/>
    <dgm:cxn modelId="{1FB962A2-86B8-45BF-8B4A-E0F518C57658}" type="presParOf" srcId="{13A5E73D-B9C7-4025-BC20-4F85819075D1}" destId="{31FE9E85-9719-4A98-A68C-716D52A27B3B}" srcOrd="0" destOrd="0" presId="urn:microsoft.com/office/officeart/2005/8/layout/arrow3"/>
    <dgm:cxn modelId="{AD199A5E-F064-4D11-A3BE-7100FF39FCF8}" type="presParOf" srcId="{13A5E73D-B9C7-4025-BC20-4F85819075D1}" destId="{7064C396-C676-4101-9A39-3EC4CED83061}" srcOrd="1" destOrd="0" presId="urn:microsoft.com/office/officeart/2005/8/layout/arrow3"/>
    <dgm:cxn modelId="{87A13AF6-678B-41D7-9FA9-4C3BB14FD874}" type="presParOf" srcId="{13A5E73D-B9C7-4025-BC20-4F85819075D1}" destId="{20316E5D-5F69-4F94-B83F-38B19953C065}" srcOrd="2" destOrd="0" presId="urn:microsoft.com/office/officeart/2005/8/layout/arrow3"/>
    <dgm:cxn modelId="{1FE503A0-132E-414C-A739-F36B78392264}" type="presParOf" srcId="{13A5E73D-B9C7-4025-BC20-4F85819075D1}" destId="{4CDD2EB4-CEEC-4A7B-A7B7-349F6E422AEB}" srcOrd="3" destOrd="0" presId="urn:microsoft.com/office/officeart/2005/8/layout/arrow3"/>
    <dgm:cxn modelId="{843378C8-92EF-46C4-996E-4AAE67C9B87E}" type="presParOf" srcId="{13A5E73D-B9C7-4025-BC20-4F85819075D1}" destId="{A0620AFE-3B07-401A-BB9D-8A8558BACE5C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83084B-BC68-49B1-A7B9-FFA4478400CC}" type="doc">
      <dgm:prSet loTypeId="urn:microsoft.com/office/officeart/2005/8/layout/arrow4" loCatId="process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pPr rtl="1"/>
          <a:endParaRPr lang="ar-SA"/>
        </a:p>
      </dgm:t>
    </dgm:pt>
    <dgm:pt modelId="{D65B38AB-D428-4295-BD93-00FE5942D310}">
      <dgm:prSet custT="1"/>
      <dgm:spPr/>
      <dgm:t>
        <a:bodyPr/>
        <a:lstStyle/>
        <a:p>
          <a:pPr rtl="1"/>
          <a:r>
            <a:rPr lang="ar-SA" sz="5400" b="1" smtClean="0">
              <a:latin typeface="Simplified Arabic" pitchFamily="18" charset="-78"/>
              <a:cs typeface="Simplified Arabic" pitchFamily="18" charset="-78"/>
            </a:rPr>
            <a:t>طريقة النقط</a:t>
          </a:r>
          <a:endParaRPr lang="ar-SA" sz="5400" dirty="0">
            <a:latin typeface="Simplified Arabic" pitchFamily="18" charset="-78"/>
            <a:cs typeface="Simplified Arabic" pitchFamily="18" charset="-78"/>
          </a:endParaRPr>
        </a:p>
      </dgm:t>
    </dgm:pt>
    <dgm:pt modelId="{639653B9-23A2-4030-AA40-446D36D12BD3}" type="parTrans" cxnId="{8BFA91D0-7781-43E3-BF26-317C8E4C32BB}">
      <dgm:prSet/>
      <dgm:spPr/>
      <dgm:t>
        <a:bodyPr/>
        <a:lstStyle/>
        <a:p>
          <a:pPr rtl="1"/>
          <a:endParaRPr lang="ar-SA"/>
        </a:p>
      </dgm:t>
    </dgm:pt>
    <dgm:pt modelId="{9C174EE3-13C1-4DC5-971A-8FA5918C4E86}" type="sibTrans" cxnId="{8BFA91D0-7781-43E3-BF26-317C8E4C32BB}">
      <dgm:prSet/>
      <dgm:spPr/>
      <dgm:t>
        <a:bodyPr/>
        <a:lstStyle/>
        <a:p>
          <a:pPr rtl="1"/>
          <a:endParaRPr lang="ar-SA"/>
        </a:p>
      </dgm:t>
    </dgm:pt>
    <dgm:pt modelId="{80776EDB-D020-4977-99CA-8CA56C41DD15}">
      <dgm:prSet/>
      <dgm:spPr/>
      <dgm:t>
        <a:bodyPr/>
        <a:lstStyle/>
        <a:p>
          <a:pPr rtl="1"/>
          <a:r>
            <a:rPr lang="ar-SA" b="1" dirty="0" smtClean="0">
              <a:latin typeface="Simplified Arabic" pitchFamily="18" charset="-78"/>
              <a:cs typeface="Simplified Arabic" pitchFamily="18" charset="-78"/>
            </a:rPr>
            <a:t>طريقة الترتيب</a:t>
          </a:r>
          <a:endParaRPr lang="ar-SA" dirty="0">
            <a:latin typeface="Simplified Arabic" pitchFamily="18" charset="-78"/>
            <a:cs typeface="Simplified Arabic" pitchFamily="18" charset="-78"/>
          </a:endParaRPr>
        </a:p>
      </dgm:t>
    </dgm:pt>
    <dgm:pt modelId="{E25D1459-A6AC-4662-8037-17FAA81E62FD}" type="parTrans" cxnId="{DED022D8-E0FD-4D28-B15A-277490AA309C}">
      <dgm:prSet/>
      <dgm:spPr/>
      <dgm:t>
        <a:bodyPr/>
        <a:lstStyle/>
        <a:p>
          <a:pPr rtl="1"/>
          <a:endParaRPr lang="ar-SA"/>
        </a:p>
      </dgm:t>
    </dgm:pt>
    <dgm:pt modelId="{DCCD1724-ADBF-4D5B-B6EE-E332DDD42E71}" type="sibTrans" cxnId="{DED022D8-E0FD-4D28-B15A-277490AA309C}">
      <dgm:prSet/>
      <dgm:spPr/>
      <dgm:t>
        <a:bodyPr/>
        <a:lstStyle/>
        <a:p>
          <a:pPr rtl="1"/>
          <a:endParaRPr lang="ar-SA"/>
        </a:p>
      </dgm:t>
    </dgm:pt>
    <dgm:pt modelId="{9F735C31-71D8-4C48-B869-B85A7EBEA03A}" type="pres">
      <dgm:prSet presAssocID="{6483084B-BC68-49B1-A7B9-FFA4478400CC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834A8FA-A3B0-4438-865C-7F9BB8AB6217}" type="pres">
      <dgm:prSet presAssocID="{D65B38AB-D428-4295-BD93-00FE5942D310}" presName="upArrow" presStyleLbl="node1" presStyleIdx="0" presStyleCnt="2"/>
      <dgm:spPr>
        <a:solidFill>
          <a:srgbClr val="C00000"/>
        </a:solidFill>
      </dgm:spPr>
    </dgm:pt>
    <dgm:pt modelId="{5D764DB4-EAE1-4C20-A10A-2525E6C2F06F}" type="pres">
      <dgm:prSet presAssocID="{D65B38AB-D428-4295-BD93-00FE5942D310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13F866A-A6CD-48C7-8087-D91B5CC2F717}" type="pres">
      <dgm:prSet presAssocID="{80776EDB-D020-4977-99CA-8CA56C41DD15}" presName="downArrow" presStyleLbl="node1" presStyleIdx="1" presStyleCnt="2" custLinFactNeighborX="-668" custLinFactNeighborY="-4167"/>
      <dgm:spPr>
        <a:solidFill>
          <a:srgbClr val="FFC000"/>
        </a:solidFill>
      </dgm:spPr>
      <dgm:t>
        <a:bodyPr/>
        <a:lstStyle/>
        <a:p>
          <a:pPr rtl="1"/>
          <a:endParaRPr lang="ar-SA"/>
        </a:p>
      </dgm:t>
    </dgm:pt>
    <dgm:pt modelId="{0C5D624C-4DF9-4ECD-8D14-B88F6847C618}" type="pres">
      <dgm:prSet presAssocID="{80776EDB-D020-4977-99CA-8CA56C41DD15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ED022D8-E0FD-4D28-B15A-277490AA309C}" srcId="{6483084B-BC68-49B1-A7B9-FFA4478400CC}" destId="{80776EDB-D020-4977-99CA-8CA56C41DD15}" srcOrd="1" destOrd="0" parTransId="{E25D1459-A6AC-4662-8037-17FAA81E62FD}" sibTransId="{DCCD1724-ADBF-4D5B-B6EE-E332DDD42E71}"/>
    <dgm:cxn modelId="{10014653-5F20-4731-A658-079747A1CB99}" type="presOf" srcId="{D65B38AB-D428-4295-BD93-00FE5942D310}" destId="{5D764DB4-EAE1-4C20-A10A-2525E6C2F06F}" srcOrd="0" destOrd="0" presId="urn:microsoft.com/office/officeart/2005/8/layout/arrow4"/>
    <dgm:cxn modelId="{037BD931-AD86-4837-81B7-5AC65CD0326D}" type="presOf" srcId="{6483084B-BC68-49B1-A7B9-FFA4478400CC}" destId="{9F735C31-71D8-4C48-B869-B85A7EBEA03A}" srcOrd="0" destOrd="0" presId="urn:microsoft.com/office/officeart/2005/8/layout/arrow4"/>
    <dgm:cxn modelId="{68BF54DB-AEF7-4FCA-A582-7490E8B5853F}" type="presOf" srcId="{80776EDB-D020-4977-99CA-8CA56C41DD15}" destId="{0C5D624C-4DF9-4ECD-8D14-B88F6847C618}" srcOrd="0" destOrd="0" presId="urn:microsoft.com/office/officeart/2005/8/layout/arrow4"/>
    <dgm:cxn modelId="{8BFA91D0-7781-43E3-BF26-317C8E4C32BB}" srcId="{6483084B-BC68-49B1-A7B9-FFA4478400CC}" destId="{D65B38AB-D428-4295-BD93-00FE5942D310}" srcOrd="0" destOrd="0" parTransId="{639653B9-23A2-4030-AA40-446D36D12BD3}" sibTransId="{9C174EE3-13C1-4DC5-971A-8FA5918C4E86}"/>
    <dgm:cxn modelId="{4A8B8CF6-1868-4F5C-A96C-8C68114760D0}" type="presParOf" srcId="{9F735C31-71D8-4C48-B869-B85A7EBEA03A}" destId="{A834A8FA-A3B0-4438-865C-7F9BB8AB6217}" srcOrd="0" destOrd="0" presId="urn:microsoft.com/office/officeart/2005/8/layout/arrow4"/>
    <dgm:cxn modelId="{7E9AA57E-EB91-49FB-8992-185AFBE20341}" type="presParOf" srcId="{9F735C31-71D8-4C48-B869-B85A7EBEA03A}" destId="{5D764DB4-EAE1-4C20-A10A-2525E6C2F06F}" srcOrd="1" destOrd="0" presId="urn:microsoft.com/office/officeart/2005/8/layout/arrow4"/>
    <dgm:cxn modelId="{C857F255-9111-437F-B10B-1F86586CB622}" type="presParOf" srcId="{9F735C31-71D8-4C48-B869-B85A7EBEA03A}" destId="{613F866A-A6CD-48C7-8087-D91B5CC2F717}" srcOrd="2" destOrd="0" presId="urn:microsoft.com/office/officeart/2005/8/layout/arrow4"/>
    <dgm:cxn modelId="{78E00DCD-B573-4547-923A-BC6B1D86761E}" type="presParOf" srcId="{9F735C31-71D8-4C48-B869-B85A7EBEA03A}" destId="{0C5D624C-4DF9-4ECD-8D14-B88F6847C618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FE9E85-9719-4A98-A68C-716D52A27B3B}">
      <dsp:nvSpPr>
        <dsp:cNvPr id="0" name=""/>
        <dsp:cNvSpPr/>
      </dsp:nvSpPr>
      <dsp:spPr>
        <a:xfrm rot="21300000">
          <a:off x="26423" y="1872204"/>
          <a:ext cx="8557752" cy="979991"/>
        </a:xfrm>
        <a:prstGeom prst="mathMinus">
          <a:avLst/>
        </a:prstGeom>
        <a:solidFill>
          <a:srgbClr val="00B050"/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064C396-C676-4101-9A39-3EC4CED83061}">
      <dsp:nvSpPr>
        <dsp:cNvPr id="0" name=""/>
        <dsp:cNvSpPr/>
      </dsp:nvSpPr>
      <dsp:spPr>
        <a:xfrm>
          <a:off x="1033272" y="236220"/>
          <a:ext cx="2583180" cy="1889760"/>
        </a:xfrm>
        <a:prstGeom prst="downArrow">
          <a:avLst/>
        </a:prstGeom>
        <a:solidFill>
          <a:srgbClr val="FF0000"/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0316E5D-5F69-4F94-B83F-38B19953C065}">
      <dsp:nvSpPr>
        <dsp:cNvPr id="0" name=""/>
        <dsp:cNvSpPr/>
      </dsp:nvSpPr>
      <dsp:spPr>
        <a:xfrm>
          <a:off x="4186432" y="0"/>
          <a:ext cx="3509763" cy="19842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kern="1200" dirty="0" smtClean="0">
              <a:latin typeface="Simplified Arabic" pitchFamily="18" charset="-78"/>
              <a:cs typeface="Simplified Arabic" pitchFamily="18" charset="-78"/>
            </a:rPr>
            <a:t>الأساليب الكمية</a:t>
          </a:r>
          <a:endParaRPr lang="ar-SA" sz="4400" kern="1200" dirty="0">
            <a:latin typeface="Simplified Arabic" pitchFamily="18" charset="-78"/>
            <a:cs typeface="Simplified Arabic" pitchFamily="18" charset="-78"/>
          </a:endParaRPr>
        </a:p>
      </dsp:txBody>
      <dsp:txXfrm>
        <a:off x="4186432" y="0"/>
        <a:ext cx="3509763" cy="1984248"/>
      </dsp:txXfrm>
    </dsp:sp>
    <dsp:sp modelId="{4CDD2EB4-CEEC-4A7B-A7B7-349F6E422AEB}">
      <dsp:nvSpPr>
        <dsp:cNvPr id="0" name=""/>
        <dsp:cNvSpPr/>
      </dsp:nvSpPr>
      <dsp:spPr>
        <a:xfrm>
          <a:off x="4994148" y="2598420"/>
          <a:ext cx="2583180" cy="1889760"/>
        </a:xfrm>
        <a:prstGeom prst="upArrow">
          <a:avLst/>
        </a:prstGeom>
        <a:solidFill>
          <a:srgbClr val="FFC000"/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0620AFE-3B07-401A-BB9D-8A8558BACE5C}">
      <dsp:nvSpPr>
        <dsp:cNvPr id="0" name=""/>
        <dsp:cNvSpPr/>
      </dsp:nvSpPr>
      <dsp:spPr>
        <a:xfrm>
          <a:off x="533402" y="2740151"/>
          <a:ext cx="4271766" cy="19842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dirty="0" smtClean="0">
              <a:latin typeface="Simplified Arabic" pitchFamily="18" charset="-78"/>
              <a:cs typeface="Simplified Arabic" pitchFamily="18" charset="-78"/>
            </a:rPr>
            <a:t>الأساليب غير الكمية</a:t>
          </a:r>
          <a:endParaRPr lang="ar-SA" sz="4000" kern="1200" dirty="0">
            <a:latin typeface="Simplified Arabic" pitchFamily="18" charset="-78"/>
            <a:cs typeface="Simplified Arabic" pitchFamily="18" charset="-78"/>
          </a:endParaRPr>
        </a:p>
      </dsp:txBody>
      <dsp:txXfrm>
        <a:off x="533402" y="2740151"/>
        <a:ext cx="4271766" cy="19842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34A8FA-A3B0-4438-865C-7F9BB8AB6217}">
      <dsp:nvSpPr>
        <dsp:cNvPr id="0" name=""/>
        <dsp:cNvSpPr/>
      </dsp:nvSpPr>
      <dsp:spPr>
        <a:xfrm>
          <a:off x="4735" y="0"/>
          <a:ext cx="2841498" cy="2267712"/>
        </a:xfrm>
        <a:prstGeom prst="upArrow">
          <a:avLst/>
        </a:prstGeom>
        <a:solidFill>
          <a:srgbClr val="C00000"/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D764DB4-EAE1-4C20-A10A-2525E6C2F06F}">
      <dsp:nvSpPr>
        <dsp:cNvPr id="0" name=""/>
        <dsp:cNvSpPr/>
      </dsp:nvSpPr>
      <dsp:spPr>
        <a:xfrm>
          <a:off x="2931478" y="0"/>
          <a:ext cx="4821936" cy="22677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4048" tIns="0" rIns="384048" bIns="384048" numCol="1" spcCol="1270" anchor="ctr" anchorCtr="0">
          <a:noAutofit/>
        </a:bodyPr>
        <a:lstStyle/>
        <a:p>
          <a:pPr lvl="0" algn="l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b="1" kern="1200" smtClean="0">
              <a:latin typeface="Simplified Arabic" pitchFamily="18" charset="-78"/>
              <a:cs typeface="Simplified Arabic" pitchFamily="18" charset="-78"/>
            </a:rPr>
            <a:t>طريقة النقط</a:t>
          </a:r>
          <a:endParaRPr lang="ar-SA" sz="5400" kern="1200" dirty="0">
            <a:latin typeface="Simplified Arabic" pitchFamily="18" charset="-78"/>
            <a:cs typeface="Simplified Arabic" pitchFamily="18" charset="-78"/>
          </a:endParaRPr>
        </a:p>
      </dsp:txBody>
      <dsp:txXfrm>
        <a:off x="2931478" y="0"/>
        <a:ext cx="4821936" cy="2267712"/>
      </dsp:txXfrm>
    </dsp:sp>
    <dsp:sp modelId="{613F866A-A6CD-48C7-8087-D91B5CC2F717}">
      <dsp:nvSpPr>
        <dsp:cNvPr id="0" name=""/>
        <dsp:cNvSpPr/>
      </dsp:nvSpPr>
      <dsp:spPr>
        <a:xfrm>
          <a:off x="838204" y="2362192"/>
          <a:ext cx="2841498" cy="2267712"/>
        </a:xfrm>
        <a:prstGeom prst="downArrow">
          <a:avLst/>
        </a:prstGeom>
        <a:solidFill>
          <a:srgbClr val="FFC000"/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C5D624C-4DF9-4ECD-8D14-B88F6847C618}">
      <dsp:nvSpPr>
        <dsp:cNvPr id="0" name=""/>
        <dsp:cNvSpPr/>
      </dsp:nvSpPr>
      <dsp:spPr>
        <a:xfrm>
          <a:off x="3783928" y="2456688"/>
          <a:ext cx="4821936" cy="22677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2280" tIns="0" rIns="462280" bIns="462280" numCol="1" spcCol="1270" anchor="ctr" anchorCtr="0">
          <a:noAutofit/>
        </a:bodyPr>
        <a:lstStyle/>
        <a:p>
          <a:pPr lvl="0" algn="l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b="1" kern="1200" dirty="0" smtClean="0">
              <a:latin typeface="Simplified Arabic" pitchFamily="18" charset="-78"/>
              <a:cs typeface="Simplified Arabic" pitchFamily="18" charset="-78"/>
            </a:rPr>
            <a:t>طريقة الترتيب</a:t>
          </a:r>
          <a:endParaRPr lang="ar-SA" sz="6500" kern="1200" dirty="0">
            <a:latin typeface="Simplified Arabic" pitchFamily="18" charset="-78"/>
            <a:cs typeface="Simplified Arabic" pitchFamily="18" charset="-78"/>
          </a:endParaRPr>
        </a:p>
      </dsp:txBody>
      <dsp:txXfrm>
        <a:off x="3783928" y="2456688"/>
        <a:ext cx="4821936" cy="22677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1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2860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3124200"/>
            <a:ext cx="8229600" cy="1491719"/>
          </a:xfrm>
        </p:spPr>
        <p:txBody>
          <a:bodyPr>
            <a:normAutofit/>
          </a:bodyPr>
          <a:lstStyle/>
          <a:p>
            <a:pPr algn="ctr"/>
            <a:r>
              <a:rPr lang="ar-SA" sz="60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تخطيط </a:t>
            </a:r>
            <a:r>
              <a:rPr lang="ar-SA" sz="6000" b="1" dirty="0" err="1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وإختيار</a:t>
            </a:r>
            <a:r>
              <a:rPr lang="ar-SA" sz="60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6000" b="1" dirty="0">
                <a:solidFill>
                  <a:schemeClr val="accent6"/>
                </a:solidFill>
                <a:latin typeface="Simplified Arabic" pitchFamily="18" charset="-78"/>
                <a:cs typeface="Simplified Arabic" pitchFamily="18" charset="-78"/>
              </a:rPr>
              <a:t>موقع</a:t>
            </a:r>
            <a:r>
              <a:rPr lang="ar-SA" sz="60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 المشروع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762000" y="1752600"/>
            <a:ext cx="7327751" cy="1259767"/>
          </a:xfrm>
        </p:spPr>
        <p:txBody>
          <a:bodyPr/>
          <a:lstStyle/>
          <a:p>
            <a:pPr marL="182880" indent="0" algn="ctr">
              <a:buNone/>
            </a:pPr>
            <a:r>
              <a:rPr lang="ar-SA" sz="6000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إدارة الإنتاج والعمليات</a:t>
            </a:r>
            <a:endParaRPr lang="ar-SA" sz="6000" dirty="0">
              <a:solidFill>
                <a:schemeClr val="tx1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0455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5842729"/>
              </p:ext>
            </p:extLst>
          </p:nvPr>
        </p:nvGraphicFramePr>
        <p:xfrm>
          <a:off x="137887" y="228601"/>
          <a:ext cx="8853713" cy="6172201"/>
        </p:xfrm>
        <a:graphic>
          <a:graphicData uri="http://schemas.openxmlformats.org/drawingml/2006/table">
            <a:tbl>
              <a:tblPr rtl="1" firstRow="1" firstCol="1" lastRow="1" lastCol="1" bandRow="1" bandCol="1">
                <a:tableStyleId>{5940675A-B579-460E-94D1-54222C63F5DA}</a:tableStyleId>
              </a:tblPr>
              <a:tblGrid>
                <a:gridCol w="2370823"/>
                <a:gridCol w="2867294"/>
                <a:gridCol w="3615596"/>
              </a:tblGrid>
              <a:tr h="560822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b="1" dirty="0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المصنع</a:t>
                      </a:r>
                      <a:endParaRPr lang="en-US" sz="1600" b="1" dirty="0">
                        <a:effectLst/>
                        <a:latin typeface="Simplified Arabic" pitchFamily="18" charset="-78"/>
                        <a:ea typeface="Times New Roman"/>
                        <a:cs typeface="Simplified Arabic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حالة المصنع حالياً</a:t>
                      </a:r>
                      <a:endParaRPr lang="en-US" sz="2400" b="1" dirty="0">
                        <a:effectLst/>
                        <a:latin typeface="Simplified Arabic" pitchFamily="18" charset="-78"/>
                        <a:ea typeface="Times New Roman"/>
                        <a:cs typeface="Simplified Arabic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التأثير نتيجة الموقع</a:t>
                      </a:r>
                      <a:endParaRPr lang="en-US" sz="2400" b="1" dirty="0">
                        <a:effectLst/>
                        <a:latin typeface="Simplified Arabic" pitchFamily="18" charset="-78"/>
                        <a:ea typeface="Times New Roman"/>
                        <a:cs typeface="Simplified Arabic" pitchFamily="18" charset="-78"/>
                      </a:endParaRPr>
                    </a:p>
                  </a:txBody>
                  <a:tcPr marL="68580" marR="68580" marT="0" marB="0"/>
                </a:tc>
              </a:tr>
              <a:tr h="64758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مصنع ألبان بابنوسة</a:t>
                      </a:r>
                      <a:endParaRPr lang="en-US" sz="2000" b="1">
                        <a:effectLst/>
                        <a:latin typeface="Simplified Arabic" pitchFamily="18" charset="-78"/>
                        <a:ea typeface="Times New Roman"/>
                        <a:cs typeface="Simplified Arabic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تحول لإنتاج الكركدي</a:t>
                      </a:r>
                      <a:endParaRPr lang="en-US" sz="2000" b="1">
                        <a:effectLst/>
                        <a:latin typeface="Simplified Arabic" pitchFamily="18" charset="-78"/>
                        <a:ea typeface="Times New Roman"/>
                        <a:cs typeface="Simplified Arabic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البعد عن موقع الألبان+ تقاليد أصحاب الأبقار</a:t>
                      </a:r>
                      <a:endParaRPr lang="en-US" sz="2000" b="1">
                        <a:effectLst/>
                        <a:latin typeface="Simplified Arabic" pitchFamily="18" charset="-78"/>
                        <a:ea typeface="Times New Roman"/>
                        <a:cs typeface="Simplified Arabic" pitchFamily="18" charset="-78"/>
                      </a:endParaRPr>
                    </a:p>
                  </a:txBody>
                  <a:tcPr marL="68580" marR="68580" marT="0" marB="0"/>
                </a:tc>
              </a:tr>
              <a:tr h="56082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مصنع لحوم كوستي </a:t>
                      </a:r>
                      <a:endParaRPr lang="en-US" sz="2000" b="1">
                        <a:effectLst/>
                        <a:latin typeface="Simplified Arabic" pitchFamily="18" charset="-78"/>
                        <a:ea typeface="Times New Roman"/>
                        <a:cs typeface="Simplified Arabic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توقف الإنتاج </a:t>
                      </a:r>
                      <a:endParaRPr lang="en-US" sz="2000" b="1">
                        <a:effectLst/>
                        <a:latin typeface="Simplified Arabic" pitchFamily="18" charset="-78"/>
                        <a:ea typeface="Times New Roman"/>
                        <a:cs typeface="Simplified Arabic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عدم تقبل المجتمع للمنتج (اللحوم المعلبة)</a:t>
                      </a:r>
                      <a:endParaRPr lang="en-US" sz="2000" b="1">
                        <a:effectLst/>
                        <a:latin typeface="Simplified Arabic" pitchFamily="18" charset="-78"/>
                        <a:ea typeface="Times New Roman"/>
                        <a:cs typeface="Simplified Arabic" pitchFamily="18" charset="-78"/>
                      </a:endParaRPr>
                    </a:p>
                  </a:txBody>
                  <a:tcPr marL="68580" marR="68580" marT="0" marB="0"/>
                </a:tc>
              </a:tr>
              <a:tr h="841236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مصانع نسيج (شندي، كادقلي، نيالا، الدويم)</a:t>
                      </a:r>
                      <a:endParaRPr lang="en-US" sz="2000" b="1">
                        <a:effectLst/>
                        <a:latin typeface="Simplified Arabic" pitchFamily="18" charset="-78"/>
                        <a:ea typeface="Times New Roman"/>
                        <a:cs typeface="Simplified Arabic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ارتفاع تكلفة الإنتاج (النقل)</a:t>
                      </a:r>
                      <a:endParaRPr lang="en-US" sz="2000" b="1">
                        <a:effectLst/>
                        <a:latin typeface="Simplified Arabic" pitchFamily="18" charset="-78"/>
                        <a:ea typeface="Times New Roman"/>
                        <a:cs typeface="Simplified Arabic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تأثر بالبعد عن مصنع الغزل الحاج عبد الله الذي يمدها بالخيوط</a:t>
                      </a:r>
                      <a:endParaRPr lang="en-US" sz="2000" b="1" dirty="0">
                        <a:effectLst/>
                        <a:latin typeface="Simplified Arabic" pitchFamily="18" charset="-78"/>
                        <a:ea typeface="Times New Roman"/>
                        <a:cs typeface="Simplified Arabic" pitchFamily="18" charset="-78"/>
                      </a:endParaRPr>
                    </a:p>
                  </a:txBody>
                  <a:tcPr marL="68580" marR="68580" marT="0" marB="0"/>
                </a:tc>
              </a:tr>
              <a:tr h="97138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مصنع غزل بورتسودان </a:t>
                      </a:r>
                      <a:endParaRPr lang="en-US" sz="2000" b="1" dirty="0">
                        <a:effectLst/>
                        <a:latin typeface="Simplified Arabic" pitchFamily="18" charset="-78"/>
                        <a:ea typeface="Times New Roman"/>
                        <a:cs typeface="Simplified Arabic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شبه متوقف منذ إنشائه</a:t>
                      </a:r>
                      <a:endParaRPr lang="en-US" sz="2000" b="1">
                        <a:effectLst/>
                        <a:latin typeface="Simplified Arabic" pitchFamily="18" charset="-78"/>
                        <a:ea typeface="Times New Roman"/>
                        <a:cs typeface="Simplified Arabic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البعد عن المادة الخام وارتفاع تكلفة الحصول على المياه والكهرباء لقلة توافرها بالمدينة</a:t>
                      </a:r>
                      <a:endParaRPr lang="en-US" sz="2000" b="1" dirty="0">
                        <a:effectLst/>
                        <a:latin typeface="Simplified Arabic" pitchFamily="18" charset="-78"/>
                        <a:ea typeface="Times New Roman"/>
                        <a:cs typeface="Simplified Arabic" pitchFamily="18" charset="-78"/>
                      </a:endParaRPr>
                    </a:p>
                  </a:txBody>
                  <a:tcPr marL="68580" marR="68580" marT="0" marB="0"/>
                </a:tc>
              </a:tr>
              <a:tr h="64758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مصنع قدو للغزل والنسيج </a:t>
                      </a:r>
                      <a:endParaRPr lang="en-US" sz="2000" b="1">
                        <a:effectLst/>
                        <a:latin typeface="Simplified Arabic" pitchFamily="18" charset="-78"/>
                        <a:ea typeface="Times New Roman"/>
                        <a:cs typeface="Simplified Arabic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توقف في مرحلة التأسيس </a:t>
                      </a:r>
                      <a:endParaRPr lang="en-US" sz="2000" b="1">
                        <a:effectLst/>
                        <a:latin typeface="Simplified Arabic" pitchFamily="18" charset="-78"/>
                        <a:ea typeface="Times New Roman"/>
                        <a:cs typeface="Simplified Arabic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يعمل المصنع بطاقة كبيرة ولا توجد، البعد عن المواد الخام </a:t>
                      </a:r>
                      <a:endParaRPr lang="en-US" sz="2000" b="1">
                        <a:effectLst/>
                        <a:latin typeface="Simplified Arabic" pitchFamily="18" charset="-78"/>
                        <a:ea typeface="Times New Roman"/>
                        <a:cs typeface="Simplified Arabic" pitchFamily="18" charset="-78"/>
                      </a:endParaRPr>
                    </a:p>
                  </a:txBody>
                  <a:tcPr marL="68580" marR="68580" marT="0" marB="0"/>
                </a:tc>
              </a:tr>
              <a:tr h="64758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مصنع البلح بكريمة</a:t>
                      </a:r>
                      <a:endParaRPr lang="en-US" sz="2000" b="1">
                        <a:effectLst/>
                        <a:latin typeface="Simplified Arabic" pitchFamily="18" charset="-78"/>
                        <a:ea typeface="Times New Roman"/>
                        <a:cs typeface="Simplified Arabic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تحول لصناعة الكحول بعد الخمور </a:t>
                      </a:r>
                      <a:endParaRPr lang="en-US" sz="2000" b="1">
                        <a:effectLst/>
                        <a:latin typeface="Simplified Arabic" pitchFamily="18" charset="-78"/>
                        <a:ea typeface="Times New Roman"/>
                        <a:cs typeface="Simplified Arabic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عدم تقبل المجتمع للمنتج</a:t>
                      </a:r>
                      <a:endParaRPr lang="en-US" sz="2000" b="1">
                        <a:effectLst/>
                        <a:latin typeface="Simplified Arabic" pitchFamily="18" charset="-78"/>
                        <a:ea typeface="Times New Roman"/>
                        <a:cs typeface="Simplified Arabic" pitchFamily="18" charset="-78"/>
                      </a:endParaRPr>
                    </a:p>
                  </a:txBody>
                  <a:tcPr marL="68580" marR="68580" marT="0" marB="0"/>
                </a:tc>
              </a:tr>
              <a:tr h="64758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مصنع بصل كسلا</a:t>
                      </a:r>
                      <a:endParaRPr lang="en-US" sz="2000" b="1">
                        <a:effectLst/>
                        <a:latin typeface="Simplified Arabic" pitchFamily="18" charset="-78"/>
                        <a:ea typeface="Times New Roman"/>
                        <a:cs typeface="Simplified Arabic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تحول للقطاع الخاص بعد توقف مستمر </a:t>
                      </a:r>
                      <a:endParaRPr lang="en-US" sz="2000" b="1" dirty="0">
                        <a:effectLst/>
                        <a:latin typeface="Simplified Arabic" pitchFamily="18" charset="-78"/>
                        <a:ea typeface="Times New Roman"/>
                        <a:cs typeface="Simplified Arabic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عدم تقبل المجتمع للمنتج (البصل المجفف)</a:t>
                      </a:r>
                      <a:endParaRPr lang="en-US" sz="2000" b="1" dirty="0">
                        <a:effectLst/>
                        <a:latin typeface="Simplified Arabic" pitchFamily="18" charset="-78"/>
                        <a:ea typeface="Times New Roman"/>
                        <a:cs typeface="Simplified Arabic" pitchFamily="18" charset="-78"/>
                      </a:endParaRPr>
                    </a:p>
                  </a:txBody>
                  <a:tcPr marL="68580" marR="68580" marT="0" marB="0"/>
                </a:tc>
              </a:tr>
              <a:tr h="64758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مصنع سكر </a:t>
                      </a:r>
                      <a:r>
                        <a:rPr lang="ar-SA" sz="2000" b="1" dirty="0" err="1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عسلاية</a:t>
                      </a:r>
                      <a:endParaRPr lang="en-US" sz="2000" b="1" dirty="0">
                        <a:effectLst/>
                        <a:latin typeface="Simplified Arabic" pitchFamily="18" charset="-78"/>
                        <a:ea typeface="Times New Roman"/>
                        <a:cs typeface="Simplified Arabic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ذللت الكثير من مشكلاته لكنه عمل لفترة طويلة بطاقة أقل </a:t>
                      </a:r>
                      <a:endParaRPr lang="en-US" sz="1600" b="1" dirty="0">
                        <a:effectLst/>
                        <a:latin typeface="Simplified Arabic" pitchFamily="18" charset="-78"/>
                        <a:ea typeface="Times New Roman"/>
                        <a:cs typeface="Simplified Arabic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effectLst/>
                          <a:latin typeface="Simplified Arabic" pitchFamily="18" charset="-78"/>
                          <a:cs typeface="Simplified Arabic" pitchFamily="18" charset="-78"/>
                        </a:rPr>
                        <a:t>موقع بيارات الري وعدم استغلال بعض مساحات المزرعة</a:t>
                      </a:r>
                      <a:endParaRPr lang="en-US" sz="2000" b="1" dirty="0">
                        <a:effectLst/>
                        <a:latin typeface="Simplified Arabic" pitchFamily="18" charset="-78"/>
                        <a:ea typeface="Times New Roman"/>
                        <a:cs typeface="Simplified Arabic" pitchFamily="18" charset="-7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463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58200" cy="1295400"/>
          </a:xfrm>
        </p:spPr>
        <p:txBody>
          <a:bodyPr/>
          <a:lstStyle/>
          <a:p>
            <a:pPr marL="0" indent="0">
              <a:buNone/>
            </a:pPr>
            <a:r>
              <a:rPr lang="ar-SA" sz="9600" dirty="0" smtClean="0">
                <a:solidFill>
                  <a:srgbClr val="FF6699"/>
                </a:solidFill>
                <a:latin typeface="Simplified Arabic" pitchFamily="18" charset="-78"/>
                <a:cs typeface="Simplified Arabic" pitchFamily="18" charset="-78"/>
              </a:rPr>
              <a:t>شكراً لحسن الاستماع</a:t>
            </a:r>
            <a:endParaRPr lang="ar-SA" sz="9600" dirty="0">
              <a:solidFill>
                <a:srgbClr val="FF6699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76400"/>
            <a:ext cx="8610600" cy="4800600"/>
          </a:xfrm>
        </p:spPr>
      </p:pic>
    </p:spTree>
    <p:extLst>
      <p:ext uri="{BB962C8B-B14F-4D97-AF65-F5344CB8AC3E}">
        <p14:creationId xmlns:p14="http://schemas.microsoft.com/office/powerpoint/2010/main" val="405463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58200" cy="1295400"/>
          </a:xfrm>
        </p:spPr>
        <p:txBody>
          <a:bodyPr/>
          <a:lstStyle/>
          <a:p>
            <a:pPr marL="0" indent="0">
              <a:buNone/>
            </a:pPr>
            <a:r>
              <a:rPr lang="ar-SA" sz="7200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مفهوم المشروع: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752600"/>
            <a:ext cx="8610600" cy="4724400"/>
          </a:xfrm>
        </p:spPr>
        <p:txBody>
          <a:bodyPr>
            <a:normAutofit/>
          </a:bodyPr>
          <a:lstStyle/>
          <a:p>
            <a:pPr marL="45720" indent="0" algn="just">
              <a:lnSpc>
                <a:spcPct val="150000"/>
              </a:lnSpc>
              <a:buNone/>
            </a:pPr>
            <a:r>
              <a:rPr lang="ar-SA" sz="44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هو عملية استثمارية تتكون من مجموعة متكاملة من الأنشطة تنفذ خلال مدة زمنية محدودة وحسب تصاميم وطاقات إنتاجية موجهة لخدمة أهداف متفق عليها.</a:t>
            </a:r>
          </a:p>
        </p:txBody>
      </p:sp>
    </p:spTree>
    <p:extLst>
      <p:ext uri="{BB962C8B-B14F-4D97-AF65-F5344CB8AC3E}">
        <p14:creationId xmlns:p14="http://schemas.microsoft.com/office/powerpoint/2010/main" val="425812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58200" cy="1295400"/>
          </a:xfrm>
        </p:spPr>
        <p:txBody>
          <a:bodyPr/>
          <a:lstStyle/>
          <a:p>
            <a:pPr marL="0" indent="0">
              <a:buNone/>
            </a:pPr>
            <a:r>
              <a:rPr lang="ar-SA" sz="6600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أهمية اختيار موقع المشروع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447800"/>
            <a:ext cx="8534400" cy="4724400"/>
          </a:xfrm>
        </p:spPr>
        <p:txBody>
          <a:bodyPr>
            <a:normAutofit/>
          </a:bodyPr>
          <a:lstStyle/>
          <a:p>
            <a:pPr marL="45720" indent="0" algn="just">
              <a:lnSpc>
                <a:spcPct val="250000"/>
              </a:lnSpc>
              <a:buNone/>
            </a:pPr>
            <a:r>
              <a:rPr lang="ar-SA" sz="2800" b="1" dirty="0">
                <a:latin typeface="Simplified Arabic" pitchFamily="18" charset="-78"/>
                <a:cs typeface="Simplified Arabic" pitchFamily="18" charset="-78"/>
              </a:rPr>
              <a:t> 1</a:t>
            </a:r>
            <a:r>
              <a:rPr lang="ar-SA" sz="28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/  يترتب على قرار الموقع </a:t>
            </a:r>
            <a:r>
              <a:rPr lang="ar-SA" sz="2800" b="1" dirty="0" err="1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إلتزامات</a:t>
            </a:r>
            <a:r>
              <a:rPr lang="ar-SA" sz="28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طويلة الأجل ويصعب فيها تصحيح و معالجة الخطأ.</a:t>
            </a:r>
          </a:p>
          <a:p>
            <a:pPr marL="45720" indent="0" algn="just">
              <a:lnSpc>
                <a:spcPct val="250000"/>
              </a:lnSpc>
              <a:buNone/>
            </a:pPr>
            <a:r>
              <a:rPr lang="ar-SA" sz="28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2/ تؤثر قرارات الموقع على </a:t>
            </a:r>
            <a:r>
              <a:rPr lang="ar-SA" sz="2800" b="1" dirty="0" err="1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الإحتياحات</a:t>
            </a:r>
            <a:r>
              <a:rPr lang="ar-SA" sz="28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الرأسمالية و تكاليف التشغيل و الإيرادات و العمليات. </a:t>
            </a:r>
          </a:p>
        </p:txBody>
      </p:sp>
    </p:spTree>
    <p:extLst>
      <p:ext uri="{BB962C8B-B14F-4D97-AF65-F5344CB8AC3E}">
        <p14:creationId xmlns:p14="http://schemas.microsoft.com/office/powerpoint/2010/main" val="405463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458200" cy="1295400"/>
          </a:xfrm>
        </p:spPr>
        <p:txBody>
          <a:bodyPr/>
          <a:lstStyle/>
          <a:p>
            <a:pPr marL="0" indent="0">
              <a:buNone/>
            </a:pPr>
            <a:r>
              <a:rPr lang="ar-SA" sz="4800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البدائل الاستراتيجية عند التخطيط </a:t>
            </a:r>
            <a:r>
              <a:rPr lang="ar-SA" sz="4800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للموقع</a:t>
            </a:r>
            <a:endParaRPr lang="ar-SA" sz="4800" dirty="0">
              <a:solidFill>
                <a:schemeClr val="tx1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752600"/>
            <a:ext cx="8610600" cy="4724400"/>
          </a:xfrm>
        </p:spPr>
        <p:txBody>
          <a:bodyPr>
            <a:noAutofit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ar-SA" sz="36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1/ التوسع في الموقع </a:t>
            </a:r>
            <a:r>
              <a:rPr lang="ar-SA" sz="36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الحالي.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ar-SA" sz="36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2/ إضافة موقع جديد مع </a:t>
            </a:r>
            <a:r>
              <a:rPr lang="ar-SA" sz="3600" b="1" dirty="0" err="1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الإحتفاظ</a:t>
            </a:r>
            <a:r>
              <a:rPr lang="ar-SA" sz="36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بالموقع </a:t>
            </a:r>
            <a:r>
              <a:rPr lang="ar-SA" sz="36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القديم.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ar-SA" sz="36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3/ </a:t>
            </a:r>
            <a:r>
              <a:rPr lang="ar-SA" sz="3600" b="1" dirty="0" err="1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الإستغناء</a:t>
            </a:r>
            <a:r>
              <a:rPr lang="ar-SA" sz="36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عن موقع والتحول إلى موقع </a:t>
            </a:r>
            <a:r>
              <a:rPr lang="ar-SA" sz="36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جديد.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ar-SA" sz="36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4/ عدم القيام بأي شيء " الثبات </a:t>
            </a:r>
            <a:r>
              <a:rPr lang="ar-SA" sz="36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".</a:t>
            </a:r>
            <a:endParaRPr lang="ar-SA" sz="3600" b="1" dirty="0">
              <a:solidFill>
                <a:schemeClr val="tx1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5463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58200" cy="1295400"/>
          </a:xfrm>
        </p:spPr>
        <p:txBody>
          <a:bodyPr/>
          <a:lstStyle/>
          <a:p>
            <a:pPr marL="0" indent="0">
              <a:buNone/>
            </a:pPr>
            <a:r>
              <a:rPr lang="ar-SA" sz="4400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خطوات </a:t>
            </a:r>
            <a:r>
              <a:rPr lang="ar-SA" sz="4400" dirty="0" err="1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إختيار</a:t>
            </a:r>
            <a:r>
              <a:rPr lang="ar-SA" sz="4400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الموقع الملائم لمنشأة خدمية: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752600"/>
            <a:ext cx="8610600" cy="4724400"/>
          </a:xfrm>
        </p:spPr>
        <p:txBody>
          <a:bodyPr>
            <a:normAutofit/>
          </a:bodyPr>
          <a:lstStyle/>
          <a:p>
            <a:pPr marL="45720" indent="0">
              <a:lnSpc>
                <a:spcPct val="250000"/>
              </a:lnSpc>
              <a:buNone/>
            </a:pPr>
            <a:r>
              <a:rPr lang="ar-SA" sz="24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1- تحديد </a:t>
            </a:r>
            <a:r>
              <a:rPr lang="ar-SA" sz="24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المعايير التي تتم على أساسها عملية المفاضلة بين البدائل </a:t>
            </a:r>
            <a:r>
              <a:rPr lang="ar-SA" sz="24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المتاحة.</a:t>
            </a:r>
          </a:p>
          <a:p>
            <a:pPr marL="45720" indent="0">
              <a:lnSpc>
                <a:spcPct val="250000"/>
              </a:lnSpc>
              <a:buNone/>
            </a:pPr>
            <a:r>
              <a:rPr lang="ar-SA" sz="24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2- تحديد </a:t>
            </a:r>
            <a:r>
              <a:rPr lang="ar-SA" sz="24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العوامل الهامة: موقع السواق والمواد الخام …إلخ</a:t>
            </a:r>
            <a:r>
              <a:rPr lang="ar-SA" sz="24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</a:p>
          <a:p>
            <a:pPr marL="45720" indent="0">
              <a:lnSpc>
                <a:spcPct val="250000"/>
              </a:lnSpc>
              <a:buNone/>
            </a:pPr>
            <a:r>
              <a:rPr lang="ar-SA" sz="24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3- تحديد </a:t>
            </a:r>
            <a:r>
              <a:rPr lang="ar-SA" sz="24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المواقع </a:t>
            </a:r>
            <a:r>
              <a:rPr lang="ar-SA" sz="24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البديلة.</a:t>
            </a:r>
          </a:p>
          <a:p>
            <a:pPr marL="45720" indent="0">
              <a:lnSpc>
                <a:spcPct val="250000"/>
              </a:lnSpc>
              <a:buNone/>
            </a:pPr>
            <a:r>
              <a:rPr lang="ar-SA" sz="24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4- تقييم </a:t>
            </a:r>
            <a:r>
              <a:rPr lang="ar-SA" sz="24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البدائل ثم اختيار الأفضل.</a:t>
            </a:r>
          </a:p>
        </p:txBody>
      </p:sp>
    </p:spTree>
    <p:extLst>
      <p:ext uri="{BB962C8B-B14F-4D97-AF65-F5344CB8AC3E}">
        <p14:creationId xmlns:p14="http://schemas.microsoft.com/office/powerpoint/2010/main" val="405463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58200" cy="1295400"/>
          </a:xfrm>
        </p:spPr>
        <p:txBody>
          <a:bodyPr/>
          <a:lstStyle/>
          <a:p>
            <a:pPr marL="0" indent="0">
              <a:buNone/>
            </a:pPr>
            <a:r>
              <a:rPr lang="ar-SA" sz="6000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العوامل المؤثرة في اختيار الموقع: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371600"/>
            <a:ext cx="8610600" cy="4953000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ar-SA" b="1" dirty="0" smtClean="0">
                <a:solidFill>
                  <a:schemeClr val="tx1"/>
                </a:solidFill>
              </a:rPr>
              <a:t>1- القرب </a:t>
            </a:r>
            <a:r>
              <a:rPr lang="ar-SA" b="1" dirty="0">
                <a:solidFill>
                  <a:schemeClr val="tx1"/>
                </a:solidFill>
              </a:rPr>
              <a:t>من مصادر المادة </a:t>
            </a:r>
            <a:r>
              <a:rPr lang="ar-SA" b="1" dirty="0" smtClean="0">
                <a:solidFill>
                  <a:schemeClr val="tx1"/>
                </a:solidFill>
              </a:rPr>
              <a:t>الخام.</a:t>
            </a:r>
          </a:p>
          <a:p>
            <a:pPr marL="45720" indent="0">
              <a:buNone/>
            </a:pPr>
            <a:r>
              <a:rPr lang="ar-SA" b="1" dirty="0" smtClean="0">
                <a:solidFill>
                  <a:schemeClr val="tx1"/>
                </a:solidFill>
              </a:rPr>
              <a:t>2- القرب </a:t>
            </a:r>
            <a:r>
              <a:rPr lang="ar-SA" b="1" dirty="0">
                <a:solidFill>
                  <a:schemeClr val="tx1"/>
                </a:solidFill>
              </a:rPr>
              <a:t>من مصادر </a:t>
            </a:r>
            <a:r>
              <a:rPr lang="ar-SA" b="1" dirty="0" smtClean="0">
                <a:solidFill>
                  <a:schemeClr val="tx1"/>
                </a:solidFill>
              </a:rPr>
              <a:t>الطاقة.</a:t>
            </a:r>
          </a:p>
          <a:p>
            <a:pPr marL="45720" indent="0">
              <a:buNone/>
            </a:pPr>
            <a:r>
              <a:rPr lang="ar-SA" b="1" dirty="0" smtClean="0">
                <a:solidFill>
                  <a:schemeClr val="tx1"/>
                </a:solidFill>
              </a:rPr>
              <a:t>3- القرب </a:t>
            </a:r>
            <a:r>
              <a:rPr lang="ar-SA" b="1" dirty="0">
                <a:solidFill>
                  <a:schemeClr val="tx1"/>
                </a:solidFill>
              </a:rPr>
              <a:t>من مصادر القوى </a:t>
            </a:r>
            <a:r>
              <a:rPr lang="ar-SA" b="1" dirty="0" smtClean="0">
                <a:solidFill>
                  <a:schemeClr val="tx1"/>
                </a:solidFill>
              </a:rPr>
              <a:t>العاملة.</a:t>
            </a:r>
          </a:p>
          <a:p>
            <a:pPr marL="45720" indent="0">
              <a:buNone/>
            </a:pPr>
            <a:r>
              <a:rPr lang="ar-SA" b="1" dirty="0" smtClean="0">
                <a:solidFill>
                  <a:schemeClr val="tx1"/>
                </a:solidFill>
              </a:rPr>
              <a:t>4- القرب </a:t>
            </a:r>
            <a:r>
              <a:rPr lang="ar-SA" b="1" dirty="0">
                <a:solidFill>
                  <a:schemeClr val="tx1"/>
                </a:solidFill>
              </a:rPr>
              <a:t>من </a:t>
            </a:r>
            <a:r>
              <a:rPr lang="ar-SA" b="1" dirty="0" smtClean="0">
                <a:solidFill>
                  <a:schemeClr val="tx1"/>
                </a:solidFill>
              </a:rPr>
              <a:t>الأسواق.</a:t>
            </a:r>
          </a:p>
          <a:p>
            <a:pPr marL="45720" indent="0">
              <a:buNone/>
            </a:pPr>
            <a:r>
              <a:rPr lang="ar-SA" b="1" dirty="0" smtClean="0">
                <a:solidFill>
                  <a:schemeClr val="tx1"/>
                </a:solidFill>
              </a:rPr>
              <a:t>5- تكلفة الأرض.</a:t>
            </a:r>
          </a:p>
          <a:p>
            <a:pPr marL="45720" indent="0">
              <a:buNone/>
            </a:pPr>
            <a:r>
              <a:rPr lang="ar-SA" b="1" dirty="0" smtClean="0">
                <a:solidFill>
                  <a:schemeClr val="tx1"/>
                </a:solidFill>
              </a:rPr>
              <a:t>6- تكلفة </a:t>
            </a:r>
            <a:r>
              <a:rPr lang="ar-SA" b="1" dirty="0">
                <a:solidFill>
                  <a:schemeClr val="tx1"/>
                </a:solidFill>
              </a:rPr>
              <a:t>التخلص من مخلفات </a:t>
            </a:r>
            <a:r>
              <a:rPr lang="ar-SA" b="1" dirty="0" smtClean="0">
                <a:solidFill>
                  <a:schemeClr val="tx1"/>
                </a:solidFill>
              </a:rPr>
              <a:t>الإنتاج.</a:t>
            </a:r>
          </a:p>
          <a:p>
            <a:pPr marL="45720" indent="0">
              <a:buNone/>
            </a:pPr>
            <a:r>
              <a:rPr lang="ar-SA" b="1" dirty="0" smtClean="0">
                <a:solidFill>
                  <a:schemeClr val="tx1"/>
                </a:solidFill>
              </a:rPr>
              <a:t>7- الضرائب </a:t>
            </a:r>
            <a:r>
              <a:rPr lang="ar-SA" b="1" dirty="0">
                <a:solidFill>
                  <a:schemeClr val="tx1"/>
                </a:solidFill>
              </a:rPr>
              <a:t>والرسوم </a:t>
            </a:r>
            <a:r>
              <a:rPr lang="ar-SA" b="1" dirty="0" smtClean="0">
                <a:solidFill>
                  <a:schemeClr val="tx1"/>
                </a:solidFill>
              </a:rPr>
              <a:t>الحكومية.</a:t>
            </a:r>
          </a:p>
          <a:p>
            <a:pPr marL="45720" indent="0">
              <a:buNone/>
            </a:pPr>
            <a:r>
              <a:rPr lang="ar-SA" b="1" dirty="0" smtClean="0">
                <a:solidFill>
                  <a:schemeClr val="tx1"/>
                </a:solidFill>
              </a:rPr>
              <a:t>8- الظروف الطبيعية.</a:t>
            </a:r>
          </a:p>
          <a:p>
            <a:pPr marL="45720" indent="0">
              <a:buNone/>
            </a:pPr>
            <a:r>
              <a:rPr lang="ar-SA" b="1" dirty="0" smtClean="0">
                <a:solidFill>
                  <a:schemeClr val="tx1"/>
                </a:solidFill>
              </a:rPr>
              <a:t>9- ارتباط </a:t>
            </a:r>
            <a:r>
              <a:rPr lang="ar-SA" b="1" dirty="0">
                <a:solidFill>
                  <a:schemeClr val="tx1"/>
                </a:solidFill>
              </a:rPr>
              <a:t>الصناعة بالدفاع </a:t>
            </a:r>
            <a:r>
              <a:rPr lang="ar-SA" b="1" dirty="0" smtClean="0">
                <a:solidFill>
                  <a:schemeClr val="tx1"/>
                </a:solidFill>
              </a:rPr>
              <a:t>الوطني.</a:t>
            </a:r>
          </a:p>
          <a:p>
            <a:pPr marL="45720" indent="0">
              <a:buNone/>
            </a:pPr>
            <a:r>
              <a:rPr lang="ar-SA" b="1" dirty="0">
                <a:solidFill>
                  <a:schemeClr val="tx1"/>
                </a:solidFill>
              </a:rPr>
              <a:t> 10 - التسهيلات </a:t>
            </a:r>
            <a:r>
              <a:rPr lang="ar-SA" b="1" dirty="0" smtClean="0">
                <a:solidFill>
                  <a:schemeClr val="tx1"/>
                </a:solidFill>
              </a:rPr>
              <a:t>العامة.</a:t>
            </a:r>
          </a:p>
          <a:p>
            <a:pPr marL="45720" indent="0">
              <a:buNone/>
            </a:pPr>
            <a:r>
              <a:rPr lang="ar-SA" b="1" dirty="0">
                <a:solidFill>
                  <a:schemeClr val="tx1"/>
                </a:solidFill>
              </a:rPr>
              <a:t> 11 - مدى توافر البنيات </a:t>
            </a:r>
            <a:r>
              <a:rPr lang="ar-SA" b="1" dirty="0" smtClean="0">
                <a:solidFill>
                  <a:schemeClr val="tx1"/>
                </a:solidFill>
              </a:rPr>
              <a:t>الأساسية</a:t>
            </a:r>
            <a:r>
              <a:rPr lang="ar-SA" b="1" dirty="0">
                <a:solidFill>
                  <a:schemeClr val="tx1"/>
                </a:solidFill>
              </a:rPr>
              <a:t>.</a:t>
            </a:r>
            <a:endParaRPr lang="ar-SA" b="1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ar-SA" b="1" dirty="0">
                <a:solidFill>
                  <a:schemeClr val="tx1"/>
                </a:solidFill>
              </a:rPr>
              <a:t> 12 - مدى توافر الخدمات الأمنية </a:t>
            </a:r>
            <a:r>
              <a:rPr lang="ar-SA" b="1" dirty="0" smtClean="0">
                <a:solidFill>
                  <a:schemeClr val="tx1"/>
                </a:solidFill>
              </a:rPr>
              <a:t>والاستقرار.</a:t>
            </a:r>
          </a:p>
          <a:p>
            <a:pPr marL="45720" indent="0">
              <a:buNone/>
            </a:pPr>
            <a:r>
              <a:rPr lang="ar-SA" b="1" dirty="0">
                <a:solidFill>
                  <a:schemeClr val="tx1"/>
                </a:solidFill>
              </a:rPr>
              <a:t> 13 </a:t>
            </a:r>
            <a:r>
              <a:rPr lang="ar-SA" b="1" dirty="0" smtClean="0">
                <a:solidFill>
                  <a:schemeClr val="tx1"/>
                </a:solidFill>
              </a:rPr>
              <a:t>– المنافسة.</a:t>
            </a:r>
            <a:endParaRPr lang="ar-SA" b="1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ar-SA" dirty="0" smtClean="0"/>
          </a:p>
          <a:p>
            <a:pPr marL="45720" indent="0">
              <a:buNone/>
            </a:pPr>
            <a:endParaRPr lang="ar-SA" dirty="0" smtClean="0"/>
          </a:p>
          <a:p>
            <a:pPr marL="4572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5463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58200" cy="1295400"/>
          </a:xfrm>
        </p:spPr>
        <p:txBody>
          <a:bodyPr/>
          <a:lstStyle/>
          <a:p>
            <a:pPr marL="0" indent="0">
              <a:buNone/>
            </a:pPr>
            <a:r>
              <a:rPr lang="ar-SA" sz="4000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أساليب تقييم المواقع البديلة لإنشاء المشروع: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84039253"/>
              </p:ext>
            </p:extLst>
          </p:nvPr>
        </p:nvGraphicFramePr>
        <p:xfrm>
          <a:off x="228600" y="1752600"/>
          <a:ext cx="8610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463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458200" cy="1295400"/>
          </a:xfrm>
        </p:spPr>
        <p:txBody>
          <a:bodyPr/>
          <a:lstStyle/>
          <a:p>
            <a:pPr marL="0" indent="0">
              <a:buNone/>
            </a:pPr>
            <a:r>
              <a:rPr lang="ar-SA" sz="6600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أولاً: الأساليب الكمية</a:t>
            </a:r>
            <a:r>
              <a:rPr lang="ar-SA" sz="6600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:</a:t>
            </a:r>
            <a:endParaRPr lang="ar-SA" sz="6600" dirty="0">
              <a:solidFill>
                <a:schemeClr val="tx1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524000"/>
            <a:ext cx="8610600" cy="4724400"/>
          </a:xfrm>
        </p:spPr>
        <p:txBody>
          <a:bodyPr>
            <a:noAutofit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ar-SA" sz="24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1- أسلوب نقطة تعادل الموقع.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ar-SA" sz="24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2- أسلوب تحليل التكاليف.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ar-SA" sz="24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3- الرسم </a:t>
            </a:r>
            <a:r>
              <a:rPr lang="ar-SA" sz="24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البياني.</a:t>
            </a:r>
            <a:endParaRPr lang="ar-SA" sz="2400" b="1" dirty="0">
              <a:solidFill>
                <a:schemeClr val="tx1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45720" indent="0">
              <a:lnSpc>
                <a:spcPct val="150000"/>
              </a:lnSpc>
              <a:buNone/>
            </a:pPr>
            <a:r>
              <a:rPr lang="ar-SA" sz="24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4- أسلوب البرمجة </a:t>
            </a:r>
            <a:r>
              <a:rPr lang="ar-SA" sz="24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الخطية.</a:t>
            </a:r>
            <a:endParaRPr lang="ar-SA" sz="2400" b="1" dirty="0">
              <a:solidFill>
                <a:schemeClr val="tx1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45720" indent="0">
              <a:lnSpc>
                <a:spcPct val="150000"/>
              </a:lnSpc>
              <a:buNone/>
            </a:pPr>
            <a:r>
              <a:rPr lang="ar-SA" sz="24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5- أسلوب النقل </a:t>
            </a:r>
            <a:r>
              <a:rPr lang="ar-SA" sz="24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والتخصيص.</a:t>
            </a:r>
            <a:endParaRPr lang="ar-SA" sz="2400" b="1" dirty="0">
              <a:solidFill>
                <a:schemeClr val="tx1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45720" indent="0">
              <a:lnSpc>
                <a:spcPct val="150000"/>
              </a:lnSpc>
              <a:buNone/>
            </a:pPr>
            <a:r>
              <a:rPr lang="ar-SA" sz="24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6- أسلوب </a:t>
            </a:r>
            <a:r>
              <a:rPr lang="ar-SA" sz="2400" b="1" dirty="0" err="1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السمبلكس</a:t>
            </a:r>
            <a:r>
              <a:rPr lang="ar-SA" sz="24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  <a:endParaRPr lang="ar-SA" sz="2400" b="1" dirty="0">
              <a:solidFill>
                <a:schemeClr val="tx1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45720" indent="0">
              <a:lnSpc>
                <a:spcPct val="150000"/>
              </a:lnSpc>
              <a:buNone/>
            </a:pPr>
            <a:r>
              <a:rPr lang="ar-SA" sz="24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7- أسلوب معدل العائد على </a:t>
            </a:r>
            <a:r>
              <a:rPr lang="ar-SA" sz="2400" b="1" dirty="0" err="1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الإستثمار</a:t>
            </a:r>
            <a:r>
              <a:rPr lang="ar-SA" sz="24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  <a:endParaRPr lang="ar-SA" sz="2400" b="1" dirty="0">
              <a:solidFill>
                <a:schemeClr val="tx1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5463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458200" cy="1295400"/>
          </a:xfrm>
        </p:spPr>
        <p:txBody>
          <a:bodyPr/>
          <a:lstStyle/>
          <a:p>
            <a:pPr marL="0" indent="0">
              <a:buNone/>
            </a:pPr>
            <a:r>
              <a:rPr lang="ar-SA" sz="6600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ثانياً: الأساليب غير الكمية</a:t>
            </a:r>
            <a:r>
              <a:rPr lang="ar-SA" sz="6600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:</a:t>
            </a:r>
            <a:endParaRPr lang="ar-SA" sz="6600" dirty="0">
              <a:solidFill>
                <a:schemeClr val="tx1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26843115"/>
              </p:ext>
            </p:extLst>
          </p:nvPr>
        </p:nvGraphicFramePr>
        <p:xfrm>
          <a:off x="228600" y="1752600"/>
          <a:ext cx="8610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463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55</TotalTime>
  <Words>462</Words>
  <Application>Microsoft Office PowerPoint</Application>
  <PresentationFormat>On-screen Show (4:3)</PresentationFormat>
  <Paragraphs>74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Slipstream</vt:lpstr>
      <vt:lpstr>إدارة الإنتاج والعمليات</vt:lpstr>
      <vt:lpstr>مفهوم المشروع:</vt:lpstr>
      <vt:lpstr>أهمية اختيار موقع المشروع </vt:lpstr>
      <vt:lpstr> البدائل الاستراتيجية عند التخطيط للموقع</vt:lpstr>
      <vt:lpstr> خطوات إختيار الموقع الملائم لمنشأة خدمية:</vt:lpstr>
      <vt:lpstr>العوامل المؤثرة في اختيار الموقع: </vt:lpstr>
      <vt:lpstr>أساليب تقييم المواقع البديلة لإنشاء المشروع:</vt:lpstr>
      <vt:lpstr>أولاً: الأساليب الكمية:</vt:lpstr>
      <vt:lpstr>ثانياً: الأساليب غير الكمية:</vt:lpstr>
      <vt:lpstr>PowerPoint Presentation</vt:lpstr>
      <vt:lpstr>شكراً لحسن الاستماع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إدارة الإنتاج والعمليات</dc:title>
  <dc:creator>hp</dc:creator>
  <cp:lastModifiedBy>hp</cp:lastModifiedBy>
  <cp:revision>11</cp:revision>
  <dcterms:created xsi:type="dcterms:W3CDTF">2006-08-16T00:00:00Z</dcterms:created>
  <dcterms:modified xsi:type="dcterms:W3CDTF">2018-11-27T07:55:51Z</dcterms:modified>
</cp:coreProperties>
</file>