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309" r:id="rId4"/>
    <p:sldId id="258" r:id="rId5"/>
    <p:sldId id="273" r:id="rId6"/>
    <p:sldId id="291" r:id="rId7"/>
    <p:sldId id="314" r:id="rId8"/>
    <p:sldId id="292" r:id="rId9"/>
    <p:sldId id="293" r:id="rId10"/>
    <p:sldId id="294" r:id="rId11"/>
    <p:sldId id="295" r:id="rId12"/>
    <p:sldId id="296" r:id="rId13"/>
    <p:sldId id="297" r:id="rId14"/>
    <p:sldId id="274" r:id="rId15"/>
    <p:sldId id="277" r:id="rId16"/>
    <p:sldId id="275" r:id="rId17"/>
    <p:sldId id="276" r:id="rId18"/>
    <p:sldId id="278" r:id="rId19"/>
    <p:sldId id="307" r:id="rId20"/>
    <p:sldId id="260" r:id="rId21"/>
    <p:sldId id="259" r:id="rId22"/>
    <p:sldId id="261" r:id="rId23"/>
    <p:sldId id="262" r:id="rId24"/>
    <p:sldId id="263" r:id="rId25"/>
    <p:sldId id="279" r:id="rId26"/>
    <p:sldId id="264" r:id="rId27"/>
    <p:sldId id="290" r:id="rId28"/>
    <p:sldId id="280" r:id="rId29"/>
    <p:sldId id="266" r:id="rId30"/>
    <p:sldId id="268" r:id="rId31"/>
    <p:sldId id="269" r:id="rId32"/>
    <p:sldId id="270" r:id="rId33"/>
    <p:sldId id="271" r:id="rId34"/>
    <p:sldId id="282" r:id="rId35"/>
    <p:sldId id="283" r:id="rId36"/>
    <p:sldId id="312" r:id="rId37"/>
    <p:sldId id="288" r:id="rId38"/>
    <p:sldId id="310" r:id="rId39"/>
    <p:sldId id="311" r:id="rId40"/>
    <p:sldId id="284" r:id="rId41"/>
    <p:sldId id="285" r:id="rId42"/>
    <p:sldId id="286" r:id="rId43"/>
    <p:sldId id="313" r:id="rId44"/>
    <p:sldId id="28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FF99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53B40-DB13-48AD-A0CA-E3E277219C92}" type="doc">
      <dgm:prSet loTypeId="urn:microsoft.com/office/officeart/2005/8/layout/cycle2" loCatId="cycle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669F19DA-FF72-4C22-99B8-45115BD1EB28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ar-SA" sz="2400" b="1" dirty="0" smtClean="0"/>
            <a:t>التكنولوجية</a:t>
          </a:r>
          <a:endParaRPr lang="ar-SA" sz="1700" b="1" dirty="0"/>
        </a:p>
      </dgm:t>
    </dgm:pt>
    <dgm:pt modelId="{1B32D300-04E6-4CB2-BCC7-7B1F89403A42}" type="parTrans" cxnId="{DA809D8B-6F67-4D54-93EF-83BF9981F35C}">
      <dgm:prSet/>
      <dgm:spPr/>
      <dgm:t>
        <a:bodyPr/>
        <a:lstStyle/>
        <a:p>
          <a:pPr rtl="1"/>
          <a:endParaRPr lang="ar-SA"/>
        </a:p>
      </dgm:t>
    </dgm:pt>
    <dgm:pt modelId="{9ED2FC7C-B3FA-4772-9095-6E0623E4924C}" type="sibTrans" cxnId="{DA809D8B-6F67-4D54-93EF-83BF9981F35C}">
      <dgm:prSet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91B7C4C9-7893-4055-A153-DCEDE353A361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="1" dirty="0" smtClean="0"/>
            <a:t>النفسية</a:t>
          </a:r>
          <a:endParaRPr lang="ar-SA" b="1" dirty="0"/>
        </a:p>
      </dgm:t>
    </dgm:pt>
    <dgm:pt modelId="{4B883156-B520-4CF4-944E-8D19B5FE49A7}" type="parTrans" cxnId="{C6030C9C-AD73-4523-B52A-729A06A75641}">
      <dgm:prSet/>
      <dgm:spPr/>
      <dgm:t>
        <a:bodyPr/>
        <a:lstStyle/>
        <a:p>
          <a:pPr rtl="1"/>
          <a:endParaRPr lang="ar-SA"/>
        </a:p>
      </dgm:t>
    </dgm:pt>
    <dgm:pt modelId="{971F279E-540F-471D-82C5-14390BF53158}" type="sibTrans" cxnId="{C6030C9C-AD73-4523-B52A-729A06A75641}">
      <dgm:prSet/>
      <dgm:spPr>
        <a:solidFill>
          <a:srgbClr val="00B050"/>
        </a:solidFill>
      </dgm:spPr>
      <dgm:t>
        <a:bodyPr/>
        <a:lstStyle/>
        <a:p>
          <a:pPr rtl="1"/>
          <a:endParaRPr lang="ar-SA"/>
        </a:p>
      </dgm:t>
    </dgm:pt>
    <dgm:pt modelId="{5BDA77F5-4124-4DED-A174-7F88687F3F18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="1" dirty="0" smtClean="0"/>
            <a:t>الزمن</a:t>
          </a:r>
          <a:endParaRPr lang="ar-SA" b="1" dirty="0"/>
        </a:p>
      </dgm:t>
    </dgm:pt>
    <dgm:pt modelId="{8977DA80-B98C-4D69-8C1F-177D16BA108E}" type="parTrans" cxnId="{01D06B2F-6432-470E-8105-D0B256181068}">
      <dgm:prSet/>
      <dgm:spPr/>
      <dgm:t>
        <a:bodyPr/>
        <a:lstStyle/>
        <a:p>
          <a:pPr rtl="1"/>
          <a:endParaRPr lang="ar-SA"/>
        </a:p>
      </dgm:t>
    </dgm:pt>
    <dgm:pt modelId="{1A169449-2702-4A8F-9248-777E5BD1C4BC}" type="sibTrans" cxnId="{01D06B2F-6432-470E-8105-D0B256181068}">
      <dgm:prSet/>
      <dgm:spPr>
        <a:solidFill>
          <a:srgbClr val="7030A0"/>
        </a:solidFill>
      </dgm:spPr>
      <dgm:t>
        <a:bodyPr/>
        <a:lstStyle/>
        <a:p>
          <a:pPr rtl="1"/>
          <a:endParaRPr lang="ar-SA"/>
        </a:p>
      </dgm:t>
    </dgm:pt>
    <dgm:pt modelId="{1C984816-1B72-46A6-BA5D-9EF30F93A575}">
      <dgm:prSet/>
      <dgm:spPr>
        <a:solidFill>
          <a:srgbClr val="FF0066"/>
        </a:solidFill>
      </dgm:spPr>
      <dgm:t>
        <a:bodyPr/>
        <a:lstStyle/>
        <a:p>
          <a:pPr rtl="1"/>
          <a:r>
            <a:rPr lang="ar-SA" b="1" dirty="0" smtClean="0"/>
            <a:t>التعاقدية</a:t>
          </a:r>
          <a:endParaRPr lang="ar-SA" b="1" dirty="0"/>
        </a:p>
      </dgm:t>
    </dgm:pt>
    <dgm:pt modelId="{224B886E-CA9F-4A58-BD33-8184425BB3ED}" type="parTrans" cxnId="{A5D4BE7D-24C3-4F16-92AA-CA596418AE15}">
      <dgm:prSet/>
      <dgm:spPr/>
      <dgm:t>
        <a:bodyPr/>
        <a:lstStyle/>
        <a:p>
          <a:pPr rtl="1"/>
          <a:endParaRPr lang="ar-SA"/>
        </a:p>
      </dgm:t>
    </dgm:pt>
    <dgm:pt modelId="{1A3639CE-6A21-4988-ABEC-3E93014B5657}" type="sibTrans" cxnId="{A5D4BE7D-24C3-4F16-92AA-CA596418AE15}">
      <dgm:prSet/>
      <dgm:spPr>
        <a:solidFill>
          <a:srgbClr val="FF0066"/>
        </a:solidFill>
      </dgm:spPr>
      <dgm:t>
        <a:bodyPr/>
        <a:lstStyle/>
        <a:p>
          <a:pPr rtl="1"/>
          <a:endParaRPr lang="ar-SA"/>
        </a:p>
      </dgm:t>
    </dgm:pt>
    <dgm:pt modelId="{6401E576-468A-4FBD-B058-00BDD9AE617A}">
      <dgm:prSet/>
      <dgm:spPr>
        <a:solidFill>
          <a:srgbClr val="00B0F0"/>
        </a:solidFill>
      </dgm:spPr>
      <dgm:t>
        <a:bodyPr/>
        <a:lstStyle/>
        <a:p>
          <a:pPr rtl="1"/>
          <a:r>
            <a:rPr lang="ar-SA" b="1" dirty="0" smtClean="0"/>
            <a:t>الاخلاقية</a:t>
          </a:r>
          <a:endParaRPr lang="ar-SA" b="1" dirty="0"/>
        </a:p>
      </dgm:t>
    </dgm:pt>
    <dgm:pt modelId="{46DD830F-3535-42CD-91EE-4784C9A976CC}" type="parTrans" cxnId="{4EB11D4C-0899-4670-9A22-9B1D851ABCDC}">
      <dgm:prSet/>
      <dgm:spPr/>
      <dgm:t>
        <a:bodyPr/>
        <a:lstStyle/>
        <a:p>
          <a:pPr rtl="1"/>
          <a:endParaRPr lang="ar-SA"/>
        </a:p>
      </dgm:t>
    </dgm:pt>
    <dgm:pt modelId="{2FCE0177-D647-41DC-87C0-68C7B42C619F}" type="sibTrans" cxnId="{4EB11D4C-0899-4670-9A22-9B1D851ABCDC}">
      <dgm:prSet/>
      <dgm:spPr>
        <a:solidFill>
          <a:srgbClr val="00B0F0"/>
        </a:solidFill>
      </dgm:spPr>
      <dgm:t>
        <a:bodyPr/>
        <a:lstStyle/>
        <a:p>
          <a:pPr rtl="1"/>
          <a:endParaRPr lang="ar-SA"/>
        </a:p>
      </dgm:t>
    </dgm:pt>
    <dgm:pt modelId="{5F011719-82AC-4F7C-AC14-02C72F40AFA2}" type="pres">
      <dgm:prSet presAssocID="{E0653B40-DB13-48AD-A0CA-E3E277219C9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E11D869-5D7F-4B2B-B058-6C75C6F312D9}" type="pres">
      <dgm:prSet presAssocID="{669F19DA-FF72-4C22-99B8-45115BD1EB28}" presName="node" presStyleLbl="node1" presStyleIdx="0" presStyleCnt="5" custScaleX="1446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2ECE53-ED9B-44A2-85F9-EEB0FA63392A}" type="pres">
      <dgm:prSet presAssocID="{9ED2FC7C-B3FA-4772-9095-6E0623E4924C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8DD8E57E-9164-4D2B-8D31-C6FD936C3BBC}" type="pres">
      <dgm:prSet presAssocID="{9ED2FC7C-B3FA-4772-9095-6E0623E4924C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4F4BA3EF-CC4F-48DC-8AEB-80A24FC13C9D}" type="pres">
      <dgm:prSet presAssocID="{91B7C4C9-7893-4055-A153-DCEDE353A361}" presName="node" presStyleLbl="node1" presStyleIdx="1" presStyleCnt="5" custScaleX="1281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9BF558-E23B-4D51-8FD3-37C002B4E067}" type="pres">
      <dgm:prSet presAssocID="{971F279E-540F-471D-82C5-14390BF53158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4513CC85-34F7-4806-AD17-B2CED6EE5356}" type="pres">
      <dgm:prSet presAssocID="{971F279E-540F-471D-82C5-14390BF53158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39431A38-185F-4C21-B9BA-9DF282C6676E}" type="pres">
      <dgm:prSet presAssocID="{5BDA77F5-4124-4DED-A174-7F88687F3F18}" presName="node" presStyleLbl="node1" presStyleIdx="2" presStyleCnt="5" custScaleX="12724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DFFE04-DF0F-4219-8F57-8E5167044928}" type="pres">
      <dgm:prSet presAssocID="{1A169449-2702-4A8F-9248-777E5BD1C4BC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CD1E1F8F-1472-4752-8D6F-3D02561AB00E}" type="pres">
      <dgm:prSet presAssocID="{1A169449-2702-4A8F-9248-777E5BD1C4BC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69515808-E98C-47A3-9CFB-388391EB5072}" type="pres">
      <dgm:prSet presAssocID="{1C984816-1B72-46A6-BA5D-9EF30F93A575}" presName="node" presStyleLbl="node1" presStyleIdx="3" presStyleCnt="5" custScaleX="1230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F92E5E-8A2C-4796-AB8A-4BE552AFCEB6}" type="pres">
      <dgm:prSet presAssocID="{1A3639CE-6A21-4988-ABEC-3E93014B5657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6FA3C62E-CB61-4F9D-B25C-E3A1692B1A3B}" type="pres">
      <dgm:prSet presAssocID="{1A3639CE-6A21-4988-ABEC-3E93014B5657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261ABDC1-BA54-4D8F-9FAC-B744064DC21A}" type="pres">
      <dgm:prSet presAssocID="{6401E576-468A-4FBD-B058-00BDD9AE617A}" presName="node" presStyleLbl="node1" presStyleIdx="4" presStyleCnt="5" custScaleX="1260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76D416-74AD-4187-B7CB-BE54891F236D}" type="pres">
      <dgm:prSet presAssocID="{2FCE0177-D647-41DC-87C0-68C7B42C619F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A9C59D05-5AF8-42F4-9DAF-215B07EB6DB3}" type="pres">
      <dgm:prSet presAssocID="{2FCE0177-D647-41DC-87C0-68C7B42C619F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6E1AFE16-D44D-46E0-B0EA-2E4012074010}" type="presOf" srcId="{1A3639CE-6A21-4988-ABEC-3E93014B5657}" destId="{16F92E5E-8A2C-4796-AB8A-4BE552AFCEB6}" srcOrd="0" destOrd="0" presId="urn:microsoft.com/office/officeart/2005/8/layout/cycle2"/>
    <dgm:cxn modelId="{C796F79C-482F-4C9E-A975-FE8A04082A17}" type="presOf" srcId="{1A169449-2702-4A8F-9248-777E5BD1C4BC}" destId="{19DFFE04-DF0F-4219-8F57-8E5167044928}" srcOrd="0" destOrd="0" presId="urn:microsoft.com/office/officeart/2005/8/layout/cycle2"/>
    <dgm:cxn modelId="{C6030C9C-AD73-4523-B52A-729A06A75641}" srcId="{E0653B40-DB13-48AD-A0CA-E3E277219C92}" destId="{91B7C4C9-7893-4055-A153-DCEDE353A361}" srcOrd="1" destOrd="0" parTransId="{4B883156-B520-4CF4-944E-8D19B5FE49A7}" sibTransId="{971F279E-540F-471D-82C5-14390BF53158}"/>
    <dgm:cxn modelId="{DA809D8B-6F67-4D54-93EF-83BF9981F35C}" srcId="{E0653B40-DB13-48AD-A0CA-E3E277219C92}" destId="{669F19DA-FF72-4C22-99B8-45115BD1EB28}" srcOrd="0" destOrd="0" parTransId="{1B32D300-04E6-4CB2-BCC7-7B1F89403A42}" sibTransId="{9ED2FC7C-B3FA-4772-9095-6E0623E4924C}"/>
    <dgm:cxn modelId="{D9F27A5D-A227-490E-AD80-826B3722FFBD}" type="presOf" srcId="{5BDA77F5-4124-4DED-A174-7F88687F3F18}" destId="{39431A38-185F-4C21-B9BA-9DF282C6676E}" srcOrd="0" destOrd="0" presId="urn:microsoft.com/office/officeart/2005/8/layout/cycle2"/>
    <dgm:cxn modelId="{4EB11D4C-0899-4670-9A22-9B1D851ABCDC}" srcId="{E0653B40-DB13-48AD-A0CA-E3E277219C92}" destId="{6401E576-468A-4FBD-B058-00BDD9AE617A}" srcOrd="4" destOrd="0" parTransId="{46DD830F-3535-42CD-91EE-4784C9A976CC}" sibTransId="{2FCE0177-D647-41DC-87C0-68C7B42C619F}"/>
    <dgm:cxn modelId="{80E38AED-7021-47D5-97DA-F2C723F31B38}" type="presOf" srcId="{91B7C4C9-7893-4055-A153-DCEDE353A361}" destId="{4F4BA3EF-CC4F-48DC-8AEB-80A24FC13C9D}" srcOrd="0" destOrd="0" presId="urn:microsoft.com/office/officeart/2005/8/layout/cycle2"/>
    <dgm:cxn modelId="{AAAD2377-7C4C-4BAC-96C4-CD0F52ACD3DB}" type="presOf" srcId="{971F279E-540F-471D-82C5-14390BF53158}" destId="{A79BF558-E23B-4D51-8FD3-37C002B4E067}" srcOrd="0" destOrd="0" presId="urn:microsoft.com/office/officeart/2005/8/layout/cycle2"/>
    <dgm:cxn modelId="{A5D4BE7D-24C3-4F16-92AA-CA596418AE15}" srcId="{E0653B40-DB13-48AD-A0CA-E3E277219C92}" destId="{1C984816-1B72-46A6-BA5D-9EF30F93A575}" srcOrd="3" destOrd="0" parTransId="{224B886E-CA9F-4A58-BD33-8184425BB3ED}" sibTransId="{1A3639CE-6A21-4988-ABEC-3E93014B5657}"/>
    <dgm:cxn modelId="{75F67170-C863-41AB-A3EE-712884BBFD78}" type="presOf" srcId="{669F19DA-FF72-4C22-99B8-45115BD1EB28}" destId="{8E11D869-5D7F-4B2B-B058-6C75C6F312D9}" srcOrd="0" destOrd="0" presId="urn:microsoft.com/office/officeart/2005/8/layout/cycle2"/>
    <dgm:cxn modelId="{0F123F07-87DE-42E4-95E4-E3FEDFAE860F}" type="presOf" srcId="{1A169449-2702-4A8F-9248-777E5BD1C4BC}" destId="{CD1E1F8F-1472-4752-8D6F-3D02561AB00E}" srcOrd="1" destOrd="0" presId="urn:microsoft.com/office/officeart/2005/8/layout/cycle2"/>
    <dgm:cxn modelId="{0511BD86-B00F-4B3A-80C2-C01332F32D0C}" type="presOf" srcId="{1C984816-1B72-46A6-BA5D-9EF30F93A575}" destId="{69515808-E98C-47A3-9CFB-388391EB5072}" srcOrd="0" destOrd="0" presId="urn:microsoft.com/office/officeart/2005/8/layout/cycle2"/>
    <dgm:cxn modelId="{8BE08845-EAA5-42E9-9F29-666BDF22C9D8}" type="presOf" srcId="{2FCE0177-D647-41DC-87C0-68C7B42C619F}" destId="{7176D416-74AD-4187-B7CB-BE54891F236D}" srcOrd="0" destOrd="0" presId="urn:microsoft.com/office/officeart/2005/8/layout/cycle2"/>
    <dgm:cxn modelId="{E189A614-C4EB-458D-BDB6-096F38147DAA}" type="presOf" srcId="{1A3639CE-6A21-4988-ABEC-3E93014B5657}" destId="{6FA3C62E-CB61-4F9D-B25C-E3A1692B1A3B}" srcOrd="1" destOrd="0" presId="urn:microsoft.com/office/officeart/2005/8/layout/cycle2"/>
    <dgm:cxn modelId="{01D06B2F-6432-470E-8105-D0B256181068}" srcId="{E0653B40-DB13-48AD-A0CA-E3E277219C92}" destId="{5BDA77F5-4124-4DED-A174-7F88687F3F18}" srcOrd="2" destOrd="0" parTransId="{8977DA80-B98C-4D69-8C1F-177D16BA108E}" sibTransId="{1A169449-2702-4A8F-9248-777E5BD1C4BC}"/>
    <dgm:cxn modelId="{F938C9E5-BD14-4813-B381-75E5007093FB}" type="presOf" srcId="{9ED2FC7C-B3FA-4772-9095-6E0623E4924C}" destId="{482ECE53-ED9B-44A2-85F9-EEB0FA63392A}" srcOrd="0" destOrd="0" presId="urn:microsoft.com/office/officeart/2005/8/layout/cycle2"/>
    <dgm:cxn modelId="{7741C7A7-FC1A-46AE-9CF4-206932090D2C}" type="presOf" srcId="{6401E576-468A-4FBD-B058-00BDD9AE617A}" destId="{261ABDC1-BA54-4D8F-9FAC-B744064DC21A}" srcOrd="0" destOrd="0" presId="urn:microsoft.com/office/officeart/2005/8/layout/cycle2"/>
    <dgm:cxn modelId="{A2A69593-810B-4094-B283-209B3904238D}" type="presOf" srcId="{971F279E-540F-471D-82C5-14390BF53158}" destId="{4513CC85-34F7-4806-AD17-B2CED6EE5356}" srcOrd="1" destOrd="0" presId="urn:microsoft.com/office/officeart/2005/8/layout/cycle2"/>
    <dgm:cxn modelId="{636173D1-689C-4723-931E-1181D9091BB1}" type="presOf" srcId="{9ED2FC7C-B3FA-4772-9095-6E0623E4924C}" destId="{8DD8E57E-9164-4D2B-8D31-C6FD936C3BBC}" srcOrd="1" destOrd="0" presId="urn:microsoft.com/office/officeart/2005/8/layout/cycle2"/>
    <dgm:cxn modelId="{A0C5E196-C90D-4B5A-95A0-A2E1EDEA4DD1}" type="presOf" srcId="{E0653B40-DB13-48AD-A0CA-E3E277219C92}" destId="{5F011719-82AC-4F7C-AC14-02C72F40AFA2}" srcOrd="0" destOrd="0" presId="urn:microsoft.com/office/officeart/2005/8/layout/cycle2"/>
    <dgm:cxn modelId="{FC96C3A1-C159-45AA-8074-B18D7D0DD8A8}" type="presOf" srcId="{2FCE0177-D647-41DC-87C0-68C7B42C619F}" destId="{A9C59D05-5AF8-42F4-9DAF-215B07EB6DB3}" srcOrd="1" destOrd="0" presId="urn:microsoft.com/office/officeart/2005/8/layout/cycle2"/>
    <dgm:cxn modelId="{E0CFFD39-6ACD-4674-8628-23366EBCE578}" type="presParOf" srcId="{5F011719-82AC-4F7C-AC14-02C72F40AFA2}" destId="{8E11D869-5D7F-4B2B-B058-6C75C6F312D9}" srcOrd="0" destOrd="0" presId="urn:microsoft.com/office/officeart/2005/8/layout/cycle2"/>
    <dgm:cxn modelId="{C3DD70CD-F2F1-4B1F-BD9F-E62977856EA7}" type="presParOf" srcId="{5F011719-82AC-4F7C-AC14-02C72F40AFA2}" destId="{482ECE53-ED9B-44A2-85F9-EEB0FA63392A}" srcOrd="1" destOrd="0" presId="urn:microsoft.com/office/officeart/2005/8/layout/cycle2"/>
    <dgm:cxn modelId="{2FA42148-3E53-42D3-B2A3-AFA8067F337D}" type="presParOf" srcId="{482ECE53-ED9B-44A2-85F9-EEB0FA63392A}" destId="{8DD8E57E-9164-4D2B-8D31-C6FD936C3BBC}" srcOrd="0" destOrd="0" presId="urn:microsoft.com/office/officeart/2005/8/layout/cycle2"/>
    <dgm:cxn modelId="{8DED9BAD-C7AA-48BD-97B9-0D0EDFB28A42}" type="presParOf" srcId="{5F011719-82AC-4F7C-AC14-02C72F40AFA2}" destId="{4F4BA3EF-CC4F-48DC-8AEB-80A24FC13C9D}" srcOrd="2" destOrd="0" presId="urn:microsoft.com/office/officeart/2005/8/layout/cycle2"/>
    <dgm:cxn modelId="{67002803-F230-4F4A-8EB7-2D070928ACCF}" type="presParOf" srcId="{5F011719-82AC-4F7C-AC14-02C72F40AFA2}" destId="{A79BF558-E23B-4D51-8FD3-37C002B4E067}" srcOrd="3" destOrd="0" presId="urn:microsoft.com/office/officeart/2005/8/layout/cycle2"/>
    <dgm:cxn modelId="{BD6AAB94-CB06-48A0-A97C-B639E405C6FF}" type="presParOf" srcId="{A79BF558-E23B-4D51-8FD3-37C002B4E067}" destId="{4513CC85-34F7-4806-AD17-B2CED6EE5356}" srcOrd="0" destOrd="0" presId="urn:microsoft.com/office/officeart/2005/8/layout/cycle2"/>
    <dgm:cxn modelId="{064D4F4B-1358-4B01-AA44-0923CEAB530E}" type="presParOf" srcId="{5F011719-82AC-4F7C-AC14-02C72F40AFA2}" destId="{39431A38-185F-4C21-B9BA-9DF282C6676E}" srcOrd="4" destOrd="0" presId="urn:microsoft.com/office/officeart/2005/8/layout/cycle2"/>
    <dgm:cxn modelId="{F5EAF6D7-C9EB-4322-B6B3-95BB684A9427}" type="presParOf" srcId="{5F011719-82AC-4F7C-AC14-02C72F40AFA2}" destId="{19DFFE04-DF0F-4219-8F57-8E5167044928}" srcOrd="5" destOrd="0" presId="urn:microsoft.com/office/officeart/2005/8/layout/cycle2"/>
    <dgm:cxn modelId="{F4FF7539-E0E7-44F4-82FE-8EF3ACE7E448}" type="presParOf" srcId="{19DFFE04-DF0F-4219-8F57-8E5167044928}" destId="{CD1E1F8F-1472-4752-8D6F-3D02561AB00E}" srcOrd="0" destOrd="0" presId="urn:microsoft.com/office/officeart/2005/8/layout/cycle2"/>
    <dgm:cxn modelId="{3A21D4D4-FEB6-46FB-BFE4-0420207BD9EF}" type="presParOf" srcId="{5F011719-82AC-4F7C-AC14-02C72F40AFA2}" destId="{69515808-E98C-47A3-9CFB-388391EB5072}" srcOrd="6" destOrd="0" presId="urn:microsoft.com/office/officeart/2005/8/layout/cycle2"/>
    <dgm:cxn modelId="{6D94ED51-80B8-4E96-A913-DEF39A6BBA20}" type="presParOf" srcId="{5F011719-82AC-4F7C-AC14-02C72F40AFA2}" destId="{16F92E5E-8A2C-4796-AB8A-4BE552AFCEB6}" srcOrd="7" destOrd="0" presId="urn:microsoft.com/office/officeart/2005/8/layout/cycle2"/>
    <dgm:cxn modelId="{DE3C1AF5-61DB-4467-A622-BDACAC985F6B}" type="presParOf" srcId="{16F92E5E-8A2C-4796-AB8A-4BE552AFCEB6}" destId="{6FA3C62E-CB61-4F9D-B25C-E3A1692B1A3B}" srcOrd="0" destOrd="0" presId="urn:microsoft.com/office/officeart/2005/8/layout/cycle2"/>
    <dgm:cxn modelId="{823A2159-8BAC-4E2C-AB3A-0738C49C0E3F}" type="presParOf" srcId="{5F011719-82AC-4F7C-AC14-02C72F40AFA2}" destId="{261ABDC1-BA54-4D8F-9FAC-B744064DC21A}" srcOrd="8" destOrd="0" presId="urn:microsoft.com/office/officeart/2005/8/layout/cycle2"/>
    <dgm:cxn modelId="{DF5069C4-B194-48BC-B2E3-DD067C37F7B4}" type="presParOf" srcId="{5F011719-82AC-4F7C-AC14-02C72F40AFA2}" destId="{7176D416-74AD-4187-B7CB-BE54891F236D}" srcOrd="9" destOrd="0" presId="urn:microsoft.com/office/officeart/2005/8/layout/cycle2"/>
    <dgm:cxn modelId="{4D5F0ECD-8F0D-4270-8F76-532F87161225}" type="presParOf" srcId="{7176D416-74AD-4187-B7CB-BE54891F236D}" destId="{A9C59D05-5AF8-42F4-9DAF-215B07EB6DB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07D699-4392-4E91-904B-1D906ED4E3B9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1260F73-E6A4-4FE9-B867-8636F8C90AE2}">
      <dgm:prSet/>
      <dgm:spPr/>
      <dgm:t>
        <a:bodyPr/>
        <a:lstStyle/>
        <a:p>
          <a:pPr rtl="1"/>
          <a:r>
            <a:rPr lang="ar-SA" b="1" baseline="0" dirty="0"/>
            <a:t>أسلوب الفحص الشامل</a:t>
          </a:r>
          <a:endParaRPr lang="ar-SA" dirty="0"/>
        </a:p>
      </dgm:t>
    </dgm:pt>
    <dgm:pt modelId="{3891864E-0F37-44A3-9B7A-936183E56208}" type="parTrans" cxnId="{6B251FD1-CF00-4E39-879D-B86EA29F0A8F}">
      <dgm:prSet/>
      <dgm:spPr/>
      <dgm:t>
        <a:bodyPr/>
        <a:lstStyle/>
        <a:p>
          <a:pPr rtl="1"/>
          <a:endParaRPr lang="ar-SA"/>
        </a:p>
      </dgm:t>
    </dgm:pt>
    <dgm:pt modelId="{BB168107-10E0-4438-9984-C1585DF158F5}" type="sibTrans" cxnId="{6B251FD1-CF00-4E39-879D-B86EA29F0A8F}">
      <dgm:prSet/>
      <dgm:spPr/>
      <dgm:t>
        <a:bodyPr/>
        <a:lstStyle/>
        <a:p>
          <a:pPr rtl="1"/>
          <a:endParaRPr lang="ar-SA"/>
        </a:p>
      </dgm:t>
    </dgm:pt>
    <dgm:pt modelId="{D711E7C4-F748-4A6F-8C76-BEBACF48FF52}">
      <dgm:prSet/>
      <dgm:spPr/>
      <dgm:t>
        <a:bodyPr/>
        <a:lstStyle/>
        <a:p>
          <a:pPr rtl="1"/>
          <a:r>
            <a:rPr lang="ar-SA" b="1" baseline="0" dirty="0"/>
            <a:t>طريقة العينات</a:t>
          </a:r>
          <a:endParaRPr lang="ar-SA" dirty="0"/>
        </a:p>
      </dgm:t>
    </dgm:pt>
    <dgm:pt modelId="{58FB022B-279E-4478-8868-50DA679CCF97}" type="parTrans" cxnId="{3F39C7FE-8936-4AB3-A2D7-B319FA54D00C}">
      <dgm:prSet/>
      <dgm:spPr/>
      <dgm:t>
        <a:bodyPr/>
        <a:lstStyle/>
        <a:p>
          <a:pPr rtl="1"/>
          <a:endParaRPr lang="ar-SA"/>
        </a:p>
      </dgm:t>
    </dgm:pt>
    <dgm:pt modelId="{AC9E0CE9-0DCE-42EB-9B33-93CAC35EC799}" type="sibTrans" cxnId="{3F39C7FE-8936-4AB3-A2D7-B319FA54D00C}">
      <dgm:prSet/>
      <dgm:spPr/>
      <dgm:t>
        <a:bodyPr/>
        <a:lstStyle/>
        <a:p>
          <a:pPr rtl="1"/>
          <a:endParaRPr lang="ar-SA"/>
        </a:p>
      </dgm:t>
    </dgm:pt>
    <dgm:pt modelId="{75372DA7-601E-4EA6-9B63-F7E8E7CFDC7D}" type="pres">
      <dgm:prSet presAssocID="{C307D699-4392-4E91-904B-1D906ED4E3B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EF0CC0-704F-4AEF-BFA2-57AEA510F1A1}" type="pres">
      <dgm:prSet presAssocID="{C307D699-4392-4E91-904B-1D906ED4E3B9}" presName="divider" presStyleLbl="fgShp" presStyleIdx="0" presStyleCnt="1"/>
      <dgm:spPr>
        <a:solidFill>
          <a:srgbClr val="FFFF00"/>
        </a:solidFill>
      </dgm:spPr>
    </dgm:pt>
    <dgm:pt modelId="{3D3F152D-4430-4BC0-A150-2B8D56D7ED64}" type="pres">
      <dgm:prSet presAssocID="{01260F73-E6A4-4FE9-B867-8636F8C90AE2}" presName="downArrow" presStyleLbl="node1" presStyleIdx="0" presStyleCnt="2"/>
      <dgm:spPr>
        <a:solidFill>
          <a:srgbClr val="C00000"/>
        </a:solidFill>
      </dgm:spPr>
    </dgm:pt>
    <dgm:pt modelId="{8FD6D18B-70D4-4753-A1F8-7028803C36BB}" type="pres">
      <dgm:prSet presAssocID="{01260F73-E6A4-4FE9-B867-8636F8C90AE2}" presName="downArrowText" presStyleLbl="revTx" presStyleIdx="0" presStyleCnt="2" custScaleX="13677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CFAFFE-B907-4D3D-BB65-2BAD2B9C150E}" type="pres">
      <dgm:prSet presAssocID="{D711E7C4-F748-4A6F-8C76-BEBACF48FF52}" presName="upArrow" presStyleLbl="node1" presStyleIdx="1" presStyleCnt="2"/>
      <dgm:spPr>
        <a:solidFill>
          <a:srgbClr val="7030A0"/>
        </a:solidFill>
      </dgm:spPr>
    </dgm:pt>
    <dgm:pt modelId="{EAABE3A2-B15A-454D-8744-80D03D295F7A}" type="pres">
      <dgm:prSet presAssocID="{D711E7C4-F748-4A6F-8C76-BEBACF48FF52}" presName="upArrowText" presStyleLbl="revTx" presStyleIdx="1" presStyleCnt="2" custScaleX="1456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ECF7F52-FBDF-423B-AF34-0D684F615FFD}" type="presOf" srcId="{01260F73-E6A4-4FE9-B867-8636F8C90AE2}" destId="{8FD6D18B-70D4-4753-A1F8-7028803C36BB}" srcOrd="0" destOrd="0" presId="urn:microsoft.com/office/officeart/2005/8/layout/arrow3"/>
    <dgm:cxn modelId="{109CCED5-818D-42F9-B6F2-F19247D67420}" type="presOf" srcId="{C307D699-4392-4E91-904B-1D906ED4E3B9}" destId="{75372DA7-601E-4EA6-9B63-F7E8E7CFDC7D}" srcOrd="0" destOrd="0" presId="urn:microsoft.com/office/officeart/2005/8/layout/arrow3"/>
    <dgm:cxn modelId="{CD7052BE-3C35-46A9-B1C9-01B2D6E4FAAC}" type="presOf" srcId="{D711E7C4-F748-4A6F-8C76-BEBACF48FF52}" destId="{EAABE3A2-B15A-454D-8744-80D03D295F7A}" srcOrd="0" destOrd="0" presId="urn:microsoft.com/office/officeart/2005/8/layout/arrow3"/>
    <dgm:cxn modelId="{3F39C7FE-8936-4AB3-A2D7-B319FA54D00C}" srcId="{C307D699-4392-4E91-904B-1D906ED4E3B9}" destId="{D711E7C4-F748-4A6F-8C76-BEBACF48FF52}" srcOrd="1" destOrd="0" parTransId="{58FB022B-279E-4478-8868-50DA679CCF97}" sibTransId="{AC9E0CE9-0DCE-42EB-9B33-93CAC35EC799}"/>
    <dgm:cxn modelId="{6B251FD1-CF00-4E39-879D-B86EA29F0A8F}" srcId="{C307D699-4392-4E91-904B-1D906ED4E3B9}" destId="{01260F73-E6A4-4FE9-B867-8636F8C90AE2}" srcOrd="0" destOrd="0" parTransId="{3891864E-0F37-44A3-9B7A-936183E56208}" sibTransId="{BB168107-10E0-4438-9984-C1585DF158F5}"/>
    <dgm:cxn modelId="{A2869647-8996-4342-870D-022BB81B06A4}" type="presParOf" srcId="{75372DA7-601E-4EA6-9B63-F7E8E7CFDC7D}" destId="{BDEF0CC0-704F-4AEF-BFA2-57AEA510F1A1}" srcOrd="0" destOrd="0" presId="urn:microsoft.com/office/officeart/2005/8/layout/arrow3"/>
    <dgm:cxn modelId="{AAFD1659-F1DF-4D42-A51C-37DA18232E0A}" type="presParOf" srcId="{75372DA7-601E-4EA6-9B63-F7E8E7CFDC7D}" destId="{3D3F152D-4430-4BC0-A150-2B8D56D7ED64}" srcOrd="1" destOrd="0" presId="urn:microsoft.com/office/officeart/2005/8/layout/arrow3"/>
    <dgm:cxn modelId="{77FE2B2A-2B23-4181-8966-C419807B2E7C}" type="presParOf" srcId="{75372DA7-601E-4EA6-9B63-F7E8E7CFDC7D}" destId="{8FD6D18B-70D4-4753-A1F8-7028803C36BB}" srcOrd="2" destOrd="0" presId="urn:microsoft.com/office/officeart/2005/8/layout/arrow3"/>
    <dgm:cxn modelId="{80880B7E-3004-4AB5-9701-CF7F8C569D75}" type="presParOf" srcId="{75372DA7-601E-4EA6-9B63-F7E8E7CFDC7D}" destId="{E2CFAFFE-B907-4D3D-BB65-2BAD2B9C150E}" srcOrd="3" destOrd="0" presId="urn:microsoft.com/office/officeart/2005/8/layout/arrow3"/>
    <dgm:cxn modelId="{9249E112-0132-441D-8BA9-464619AFADF1}" type="presParOf" srcId="{75372DA7-601E-4EA6-9B63-F7E8E7CFDC7D}" destId="{EAABE3A2-B15A-454D-8744-80D03D295F7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1D869-5D7F-4B2B-B058-6C75C6F312D9}">
      <dsp:nvSpPr>
        <dsp:cNvPr id="0" name=""/>
        <dsp:cNvSpPr/>
      </dsp:nvSpPr>
      <dsp:spPr>
        <a:xfrm>
          <a:off x="2958498" y="672"/>
          <a:ext cx="1842104" cy="1273261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التكنولوجية</a:t>
          </a:r>
          <a:endParaRPr lang="ar-SA" sz="1700" b="1" kern="1200" dirty="0"/>
        </a:p>
      </dsp:txBody>
      <dsp:txXfrm>
        <a:off x="3228268" y="187137"/>
        <a:ext cx="1302564" cy="900331"/>
      </dsp:txXfrm>
    </dsp:sp>
    <dsp:sp modelId="{482ECE53-ED9B-44A2-85F9-EEB0FA63392A}">
      <dsp:nvSpPr>
        <dsp:cNvPr id="0" name=""/>
        <dsp:cNvSpPr/>
      </dsp:nvSpPr>
      <dsp:spPr>
        <a:xfrm rot="2160000">
          <a:off x="4563951" y="994588"/>
          <a:ext cx="206185" cy="42972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4569858" y="1062354"/>
        <a:ext cx="144330" cy="257835"/>
      </dsp:txXfrm>
    </dsp:sp>
    <dsp:sp modelId="{4F4BA3EF-CC4F-48DC-8AEB-80A24FC13C9D}">
      <dsp:nvSpPr>
        <dsp:cNvPr id="0" name=""/>
        <dsp:cNvSpPr/>
      </dsp:nvSpPr>
      <dsp:spPr>
        <a:xfrm>
          <a:off x="4610528" y="1124337"/>
          <a:ext cx="1631226" cy="1273261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النفسية</a:t>
          </a:r>
          <a:endParaRPr lang="ar-SA" sz="3000" b="1" kern="1200" dirty="0"/>
        </a:p>
      </dsp:txBody>
      <dsp:txXfrm>
        <a:off x="4849416" y="1310802"/>
        <a:ext cx="1153450" cy="900331"/>
      </dsp:txXfrm>
    </dsp:sp>
    <dsp:sp modelId="{A79BF558-E23B-4D51-8FD3-37C002B4E067}">
      <dsp:nvSpPr>
        <dsp:cNvPr id="0" name=""/>
        <dsp:cNvSpPr/>
      </dsp:nvSpPr>
      <dsp:spPr>
        <a:xfrm rot="6480000">
          <a:off x="4970795" y="2446534"/>
          <a:ext cx="325558" cy="429725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5034719" y="2486036"/>
        <a:ext cx="227891" cy="257835"/>
      </dsp:txXfrm>
    </dsp:sp>
    <dsp:sp modelId="{39431A38-185F-4C21-B9BA-9DF282C6676E}">
      <dsp:nvSpPr>
        <dsp:cNvPr id="0" name=""/>
        <dsp:cNvSpPr/>
      </dsp:nvSpPr>
      <dsp:spPr>
        <a:xfrm>
          <a:off x="4025347" y="2942465"/>
          <a:ext cx="1620098" cy="1273261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الزمن</a:t>
          </a:r>
          <a:endParaRPr lang="ar-SA" sz="3000" b="1" kern="1200" dirty="0"/>
        </a:p>
      </dsp:txBody>
      <dsp:txXfrm>
        <a:off x="4262605" y="3128930"/>
        <a:ext cx="1145582" cy="900331"/>
      </dsp:txXfrm>
    </dsp:sp>
    <dsp:sp modelId="{19DFFE04-DF0F-4219-8F57-8E5167044928}">
      <dsp:nvSpPr>
        <dsp:cNvPr id="0" name=""/>
        <dsp:cNvSpPr/>
      </dsp:nvSpPr>
      <dsp:spPr>
        <a:xfrm rot="10800000">
          <a:off x="3786712" y="3364233"/>
          <a:ext cx="168635" cy="429725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3837302" y="3450178"/>
        <a:ext cx="118045" cy="257835"/>
      </dsp:txXfrm>
    </dsp:sp>
    <dsp:sp modelId="{69515808-E98C-47A3-9CFB-388391EB5072}">
      <dsp:nvSpPr>
        <dsp:cNvPr id="0" name=""/>
        <dsp:cNvSpPr/>
      </dsp:nvSpPr>
      <dsp:spPr>
        <a:xfrm>
          <a:off x="2140240" y="2942465"/>
          <a:ext cx="1566926" cy="1273261"/>
        </a:xfrm>
        <a:prstGeom prst="ellipse">
          <a:avLst/>
        </a:prstGeom>
        <a:solidFill>
          <a:srgbClr val="FF0066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التعاقدية</a:t>
          </a:r>
          <a:endParaRPr lang="ar-SA" sz="3000" b="1" kern="1200" dirty="0"/>
        </a:p>
      </dsp:txBody>
      <dsp:txXfrm>
        <a:off x="2369711" y="3128930"/>
        <a:ext cx="1107984" cy="900331"/>
      </dsp:txXfrm>
    </dsp:sp>
    <dsp:sp modelId="{16F92E5E-8A2C-4796-AB8A-4BE552AFCEB6}">
      <dsp:nvSpPr>
        <dsp:cNvPr id="0" name=""/>
        <dsp:cNvSpPr/>
      </dsp:nvSpPr>
      <dsp:spPr>
        <a:xfrm rot="15120000">
          <a:off x="2468025" y="2464427"/>
          <a:ext cx="326629" cy="429725"/>
        </a:xfrm>
        <a:prstGeom prst="rightArrow">
          <a:avLst>
            <a:gd name="adj1" fmla="val 60000"/>
            <a:gd name="adj2" fmla="val 50000"/>
          </a:avLst>
        </a:prstGeom>
        <a:solidFill>
          <a:srgbClr val="FF0066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2532160" y="2596969"/>
        <a:ext cx="228640" cy="257835"/>
      </dsp:txXfrm>
    </dsp:sp>
    <dsp:sp modelId="{261ABDC1-BA54-4D8F-9FAC-B744064DC21A}">
      <dsp:nvSpPr>
        <dsp:cNvPr id="0" name=""/>
        <dsp:cNvSpPr/>
      </dsp:nvSpPr>
      <dsp:spPr>
        <a:xfrm>
          <a:off x="1530644" y="1124337"/>
          <a:ext cx="1604628" cy="1273261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الاخلاقية</a:t>
          </a:r>
          <a:endParaRPr lang="ar-SA" sz="3000" b="1" kern="1200" dirty="0"/>
        </a:p>
      </dsp:txBody>
      <dsp:txXfrm>
        <a:off x="1765636" y="1310802"/>
        <a:ext cx="1134644" cy="900331"/>
      </dsp:txXfrm>
    </dsp:sp>
    <dsp:sp modelId="{7176D416-74AD-4187-B7CB-BE54891F236D}">
      <dsp:nvSpPr>
        <dsp:cNvPr id="0" name=""/>
        <dsp:cNvSpPr/>
      </dsp:nvSpPr>
      <dsp:spPr>
        <a:xfrm rot="19440000">
          <a:off x="2975077" y="1003422"/>
          <a:ext cx="209641" cy="42972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2981083" y="1107850"/>
        <a:ext cx="146749" cy="2578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F0CC0-704F-4AEF-BFA2-57AEA510F1A1}">
      <dsp:nvSpPr>
        <dsp:cNvPr id="0" name=""/>
        <dsp:cNvSpPr/>
      </dsp:nvSpPr>
      <dsp:spPr>
        <a:xfrm rot="21300000">
          <a:off x="24319" y="1606430"/>
          <a:ext cx="7876161" cy="901939"/>
        </a:xfrm>
        <a:prstGeom prst="mathMinus">
          <a:avLst/>
        </a:prstGeom>
        <a:solidFill>
          <a:srgbClr val="FFFF0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3F152D-4430-4BC0-A150-2B8D56D7ED64}">
      <dsp:nvSpPr>
        <dsp:cNvPr id="0" name=""/>
        <dsp:cNvSpPr/>
      </dsp:nvSpPr>
      <dsp:spPr>
        <a:xfrm>
          <a:off x="950976" y="205740"/>
          <a:ext cx="2377440" cy="1645920"/>
        </a:xfrm>
        <a:prstGeom prst="downArrow">
          <a:avLst/>
        </a:prstGeom>
        <a:solidFill>
          <a:srgbClr val="C0000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D6D18B-70D4-4753-A1F8-7028803C36BB}">
      <dsp:nvSpPr>
        <dsp:cNvPr id="0" name=""/>
        <dsp:cNvSpPr/>
      </dsp:nvSpPr>
      <dsp:spPr>
        <a:xfrm>
          <a:off x="3733798" y="0"/>
          <a:ext cx="3468627" cy="1728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1" kern="1200" baseline="0" dirty="0"/>
            <a:t>أسلوب الفحص الشامل</a:t>
          </a:r>
          <a:endParaRPr lang="ar-SA" sz="4200" kern="1200" dirty="0"/>
        </a:p>
      </dsp:txBody>
      <dsp:txXfrm>
        <a:off x="3733798" y="0"/>
        <a:ext cx="3468627" cy="1728216"/>
      </dsp:txXfrm>
    </dsp:sp>
    <dsp:sp modelId="{E2CFAFFE-B907-4D3D-BB65-2BAD2B9C150E}">
      <dsp:nvSpPr>
        <dsp:cNvPr id="0" name=""/>
        <dsp:cNvSpPr/>
      </dsp:nvSpPr>
      <dsp:spPr>
        <a:xfrm>
          <a:off x="4596383" y="2263140"/>
          <a:ext cx="2377440" cy="1645920"/>
        </a:xfrm>
        <a:prstGeom prst="upArrow">
          <a:avLst/>
        </a:prstGeom>
        <a:solidFill>
          <a:srgbClr val="7030A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ABE3A2-B15A-454D-8744-80D03D295F7A}">
      <dsp:nvSpPr>
        <dsp:cNvPr id="0" name=""/>
        <dsp:cNvSpPr/>
      </dsp:nvSpPr>
      <dsp:spPr>
        <a:xfrm>
          <a:off x="609600" y="2386584"/>
          <a:ext cx="3694174" cy="1728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1" kern="1200" baseline="0" dirty="0"/>
            <a:t>طريقة العينات</a:t>
          </a:r>
          <a:endParaRPr lang="ar-SA" sz="4200" kern="1200" dirty="0"/>
        </a:p>
      </dsp:txBody>
      <dsp:txXfrm>
        <a:off x="609600" y="2386584"/>
        <a:ext cx="3694174" cy="1728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6600" b="1" dirty="0"/>
              <a:t>ضبط جودة الإنتاج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3600" b="1" dirty="0">
                <a:solidFill>
                  <a:srgbClr val="FF0066"/>
                </a:solidFill>
              </a:rPr>
              <a:t>إدارة الإنتاج والعمليات</a:t>
            </a:r>
          </a:p>
        </p:txBody>
      </p:sp>
    </p:spTree>
    <p:extLst>
      <p:ext uri="{BB962C8B-B14F-4D97-AF65-F5344CB8AC3E}">
        <p14:creationId xmlns:p14="http://schemas.microsoft.com/office/powerpoint/2010/main" val="79177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4267199" cy="6019799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28600"/>
            <a:ext cx="4038599" cy="6019799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017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52400"/>
            <a:ext cx="4114800" cy="6096000"/>
          </a:xfrm>
        </p:spPr>
      </p:pic>
      <p:pic>
        <p:nvPicPr>
          <p:cNvPr id="11266" name="Picture 2" descr="C:\Users\hp\Pictures\حسية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2672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41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4114799" cy="59436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1" y="304800"/>
            <a:ext cx="3962400" cy="6172199"/>
          </a:xfrm>
        </p:spPr>
      </p:pic>
    </p:spTree>
    <p:extLst>
      <p:ext uri="{BB962C8B-B14F-4D97-AF65-F5344CB8AC3E}">
        <p14:creationId xmlns:p14="http://schemas.microsoft.com/office/powerpoint/2010/main" val="399260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400"/>
            <a:ext cx="4038600" cy="60960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2400"/>
            <a:ext cx="3809999" cy="6096000"/>
          </a:xfrm>
        </p:spPr>
      </p:pic>
    </p:spTree>
    <p:extLst>
      <p:ext uri="{BB962C8B-B14F-4D97-AF65-F5344CB8AC3E}">
        <p14:creationId xmlns:p14="http://schemas.microsoft.com/office/powerpoint/2010/main" val="34250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02EF6FD1-D1F9-4574-A73F-055289BCBD1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33400"/>
            <a:ext cx="4191000" cy="5791200"/>
          </a:xfrm>
        </p:spPr>
      </p:pic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DF89F54C-7991-4D5D-AD66-C019E51E2AA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33400"/>
            <a:ext cx="3962400" cy="5791200"/>
          </a:xfrm>
        </p:spPr>
      </p:pic>
    </p:spTree>
    <p:extLst>
      <p:ext uri="{BB962C8B-B14F-4D97-AF65-F5344CB8AC3E}">
        <p14:creationId xmlns:p14="http://schemas.microsoft.com/office/powerpoint/2010/main" val="409950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4E1EE0CA-D876-474A-9A3C-E6D201EDBF9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533400"/>
            <a:ext cx="3657600" cy="5867400"/>
          </a:xfrm>
        </p:spPr>
      </p:pic>
      <p:pic>
        <p:nvPicPr>
          <p:cNvPr id="12" name="Content Placeholder 11">
            <a:extLst>
              <a:ext uri="{FF2B5EF4-FFF2-40B4-BE49-F238E27FC236}">
                <a16:creationId xmlns="" xmlns:a16="http://schemas.microsoft.com/office/drawing/2014/main" id="{4238F3D2-2067-429E-98BB-391C17AA4E3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33400"/>
            <a:ext cx="3962400" cy="5791200"/>
          </a:xfrm>
        </p:spPr>
      </p:pic>
    </p:spTree>
    <p:extLst>
      <p:ext uri="{BB962C8B-B14F-4D97-AF65-F5344CB8AC3E}">
        <p14:creationId xmlns:p14="http://schemas.microsoft.com/office/powerpoint/2010/main" val="73884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91A29F80-5DA7-4090-8BA5-2D2B55E6578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457200"/>
            <a:ext cx="3886200" cy="5943600"/>
          </a:xfrm>
        </p:spPr>
      </p:pic>
      <p:pic>
        <p:nvPicPr>
          <p:cNvPr id="6" name="Picture 3" descr="C:\Users\hp\Desktop\صور محاضرات\13845608819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57200"/>
            <a:ext cx="42672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5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7FC8D87D-C0C7-4D28-A8B1-61668AD79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7924800" cy="1143000"/>
          </a:xfrm>
        </p:spPr>
        <p:txBody>
          <a:bodyPr/>
          <a:lstStyle/>
          <a:p>
            <a:pPr algn="r"/>
            <a:r>
              <a:rPr lang="ar-SA" sz="5400" b="1" dirty="0">
                <a:solidFill>
                  <a:srgbClr val="FFFF00"/>
                </a:solidFill>
              </a:rPr>
              <a:t>التعاقدية: </a:t>
            </a:r>
            <a:r>
              <a:rPr lang="ar-SA" sz="5400" b="1" dirty="0"/>
              <a:t>وتضم شروط الضمان.</a:t>
            </a:r>
            <a:endParaRPr lang="en-US" sz="5400" b="1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="" xmlns:a16="http://schemas.microsoft.com/office/drawing/2014/main" id="{4A34EA79-03DD-40DA-B103-F8EA7A71473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153400" cy="4800600"/>
          </a:xfrm>
        </p:spPr>
      </p:pic>
    </p:spTree>
    <p:extLst>
      <p:ext uri="{BB962C8B-B14F-4D97-AF65-F5344CB8AC3E}">
        <p14:creationId xmlns:p14="http://schemas.microsoft.com/office/powerpoint/2010/main" val="258288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3A2FD4D-FE8C-4863-A791-2700D5679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52400"/>
            <a:ext cx="7924800" cy="1143000"/>
          </a:xfrm>
        </p:spPr>
        <p:txBody>
          <a:bodyPr/>
          <a:lstStyle/>
          <a:p>
            <a:pPr algn="r"/>
            <a:r>
              <a:rPr lang="ar-SA" sz="3600" b="1" dirty="0" smtClean="0">
                <a:solidFill>
                  <a:srgbClr val="FFFF00"/>
                </a:solidFill>
              </a:rPr>
              <a:t>5. الاخلاقية:  </a:t>
            </a:r>
            <a:r>
              <a:rPr lang="ar-SA" sz="3600" b="1" dirty="0" smtClean="0"/>
              <a:t>وتضم </a:t>
            </a:r>
            <a:r>
              <a:rPr lang="ar-SA" sz="3600" b="1" dirty="0"/>
              <a:t>درجة </a:t>
            </a:r>
            <a:r>
              <a:rPr lang="ar-SA" sz="3600" b="1" dirty="0" smtClean="0"/>
              <a:t>المصداقية والأمانة.</a:t>
            </a:r>
            <a:endParaRPr lang="en-US" sz="36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505F0577-0FD2-4796-A131-ACF6E3A62BD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295400"/>
            <a:ext cx="8153400" cy="5181600"/>
          </a:xfrm>
        </p:spPr>
      </p:pic>
    </p:spTree>
    <p:extLst>
      <p:ext uri="{BB962C8B-B14F-4D97-AF65-F5344CB8AC3E}">
        <p14:creationId xmlns:p14="http://schemas.microsoft.com/office/powerpoint/2010/main" val="7314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772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2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1771"/>
            <a:ext cx="7924800" cy="1143000"/>
          </a:xfrm>
        </p:spPr>
        <p:txBody>
          <a:bodyPr/>
          <a:lstStyle/>
          <a:p>
            <a:pPr algn="ctr"/>
            <a:r>
              <a:rPr lang="ar-SA" sz="4400" b="1" dirty="0">
                <a:solidFill>
                  <a:srgbClr val="FF0066"/>
                </a:solidFill>
              </a:rPr>
              <a:t>مفهوم الجودة: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143000"/>
            <a:ext cx="7924800" cy="4343400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ar-SA" sz="2800" b="1" dirty="0" smtClean="0">
                <a:solidFill>
                  <a:srgbClr val="FFFF00"/>
                </a:solidFill>
              </a:rPr>
              <a:t> من </a:t>
            </a:r>
            <a:r>
              <a:rPr lang="ar-SA" sz="2800" b="1" dirty="0">
                <a:solidFill>
                  <a:srgbClr val="FFFF00"/>
                </a:solidFill>
              </a:rPr>
              <a:t>وجهة نظر </a:t>
            </a:r>
            <a:r>
              <a:rPr lang="ar-SA" sz="2800" b="1" dirty="0" smtClean="0">
                <a:solidFill>
                  <a:srgbClr val="FFFF00"/>
                </a:solidFill>
              </a:rPr>
              <a:t>المستهلك وبشكل عام:</a:t>
            </a:r>
            <a:endParaRPr lang="ar-SA" sz="2800" b="1" dirty="0">
              <a:solidFill>
                <a:srgbClr val="FFFF00"/>
              </a:solidFill>
            </a:endParaRP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800" b="1" dirty="0" smtClean="0"/>
              <a:t>     تعني صلاحية (ملائمة) المنتج للاستخدام </a:t>
            </a:r>
            <a:r>
              <a:rPr lang="ar-SA" sz="2800" b="1" dirty="0"/>
              <a:t>المطلوب</a:t>
            </a:r>
            <a:r>
              <a:rPr lang="ar-SA" sz="2800" b="1" dirty="0" smtClean="0"/>
              <a:t>.</a:t>
            </a:r>
            <a:endParaRPr lang="ar-SA" sz="2800" b="1" dirty="0"/>
          </a:p>
        </p:txBody>
      </p:sp>
      <p:pic>
        <p:nvPicPr>
          <p:cNvPr id="1027" name="Picture 3" descr="C:\Users\hp\Desktop\صور محاضرات\816845.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86" y="3429000"/>
            <a:ext cx="8091714" cy="325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13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مفهوم ضمان الجودة: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250000"/>
              </a:lnSpc>
              <a:buNone/>
            </a:pPr>
            <a:r>
              <a:rPr lang="ar-SA" sz="3600" b="1" dirty="0"/>
              <a:t>يمتد ضمان الجودة ليشمل كل </a:t>
            </a:r>
            <a:r>
              <a:rPr lang="ar-SA" sz="3600" b="1" dirty="0">
                <a:solidFill>
                  <a:srgbClr val="FFFF00"/>
                </a:solidFill>
              </a:rPr>
              <a:t>الإجراءات</a:t>
            </a:r>
            <a:r>
              <a:rPr lang="ar-SA" sz="3600" b="1" dirty="0"/>
              <a:t> التي من شأنها أن تعزز قدرات النظام على انتاج المستويات المحددة للجودة.</a:t>
            </a:r>
          </a:p>
        </p:txBody>
      </p:sp>
    </p:spTree>
    <p:extLst>
      <p:ext uri="{BB962C8B-B14F-4D97-AF65-F5344CB8AC3E}">
        <p14:creationId xmlns:p14="http://schemas.microsoft.com/office/powerpoint/2010/main" val="85617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solidFill>
                  <a:srgbClr val="FFFF00"/>
                </a:solidFill>
              </a:rPr>
              <a:t>مفهوم الضبط: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ar-SA" sz="4000" b="1" dirty="0" smtClean="0"/>
              <a:t>هو </a:t>
            </a:r>
            <a:r>
              <a:rPr lang="ar-SA" sz="4000" b="1" dirty="0"/>
              <a:t>الأداة الفعالة لتحقيق الهدف من جودة المنتج، </a:t>
            </a:r>
            <a:r>
              <a:rPr lang="ar-SA" sz="4000" b="1" dirty="0" smtClean="0"/>
              <a:t>و </a:t>
            </a:r>
            <a:r>
              <a:rPr lang="ar-SA" sz="4000" b="1" dirty="0"/>
              <a:t>ا</a:t>
            </a:r>
            <a:r>
              <a:rPr lang="ar-SA" sz="4000" b="1" dirty="0" smtClean="0"/>
              <a:t>لتأكد </a:t>
            </a:r>
            <a:r>
              <a:rPr lang="ar-SA" sz="4000" b="1" dirty="0"/>
              <a:t>من ان </a:t>
            </a:r>
            <a:r>
              <a:rPr lang="ar-SA" sz="4000" b="1" dirty="0">
                <a:solidFill>
                  <a:srgbClr val="FF0000"/>
                </a:solidFill>
              </a:rPr>
              <a:t>الانحرافات</a:t>
            </a:r>
            <a:r>
              <a:rPr lang="ar-SA" sz="4000" b="1" dirty="0"/>
              <a:t> في التنفيذ لن تتجاوز الحدود المسموح بها.</a:t>
            </a:r>
          </a:p>
        </p:txBody>
      </p:sp>
    </p:spTree>
    <p:extLst>
      <p:ext uri="{BB962C8B-B14F-4D97-AF65-F5344CB8AC3E}">
        <p14:creationId xmlns:p14="http://schemas.microsoft.com/office/powerpoint/2010/main" val="5770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خطوات ضبط الجودة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1. تعريف صفات الجودة المطلوبة.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2. تحديد الكيفية التي تقاس فيها هذه المواصفات.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3. وضع المعايير المناسبة في الجودة.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4. تأسيس البرامج الملائمة للفحص.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5. تحديد ومعالجة المسببات الرئيسية لرداءة الجودة.</a:t>
            </a:r>
          </a:p>
          <a:p>
            <a:pPr marL="0" indent="0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17300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فوائد وجود نظام لضبط الجودة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400" b="1" dirty="0"/>
              <a:t>1/ يعمل على تخفيض تكلفة الإنتاج.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b="1" dirty="0"/>
              <a:t>2/ تحسين انسيابية الإنتاج.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b="1" dirty="0"/>
              <a:t>3/ إمكانية بيع المنتجات بأسعار منخفضة للمستهلك.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b="1" dirty="0"/>
              <a:t>4/ وضع حافز لجودة الإنتاج على أسس سليمة.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b="1" dirty="0"/>
              <a:t>5/ رفع كفاءة التخطيط.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b="1" dirty="0"/>
              <a:t>6/ خلق ثقة وشهرة وسمعة طيبة.</a:t>
            </a:r>
          </a:p>
          <a:p>
            <a:pPr marL="0" indent="0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39362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أساليب ضبط الجودة: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63339409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160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42E7FB81-FB7D-4D24-B705-0922C752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914400"/>
          </a:xfrm>
        </p:spPr>
        <p:txBody>
          <a:bodyPr/>
          <a:lstStyle/>
          <a:p>
            <a:pPr algn="ctr"/>
            <a:r>
              <a:rPr lang="ar-SA" sz="3600" b="1" dirty="0">
                <a:solidFill>
                  <a:srgbClr val="FFFF00"/>
                </a:solidFill>
              </a:rPr>
              <a:t>أسلوب الفحص الشامل: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Rihab\Desktop\إنتاج-الألبان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79248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55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381000"/>
            <a:ext cx="7924800" cy="57150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ar-SA" sz="3500" b="1" dirty="0">
                <a:solidFill>
                  <a:srgbClr val="FFFF00"/>
                </a:solidFill>
              </a:rPr>
              <a:t>ومن أهم عيوب أسلوب الفحص الشامل هي</a:t>
            </a:r>
            <a:r>
              <a:rPr lang="ar-SA" sz="3500" b="1" dirty="0" smtClean="0">
                <a:solidFill>
                  <a:srgbClr val="FFFF00"/>
                </a:solidFill>
              </a:rPr>
              <a:t>:</a:t>
            </a:r>
            <a:endParaRPr lang="ar-SA" sz="3500" b="1" dirty="0">
              <a:solidFill>
                <a:srgbClr val="FFFF0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ar-SA" sz="2400" b="1" dirty="0"/>
              <a:t>- اعتماد الرأي الشخصي كأساس لاتخاذ القرار.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ar-SA" sz="2400" b="1" dirty="0"/>
              <a:t>- عدم وجود إمكانية اتخاذ الإجراء التصحيحي على معظم الوحدات المعابة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ar-SA" sz="2400" b="1" dirty="0"/>
              <a:t>- يتولد عنه احيانا رفض بعض الوحدات الصالحة.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ar-SA" sz="2400" b="1" dirty="0"/>
              <a:t>- ارتفاع تكلفة الفحص بالنسبة للوحدة في حالة عدم اكتشاف وحدات معابة.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ar-SA" sz="2400" b="1" dirty="0"/>
              <a:t>- التعب الذهني نتيجة فحص أعداد كبيرة من قبل المفتشين.</a:t>
            </a:r>
          </a:p>
        </p:txBody>
      </p:sp>
    </p:spTree>
    <p:extLst>
      <p:ext uri="{BB962C8B-B14F-4D97-AF65-F5344CB8AC3E}">
        <p14:creationId xmlns:p14="http://schemas.microsoft.com/office/powerpoint/2010/main" val="78492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924800" cy="1143000"/>
          </a:xfrm>
        </p:spPr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طريقة العينات: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4600" y="1600200"/>
            <a:ext cx="6019800" cy="44196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ar-SA" dirty="0" smtClean="0"/>
              <a:t>                                 </a:t>
            </a:r>
            <a:r>
              <a:rPr lang="ar-SA" sz="3200" b="1" dirty="0" smtClean="0"/>
              <a:t>         </a:t>
            </a:r>
          </a:p>
          <a:p>
            <a:pPr marL="0" indent="0">
              <a:buNone/>
            </a:pPr>
            <a:endParaRPr lang="ar-SA" sz="4400" b="1" dirty="0"/>
          </a:p>
          <a:p>
            <a:pPr marL="0" indent="0">
              <a:buNone/>
            </a:pPr>
            <a:r>
              <a:rPr lang="ar-SA" sz="4400" b="1" dirty="0" smtClean="0"/>
              <a:t>                                                 أعلى من حد التجاوز </a:t>
            </a:r>
          </a:p>
          <a:p>
            <a:pPr marL="0" indent="0">
              <a:buNone/>
            </a:pPr>
            <a:endParaRPr lang="ar-SA" sz="4400" b="1" dirty="0"/>
          </a:p>
          <a:p>
            <a:pPr marL="0" indent="0">
              <a:buNone/>
            </a:pPr>
            <a:r>
              <a:rPr lang="ar-SA" sz="4400" b="1" dirty="0" smtClean="0"/>
              <a:t>                                             </a:t>
            </a:r>
          </a:p>
          <a:p>
            <a:pPr marL="0" indent="0">
              <a:buNone/>
            </a:pPr>
            <a:r>
              <a:rPr lang="ar-SA" sz="4400" b="1" dirty="0"/>
              <a:t> </a:t>
            </a:r>
            <a:r>
              <a:rPr lang="ar-SA" sz="4400" b="1" dirty="0" smtClean="0"/>
              <a:t>                                   الحد الأعلى </a:t>
            </a:r>
            <a:endParaRPr lang="ar-SA" sz="2000" dirty="0"/>
          </a:p>
          <a:p>
            <a:pPr marL="0" indent="0">
              <a:buNone/>
            </a:pPr>
            <a:endParaRPr lang="ar-SA" sz="2000" dirty="0"/>
          </a:p>
          <a:p>
            <a:pPr marL="0" indent="0">
              <a:buNone/>
            </a:pPr>
            <a:endParaRPr lang="ar-SA" sz="3600" b="1" dirty="0" smtClean="0"/>
          </a:p>
          <a:p>
            <a:pPr marL="0" indent="0">
              <a:buNone/>
            </a:pPr>
            <a:r>
              <a:rPr lang="ar-SA" sz="4200" b="1" dirty="0" smtClean="0"/>
              <a:t>                                                   ضمن  حدود التجاوز</a:t>
            </a:r>
          </a:p>
          <a:p>
            <a:pPr marL="0" indent="0">
              <a:buNone/>
            </a:pPr>
            <a:endParaRPr lang="ar-SA" sz="2000" dirty="0"/>
          </a:p>
          <a:p>
            <a:pPr marL="0" indent="0">
              <a:buNone/>
            </a:pPr>
            <a:endParaRPr lang="ar-SA" sz="2000" dirty="0" smtClean="0"/>
          </a:p>
          <a:p>
            <a:pPr marL="0" indent="0">
              <a:buNone/>
            </a:pPr>
            <a:r>
              <a:rPr lang="ar-SA" sz="4400" b="1" dirty="0" smtClean="0"/>
              <a:t>                                    الحد الأدنى</a:t>
            </a:r>
          </a:p>
        </p:txBody>
      </p:sp>
      <p:sp>
        <p:nvSpPr>
          <p:cNvPr id="4" name="Up-Down Arrow 3"/>
          <p:cNvSpPr/>
          <p:nvPr/>
        </p:nvSpPr>
        <p:spPr>
          <a:xfrm>
            <a:off x="4972957" y="3826329"/>
            <a:ext cx="381000" cy="1355271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Up-Down Arrow 6"/>
          <p:cNvSpPr/>
          <p:nvPr/>
        </p:nvSpPr>
        <p:spPr>
          <a:xfrm>
            <a:off x="4953000" y="1676400"/>
            <a:ext cx="381000" cy="152400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Smiley Face 7"/>
          <p:cNvSpPr/>
          <p:nvPr/>
        </p:nvSpPr>
        <p:spPr>
          <a:xfrm>
            <a:off x="1905000" y="4216400"/>
            <a:ext cx="762000" cy="5842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Multiply 8"/>
          <p:cNvSpPr/>
          <p:nvPr/>
        </p:nvSpPr>
        <p:spPr>
          <a:xfrm>
            <a:off x="1788886" y="2090057"/>
            <a:ext cx="838200" cy="8382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E799F302-A8FC-4438-A332-80FD324F1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Rihab\Desktop\imagesN60DTOCJ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"/>
            <a:ext cx="41148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ihab\Desktop\أفضل_وقت_لتحليل_هرمون_الحليب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38862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58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600" b="1" dirty="0">
                <a:solidFill>
                  <a:srgbClr val="FFFF00"/>
                </a:solidFill>
              </a:rPr>
              <a:t>خرائط ضبط الجودة: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1/ الضبط على أساس الإنتاج </a:t>
            </a:r>
            <a:r>
              <a:rPr lang="ar-SA" sz="2800" b="1" dirty="0" smtClean="0"/>
              <a:t>التام.</a:t>
            </a:r>
            <a:endParaRPr lang="ar-SA" sz="2800" b="1" dirty="0"/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2/ الضبط أثناء المراحل الإنتاجية.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>
                <a:solidFill>
                  <a:srgbClr val="FFFF00"/>
                </a:solidFill>
              </a:rPr>
              <a:t>التغيرات التي تحدث في العمليات الإنتاجية تعزى الى الآتي:</a:t>
            </a:r>
          </a:p>
          <a:p>
            <a:pPr marL="0" indent="0">
              <a:buNone/>
            </a:pPr>
            <a:endParaRPr lang="ar-SA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5029200" y="4096657"/>
            <a:ext cx="2819400" cy="1008743"/>
          </a:xfrm>
          <a:prstGeom prst="round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3200" b="1" dirty="0"/>
              <a:t>تغيرات عشوائية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447800" y="4096657"/>
            <a:ext cx="2895600" cy="9906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2800" b="1" dirty="0"/>
              <a:t>تغيرات غير عشوائية</a:t>
            </a:r>
          </a:p>
        </p:txBody>
      </p:sp>
    </p:spTree>
    <p:extLst>
      <p:ext uri="{BB962C8B-B14F-4D97-AF65-F5344CB8AC3E}">
        <p14:creationId xmlns:p14="http://schemas.microsoft.com/office/powerpoint/2010/main" val="386383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1800"/>
            <a:ext cx="80772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533400"/>
            <a:ext cx="8077200" cy="223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rtl="1">
              <a:lnSpc>
                <a:spcPct val="200000"/>
              </a:lnSpc>
              <a:spcBef>
                <a:spcPct val="200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ar-SA" sz="3200" b="1" spc="30" dirty="0" smtClean="0">
                <a:solidFill>
                  <a:srgbClr val="FFFF00"/>
                </a:solidFill>
              </a:rPr>
              <a:t> ومن </a:t>
            </a:r>
            <a:r>
              <a:rPr lang="ar-SA" sz="3200" b="1" spc="30" dirty="0">
                <a:solidFill>
                  <a:srgbClr val="FFFF00"/>
                </a:solidFill>
              </a:rPr>
              <a:t>وجهة نظر المنتج:</a:t>
            </a:r>
          </a:p>
          <a:p>
            <a:pPr lvl="0" algn="r" rtl="1">
              <a:lnSpc>
                <a:spcPct val="200000"/>
              </a:lnSpc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</a:pPr>
            <a:r>
              <a:rPr lang="ar-SA" sz="3200" b="1" spc="30" dirty="0" smtClean="0">
                <a:solidFill>
                  <a:srgbClr val="FFFFFF"/>
                </a:solidFill>
              </a:rPr>
              <a:t>    تعني </a:t>
            </a:r>
            <a:r>
              <a:rPr lang="ar-SA" sz="3200" b="1" spc="30" dirty="0">
                <a:solidFill>
                  <a:srgbClr val="FFFFFF"/>
                </a:solidFill>
              </a:rPr>
              <a:t>إنتاج المنتج وفقاً للتصميم الموضوع</a:t>
            </a:r>
            <a:r>
              <a:rPr lang="ar-SA" sz="2800" b="1" spc="3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03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885"/>
            <a:ext cx="7924800" cy="1143000"/>
          </a:xfrm>
        </p:spPr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الرقابة على الجودة: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81400" y="1600200"/>
            <a:ext cx="4953000" cy="41148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ar-SA" sz="3600" b="1" dirty="0"/>
              <a:t>يعبر عنها بالعمليات التي يمكن من خلالها قياس جودة </a:t>
            </a:r>
            <a:r>
              <a:rPr lang="ar-SA" sz="3600" b="1" dirty="0">
                <a:solidFill>
                  <a:srgbClr val="FFFF00"/>
                </a:solidFill>
              </a:rPr>
              <a:t>الأداء الفعلي </a:t>
            </a:r>
            <a:r>
              <a:rPr lang="ar-SA" sz="3600" b="1" dirty="0"/>
              <a:t>ومقارنتها مع الأنماط او </a:t>
            </a:r>
            <a:r>
              <a:rPr lang="ar-SA" sz="3600" b="1" dirty="0" smtClean="0"/>
              <a:t>المعايير </a:t>
            </a:r>
            <a:r>
              <a:rPr lang="ar-SA" sz="3600" b="1" dirty="0" smtClean="0">
                <a:solidFill>
                  <a:srgbClr val="FFFF00"/>
                </a:solidFill>
              </a:rPr>
              <a:t>المخطط لها </a:t>
            </a:r>
            <a:r>
              <a:rPr lang="ar-SA" sz="3600" b="1" dirty="0"/>
              <a:t>والتركيز على </a:t>
            </a:r>
            <a:r>
              <a:rPr lang="ar-SA" sz="3600" b="1" dirty="0">
                <a:solidFill>
                  <a:srgbClr val="FF0066"/>
                </a:solidFill>
              </a:rPr>
              <a:t>الاختلاف</a:t>
            </a:r>
            <a:r>
              <a:rPr lang="ar-SA" sz="3600" b="1" dirty="0"/>
              <a:t>.</a:t>
            </a:r>
          </a:p>
        </p:txBody>
      </p:sp>
      <p:pic>
        <p:nvPicPr>
          <p:cNvPr id="6146" name="Picture 2" descr="C:\Users\hp\Desktop\صور محاضرات\%D8%AB%D8%AB%D8%B5%D8%AB-600x3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30099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5">
            <a:extLst>
              <a:ext uri="{FF2B5EF4-FFF2-40B4-BE49-F238E27FC236}">
                <a16:creationId xmlns="" xmlns:a16="http://schemas.microsoft.com/office/drawing/2014/main" id="{4CD518C5-8399-4F4F-AB8A-0701D5C4C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219200"/>
            <a:ext cx="31242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4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944562"/>
          </a:xfrm>
        </p:spPr>
        <p:txBody>
          <a:bodyPr/>
          <a:lstStyle/>
          <a:p>
            <a:pPr algn="ctr"/>
            <a:r>
              <a:rPr lang="ar-SA" sz="3600" b="1" dirty="0">
                <a:solidFill>
                  <a:srgbClr val="FFFF00"/>
                </a:solidFill>
              </a:rPr>
              <a:t>اهداف الرقابة على الجودة: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95400"/>
            <a:ext cx="79248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1. تخفيض مردودات المبيعات من المنتجات.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2. المحافظة على درجة التشغيل الحالية لتصميم المنتج.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3. زيادة مستوى المخرجات ذات الجودة العالية.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4. تقليل حجم المواد الخام المعيبة من الموردين.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5. المحافظة على تكاليف الجودة وجعلها في الحدود المعقولة.</a:t>
            </a:r>
          </a:p>
          <a:p>
            <a:pPr marL="0" indent="0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24205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924800" cy="762000"/>
          </a:xfrm>
        </p:spPr>
        <p:txBody>
          <a:bodyPr/>
          <a:lstStyle/>
          <a:p>
            <a:pPr algn="ctr"/>
            <a:r>
              <a:rPr lang="ar-SA" sz="3600" b="1" dirty="0">
                <a:solidFill>
                  <a:srgbClr val="FFFF00"/>
                </a:solidFill>
              </a:rPr>
              <a:t>تصميم نظام الرقابة على الجودة: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990600"/>
            <a:ext cx="8229600" cy="495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/>
              <a:t>اعداد المواصفات الخاصة </a:t>
            </a:r>
            <a:r>
              <a:rPr lang="ar-SA" sz="2400" b="1" dirty="0" smtClean="0"/>
              <a:t>بالمنتج.</a:t>
            </a:r>
            <a:endParaRPr lang="ar-SA" sz="2400" b="1" dirty="0"/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/>
              <a:t>تحديد مكان الفحص (المعامل، المخزن، قسم مراقبة الجودة).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/>
              <a:t>تحديد طريقة الفحص.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/>
              <a:t>تجهيزات أدوات ومعدات الفحص 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/>
              <a:t>اختبار وإعداد وتدريب العاملين في نظام مراقبة الإنتاج.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/>
              <a:t>تسجيل نتائج مراقبة الجودة، وإعداد تقارير القياس والتحليل.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/>
              <a:t>دراسة وتحليل </a:t>
            </a:r>
            <a:r>
              <a:rPr lang="ar-SA" sz="2400" b="1" dirty="0" smtClean="0"/>
              <a:t>النتائج واتخاذ </a:t>
            </a:r>
            <a:r>
              <a:rPr lang="ar-SA" sz="2400" b="1" dirty="0"/>
              <a:t>القرارات الخاصة </a:t>
            </a:r>
            <a:r>
              <a:rPr lang="ar-SA" sz="2400" b="1" dirty="0" smtClean="0"/>
              <a:t>بالتحسين وضمان </a:t>
            </a:r>
            <a:r>
              <a:rPr lang="ar-SA" sz="2400" b="1" dirty="0"/>
              <a:t>تحقيقها.</a:t>
            </a:r>
          </a:p>
        </p:txBody>
      </p:sp>
    </p:spTree>
    <p:extLst>
      <p:ext uri="{BB962C8B-B14F-4D97-AF65-F5344CB8AC3E}">
        <p14:creationId xmlns:p14="http://schemas.microsoft.com/office/powerpoint/2010/main" val="97211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029"/>
            <a:ext cx="7924800" cy="961571"/>
          </a:xfrm>
        </p:spPr>
        <p:txBody>
          <a:bodyPr/>
          <a:lstStyle/>
          <a:p>
            <a:pPr algn="ctr"/>
            <a:r>
              <a:rPr lang="ar-SA" sz="3600" b="1" dirty="0">
                <a:solidFill>
                  <a:srgbClr val="FFFF00"/>
                </a:solidFill>
              </a:rPr>
              <a:t>أساسيات الرقابة على الجودة: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219200"/>
            <a:ext cx="8534400" cy="4800600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400" b="1" dirty="0" smtClean="0"/>
              <a:t> </a:t>
            </a:r>
            <a:r>
              <a:rPr lang="ar-SA" sz="2400" b="1" dirty="0"/>
              <a:t>يجب أن تكون هناك </a:t>
            </a:r>
            <a:r>
              <a:rPr lang="ar-SA" sz="2400" b="1" dirty="0">
                <a:solidFill>
                  <a:srgbClr val="FFFF00"/>
                </a:solidFill>
              </a:rPr>
              <a:t>خطوات</a:t>
            </a:r>
            <a:r>
              <a:rPr lang="ar-SA" sz="2400" b="1" dirty="0"/>
              <a:t> محددة مسبقاً.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400" b="1" dirty="0" smtClean="0"/>
              <a:t> </a:t>
            </a:r>
            <a:r>
              <a:rPr lang="ar-SA" sz="2400" b="1" dirty="0"/>
              <a:t>أن </a:t>
            </a:r>
            <a:r>
              <a:rPr lang="ar-SA" sz="2400" b="1" dirty="0" smtClean="0"/>
              <a:t> وظيفتها هي </a:t>
            </a:r>
            <a:r>
              <a:rPr lang="ar-SA" sz="2400" b="1" dirty="0"/>
              <a:t>التأكد من </a:t>
            </a:r>
            <a:r>
              <a:rPr lang="ar-SA" sz="2400" b="1" dirty="0">
                <a:solidFill>
                  <a:srgbClr val="FFFF00"/>
                </a:solidFill>
              </a:rPr>
              <a:t>المطابقة </a:t>
            </a:r>
            <a:r>
              <a:rPr lang="ar-SA" sz="2400" b="1" dirty="0" smtClean="0">
                <a:solidFill>
                  <a:srgbClr val="FFFF00"/>
                </a:solidFill>
              </a:rPr>
              <a:t>للمواصفات</a:t>
            </a:r>
            <a:r>
              <a:rPr lang="ar-SA" sz="2400" b="1" dirty="0" smtClean="0"/>
              <a:t>.</a:t>
            </a:r>
            <a:endParaRPr lang="ar-SA" sz="2400" b="1" dirty="0"/>
          </a:p>
          <a:p>
            <a:pPr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400" b="1" dirty="0" smtClean="0"/>
              <a:t> </a:t>
            </a:r>
            <a:r>
              <a:rPr lang="ar-SA" sz="2400" b="1" dirty="0"/>
              <a:t>تستلزم </a:t>
            </a:r>
            <a:r>
              <a:rPr lang="ar-SA" sz="2400" b="1" dirty="0" smtClean="0"/>
              <a:t>وجود </a:t>
            </a:r>
            <a:r>
              <a:rPr lang="ar-SA" sz="2400" b="1" dirty="0">
                <a:solidFill>
                  <a:srgbClr val="FFFF00"/>
                </a:solidFill>
              </a:rPr>
              <a:t>مواصفات</a:t>
            </a:r>
            <a:r>
              <a:rPr lang="ar-SA" sz="2400" b="1" dirty="0"/>
              <a:t> محددة للتعبير عن مستوى الجودة.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400" b="1" dirty="0" smtClean="0"/>
              <a:t> </a:t>
            </a:r>
            <a:r>
              <a:rPr lang="ar-SA" sz="2400" b="1" dirty="0"/>
              <a:t>على الرغم من وجود نظاماً للرقابة على الجودة الا انه ليس هناك </a:t>
            </a:r>
            <a:r>
              <a:rPr lang="ar-SA" sz="2400" b="1" dirty="0" smtClean="0"/>
              <a:t>تأكداً.</a:t>
            </a:r>
            <a:endParaRPr lang="ar-SA" sz="2400" b="1" dirty="0"/>
          </a:p>
          <a:p>
            <a:pPr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400" b="1" dirty="0" smtClean="0"/>
              <a:t> </a:t>
            </a:r>
            <a:r>
              <a:rPr lang="ar-SA" sz="2400" b="1" dirty="0"/>
              <a:t>أن الرقابة على الجودة لا تهتم فقط بالرقابة على جودة </a:t>
            </a:r>
            <a:r>
              <a:rPr lang="ar-SA" sz="2400" b="1" dirty="0">
                <a:solidFill>
                  <a:srgbClr val="FFFF00"/>
                </a:solidFill>
              </a:rPr>
              <a:t>المنتج </a:t>
            </a:r>
            <a:r>
              <a:rPr lang="ar-SA" sz="2400" b="1" dirty="0" smtClean="0">
                <a:solidFill>
                  <a:srgbClr val="FFFF00"/>
                </a:solidFill>
              </a:rPr>
              <a:t>النهائي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98490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5A0E0C6B-EF61-466B-A986-0324B78F157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74638"/>
            <a:ext cx="3962400" cy="5516561"/>
          </a:xfrm>
        </p:spPr>
      </p:pic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E5E62CE0-24D6-44CA-A18A-4EAC923E135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74638"/>
            <a:ext cx="3733800" cy="5516562"/>
          </a:xfrm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49BF0A0E-8327-492D-BF1C-3D7270099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1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78B5F5A2-9533-4D71-BB24-09B3116F637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01599"/>
            <a:ext cx="4038600" cy="5413399"/>
          </a:xfrm>
        </p:spPr>
      </p:pic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FDEF6C18-6C52-48C7-A58D-491D0165B4F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01600"/>
            <a:ext cx="3733800" cy="5413399"/>
          </a:xfrm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6BDADC99-AADA-46F4-8BC3-9AF7F9D81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7" name="Picture 3" descr="C:\Users\hp\Desktop\FB_IMG_157125994329493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872" y="16192"/>
            <a:ext cx="3176588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esktop\FB_IMG_157125995422590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220" y="3508057"/>
            <a:ext cx="3192780" cy="335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p\Desktop\FB_IMG_157125996546655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632" y="3508057"/>
            <a:ext cx="3176588" cy="334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hp\Desktop\صور محاضرات\FB_IMG_157125997988533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"/>
            <a:ext cx="2774632" cy="684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hp\Desktop\صور محاضرات\FB_IMG_1571259989851871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0"/>
            <a:ext cx="3177540" cy="350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38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4AE185DA-DA17-4550-A28F-76A5C0E674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0A22E79B-7BE8-49E3-849F-B08F97B38AE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4638"/>
            <a:ext cx="8458200" cy="6126162"/>
          </a:xfrm>
        </p:spPr>
      </p:pic>
    </p:spTree>
    <p:extLst>
      <p:ext uri="{BB962C8B-B14F-4D97-AF65-F5344CB8AC3E}">
        <p14:creationId xmlns:p14="http://schemas.microsoft.com/office/powerpoint/2010/main" val="1193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صور محاضرات\صور محاضرات\IMG-20190323-WA000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3820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11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\Desktop\صور محاضرات\صور محاضرات\IMG-20190323-WA00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106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5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01000" cy="944562"/>
          </a:xfrm>
        </p:spPr>
        <p:txBody>
          <a:bodyPr>
            <a:noAutofit/>
          </a:bodyPr>
          <a:lstStyle/>
          <a:p>
            <a:pPr algn="ctr" rtl="1"/>
            <a:r>
              <a:rPr lang="ar-SA" sz="3600" b="1" dirty="0" smtClean="0">
                <a:solidFill>
                  <a:srgbClr val="FFFF00"/>
                </a:solidFill>
              </a:rPr>
              <a:t>الصفات المميزة للجودة وفقاً لجوران </a:t>
            </a:r>
            <a:r>
              <a:rPr lang="en-US" sz="3600" b="1" dirty="0" smtClean="0">
                <a:solidFill>
                  <a:srgbClr val="FFFF00"/>
                </a:solidFill>
              </a:rPr>
              <a:t> (</a:t>
            </a:r>
            <a:r>
              <a:rPr lang="en-US" sz="3600" b="1" dirty="0" err="1" smtClean="0">
                <a:solidFill>
                  <a:srgbClr val="FFFF00"/>
                </a:solidFill>
              </a:rPr>
              <a:t>Juran</a:t>
            </a:r>
            <a:r>
              <a:rPr lang="en-US" sz="3600" b="1" dirty="0" smtClean="0">
                <a:solidFill>
                  <a:srgbClr val="FFFF00"/>
                </a:solidFill>
              </a:rPr>
              <a:t>) </a:t>
            </a:r>
            <a:r>
              <a:rPr lang="ar-SA" sz="3600" b="1" dirty="0" smtClean="0">
                <a:solidFill>
                  <a:srgbClr val="FFFF00"/>
                </a:solidFill>
              </a:rPr>
              <a:t>: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41960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54413538"/>
              </p:ext>
            </p:extLst>
          </p:nvPr>
        </p:nvGraphicFramePr>
        <p:xfrm>
          <a:off x="533400" y="1524000"/>
          <a:ext cx="7772400" cy="42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57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649B66A7-3328-43F7-A515-8819CE5D01E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3434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B0D17BE4-B757-49A4-9174-3A5EA56C0CC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0"/>
            <a:ext cx="47244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7C83D580-908A-4F3E-8232-69337B63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4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DE298BC7-F824-44F3-A7C6-83D9F066B15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106D5199-3778-4836-8E10-C5321FD2DF8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193600CB-C36A-4EB4-A0FD-DDACD6D4F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4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1A1FBC44-D647-4A20-8D61-59D08ADE45F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152400"/>
            <a:ext cx="4557486" cy="701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69057EA9-08EB-4662-A127-1B90C59B908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678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1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5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2A6EB5-8AAF-4788-B262-1792064D4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7257"/>
            <a:ext cx="7924800" cy="1302657"/>
          </a:xfrm>
        </p:spPr>
        <p:txBody>
          <a:bodyPr/>
          <a:lstStyle/>
          <a:p>
            <a:pPr algn="ctr"/>
            <a:r>
              <a:rPr lang="ar-SA" sz="5400" b="1" dirty="0"/>
              <a:t>تم بحمد </a:t>
            </a:r>
            <a:r>
              <a:rPr lang="ar-SA" sz="5400" b="1" dirty="0" smtClean="0"/>
              <a:t>الله</a:t>
            </a:r>
            <a:endParaRPr lang="en-US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848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7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4F413EFD-B4FF-49AC-A605-6A0FF618DAE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05000"/>
            <a:ext cx="2743200" cy="4419600"/>
          </a:xfrm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2D25C23E-036A-446B-A567-759239525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800" b="1" dirty="0">
                <a:solidFill>
                  <a:srgbClr val="FFFF00"/>
                </a:solidFill>
              </a:rPr>
              <a:t>التكنولوجية:  </a:t>
            </a:r>
            <a:r>
              <a:rPr lang="ar-SA" sz="4800" b="1" dirty="0"/>
              <a:t>وتضم الصلابة والقوة.</a:t>
            </a:r>
            <a:endParaRPr lang="en-US" sz="4800" b="1" dirty="0"/>
          </a:p>
        </p:txBody>
      </p:sp>
      <p:pic>
        <p:nvPicPr>
          <p:cNvPr id="2052" name="Picture 4" descr="C:\Users\hp\Desktop\صور محاضرات\يسبسير.jf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05000"/>
            <a:ext cx="5562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32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p\Pictures\images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42672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p\Desktop\صور محاضرات\صور محاضرات\images_4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"/>
            <a:ext cx="40386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42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3400"/>
            <a:ext cx="4191000" cy="5867400"/>
          </a:xfrm>
        </p:spPr>
      </p:pic>
      <p:pic>
        <p:nvPicPr>
          <p:cNvPr id="5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33400"/>
            <a:ext cx="4114800" cy="5867400"/>
          </a:xfrm>
        </p:spPr>
      </p:pic>
    </p:spTree>
    <p:extLst>
      <p:ext uri="{BB962C8B-B14F-4D97-AF65-F5344CB8AC3E}">
        <p14:creationId xmlns:p14="http://schemas.microsoft.com/office/powerpoint/2010/main" val="8449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2E33F4C2-E61C-4B92-BD8E-FF1F9FF84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886"/>
            <a:ext cx="7924800" cy="1143000"/>
          </a:xfrm>
        </p:spPr>
        <p:txBody>
          <a:bodyPr/>
          <a:lstStyle/>
          <a:p>
            <a:pPr algn="r"/>
            <a:r>
              <a:rPr lang="ar-SA" sz="4400" b="1" dirty="0">
                <a:solidFill>
                  <a:srgbClr val="FFFF00"/>
                </a:solidFill>
              </a:rPr>
              <a:t>النفسية:  </a:t>
            </a:r>
            <a:r>
              <a:rPr lang="ar-SA" sz="4400" b="1" dirty="0"/>
              <a:t>وتضم الطعم والشكل والجمالية.</a:t>
            </a:r>
            <a:endParaRPr lang="en-US" sz="4400" b="1" dirty="0"/>
          </a:p>
        </p:txBody>
      </p:sp>
      <p:pic>
        <p:nvPicPr>
          <p:cNvPr id="8194" name="Picture 2" descr="C:\Users\hp\Desktop\صور محاضرات\صور محاضرات\Screenshot_2019-01-24-17-00-11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38100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19">
            <a:extLst>
              <a:ext uri="{FF2B5EF4-FFF2-40B4-BE49-F238E27FC236}">
                <a16:creationId xmlns="" xmlns:a16="http://schemas.microsoft.com/office/drawing/2014/main" id="{26C355B0-3419-496A-AFC1-927C7DAF468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3962400" cy="4648200"/>
          </a:xfrm>
        </p:spPr>
      </p:pic>
    </p:spTree>
    <p:extLst>
      <p:ext uri="{BB962C8B-B14F-4D97-AF65-F5344CB8AC3E}">
        <p14:creationId xmlns:p14="http://schemas.microsoft.com/office/powerpoint/2010/main" val="8350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4267200" cy="6172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9" name="Picture 3" descr="C:\Users\hp\Desktop\صور محاضرات\قغ.jfi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"/>
            <a:ext cx="41148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53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1119</TotalTime>
  <Words>545</Words>
  <Application>Microsoft Office PowerPoint</Application>
  <PresentationFormat>On-screen Show (4:3)</PresentationFormat>
  <Paragraphs>86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Horizon</vt:lpstr>
      <vt:lpstr>إدارة الإنتاج والعمليات</vt:lpstr>
      <vt:lpstr>مفهوم الجودة:</vt:lpstr>
      <vt:lpstr>PowerPoint Presentation</vt:lpstr>
      <vt:lpstr>الصفات المميزة للجودة وفقاً لجوران  (Juran) :</vt:lpstr>
      <vt:lpstr>التكنولوجية:  وتضم الصلابة والقوة.</vt:lpstr>
      <vt:lpstr>PowerPoint Presentation</vt:lpstr>
      <vt:lpstr>PowerPoint Presentation</vt:lpstr>
      <vt:lpstr>النفسية:  وتضم الطعم والشكل والجمالية.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التعاقدية: وتضم شروط الضمان.</vt:lpstr>
      <vt:lpstr>5. الاخلاقية:  وتضم درجة المصداقية والأمانة.</vt:lpstr>
      <vt:lpstr>PowerPoint Presentation</vt:lpstr>
      <vt:lpstr>مفهوم ضمان الجودة:</vt:lpstr>
      <vt:lpstr>مفهوم الضبط:</vt:lpstr>
      <vt:lpstr>خطوات ضبط الجودة </vt:lpstr>
      <vt:lpstr>فوائد وجود نظام لضبط الجودة </vt:lpstr>
      <vt:lpstr>أساليب ضبط الجودة:</vt:lpstr>
      <vt:lpstr>أسلوب الفحص الشامل:</vt:lpstr>
      <vt:lpstr>PowerPoint Presentation</vt:lpstr>
      <vt:lpstr>طريقة العينات:</vt:lpstr>
      <vt:lpstr>PowerPoint Presentation</vt:lpstr>
      <vt:lpstr>خرائط ضبط الجودة:</vt:lpstr>
      <vt:lpstr>الرقابة على الجودة:</vt:lpstr>
      <vt:lpstr>اهداف الرقابة على الجودة:</vt:lpstr>
      <vt:lpstr>تصميم نظام الرقابة على الجودة:</vt:lpstr>
      <vt:lpstr>أساسيات الرقابة على الجودة: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تم بحمد الله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إدارة الإنتاج والعمليات</dc:title>
  <dc:creator>hp</dc:creator>
  <cp:lastModifiedBy>Rihab</cp:lastModifiedBy>
  <cp:revision>46</cp:revision>
  <dcterms:created xsi:type="dcterms:W3CDTF">2006-08-16T00:00:00Z</dcterms:created>
  <dcterms:modified xsi:type="dcterms:W3CDTF">2020-02-17T06:39:32Z</dcterms:modified>
</cp:coreProperties>
</file>