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FA54FBF-91BC-42B6-A8CD-B123955C86DA}" type="doc">
      <dgm:prSet loTypeId="urn:microsoft.com/office/officeart/2005/8/layout/list1" loCatId="list" qsTypeId="urn:microsoft.com/office/officeart/2005/8/quickstyle/3d1" qsCatId="3D" csTypeId="urn:microsoft.com/office/officeart/2005/8/colors/accent1_2" csCatId="accent1" phldr="1"/>
      <dgm:spPr/>
      <dgm:t>
        <a:bodyPr/>
        <a:lstStyle/>
        <a:p>
          <a:pPr rtl="1"/>
          <a:endParaRPr lang="ar-SA"/>
        </a:p>
      </dgm:t>
    </dgm:pt>
    <dgm:pt modelId="{0DF1A457-D470-445E-81DF-7A9335BAD982}">
      <dgm:prSet custT="1">
        <dgm:style>
          <a:lnRef idx="1">
            <a:schemeClr val="accent5"/>
          </a:lnRef>
          <a:fillRef idx="2">
            <a:schemeClr val="accent5"/>
          </a:fillRef>
          <a:effectRef idx="1">
            <a:schemeClr val="accent5"/>
          </a:effectRef>
          <a:fontRef idx="minor">
            <a:schemeClr val="dk1"/>
          </a:fontRef>
        </dgm:style>
      </dgm:prSet>
      <dgm:spPr/>
      <dgm:t>
        <a:bodyPr/>
        <a:lstStyle/>
        <a:p>
          <a:pPr algn="r" rtl="1"/>
          <a:r>
            <a:rPr lang="ar-SA" sz="3600" b="1" dirty="0" smtClean="0"/>
            <a:t>التخطيط.</a:t>
          </a:r>
          <a:endParaRPr lang="ar-SA" sz="3600" b="1" dirty="0"/>
        </a:p>
      </dgm:t>
    </dgm:pt>
    <dgm:pt modelId="{F69690A3-8EE3-40B9-932A-F6DCAC259066}" type="parTrans" cxnId="{35BAB8D8-EE3A-4654-AE58-80A3A6124FDD}">
      <dgm:prSet/>
      <dgm:spPr/>
      <dgm:t>
        <a:bodyPr/>
        <a:lstStyle/>
        <a:p>
          <a:pPr rtl="1"/>
          <a:endParaRPr lang="ar-SA"/>
        </a:p>
      </dgm:t>
    </dgm:pt>
    <dgm:pt modelId="{D193BD15-F676-49EC-A114-D90F45073C86}" type="sibTrans" cxnId="{35BAB8D8-EE3A-4654-AE58-80A3A6124FDD}">
      <dgm:prSet/>
      <dgm:spPr/>
      <dgm:t>
        <a:bodyPr/>
        <a:lstStyle/>
        <a:p>
          <a:pPr rtl="1"/>
          <a:endParaRPr lang="ar-SA"/>
        </a:p>
      </dgm:t>
    </dgm:pt>
    <dgm:pt modelId="{27CEEFEB-18A0-4ECD-B63E-CD0FEC0EB570}">
      <dgm:prSet custT="1">
        <dgm:style>
          <a:lnRef idx="1">
            <a:schemeClr val="accent3"/>
          </a:lnRef>
          <a:fillRef idx="2">
            <a:schemeClr val="accent3"/>
          </a:fillRef>
          <a:effectRef idx="1">
            <a:schemeClr val="accent3"/>
          </a:effectRef>
          <a:fontRef idx="minor">
            <a:schemeClr val="dk1"/>
          </a:fontRef>
        </dgm:style>
      </dgm:prSet>
      <dgm:spPr/>
      <dgm:t>
        <a:bodyPr/>
        <a:lstStyle/>
        <a:p>
          <a:pPr algn="r" rtl="1"/>
          <a:r>
            <a:rPr lang="ar-SA" sz="3600" b="1" dirty="0" smtClean="0"/>
            <a:t>التنظيم.</a:t>
          </a:r>
          <a:endParaRPr lang="ar-SA" sz="3600" b="1" dirty="0"/>
        </a:p>
      </dgm:t>
    </dgm:pt>
    <dgm:pt modelId="{21DA38A3-15DD-4F53-AC1F-45B664CE5E87}" type="parTrans" cxnId="{A1CA3100-31FC-435D-8031-A062415D259B}">
      <dgm:prSet/>
      <dgm:spPr/>
      <dgm:t>
        <a:bodyPr/>
        <a:lstStyle/>
        <a:p>
          <a:pPr rtl="1"/>
          <a:endParaRPr lang="ar-SA"/>
        </a:p>
      </dgm:t>
    </dgm:pt>
    <dgm:pt modelId="{1E6557CD-D622-4B6D-9383-643E8C22F932}" type="sibTrans" cxnId="{A1CA3100-31FC-435D-8031-A062415D259B}">
      <dgm:prSet/>
      <dgm:spPr/>
      <dgm:t>
        <a:bodyPr/>
        <a:lstStyle/>
        <a:p>
          <a:pPr rtl="1"/>
          <a:endParaRPr lang="ar-SA"/>
        </a:p>
      </dgm:t>
    </dgm:pt>
    <dgm:pt modelId="{31233D2E-ABAF-406C-9CA8-1812F9CB6D19}">
      <dgm:prSet custT="1">
        <dgm:style>
          <a:lnRef idx="1">
            <a:schemeClr val="accent6"/>
          </a:lnRef>
          <a:fillRef idx="2">
            <a:schemeClr val="accent6"/>
          </a:fillRef>
          <a:effectRef idx="1">
            <a:schemeClr val="accent6"/>
          </a:effectRef>
          <a:fontRef idx="minor">
            <a:schemeClr val="dk1"/>
          </a:fontRef>
        </dgm:style>
      </dgm:prSet>
      <dgm:spPr/>
      <dgm:t>
        <a:bodyPr/>
        <a:lstStyle/>
        <a:p>
          <a:pPr algn="r" rtl="1"/>
          <a:r>
            <a:rPr lang="ar-SA" sz="3600" b="1" dirty="0" smtClean="0"/>
            <a:t>تحديد المعايير المطلوبة.</a:t>
          </a:r>
          <a:endParaRPr lang="ar-SA" sz="3600" b="1" dirty="0"/>
        </a:p>
      </dgm:t>
    </dgm:pt>
    <dgm:pt modelId="{1340C5F3-0605-437B-9F50-50BC6732300B}" type="parTrans" cxnId="{2F7AE7A5-1DC3-4203-A3A1-FC9F2A6D3C98}">
      <dgm:prSet/>
      <dgm:spPr/>
      <dgm:t>
        <a:bodyPr/>
        <a:lstStyle/>
        <a:p>
          <a:pPr rtl="1"/>
          <a:endParaRPr lang="ar-SA"/>
        </a:p>
      </dgm:t>
    </dgm:pt>
    <dgm:pt modelId="{F505DE86-76C7-4FF5-B3C9-E7B8B41336F3}" type="sibTrans" cxnId="{2F7AE7A5-1DC3-4203-A3A1-FC9F2A6D3C98}">
      <dgm:prSet/>
      <dgm:spPr/>
      <dgm:t>
        <a:bodyPr/>
        <a:lstStyle/>
        <a:p>
          <a:pPr rtl="1"/>
          <a:endParaRPr lang="ar-SA"/>
        </a:p>
      </dgm:t>
    </dgm:pt>
    <dgm:pt modelId="{658F8E4A-3D65-4747-90A2-5986DB5F1579}">
      <dgm:prSet custT="1">
        <dgm:style>
          <a:lnRef idx="1">
            <a:schemeClr val="accent2"/>
          </a:lnRef>
          <a:fillRef idx="2">
            <a:schemeClr val="accent2"/>
          </a:fillRef>
          <a:effectRef idx="1">
            <a:schemeClr val="accent2"/>
          </a:effectRef>
          <a:fontRef idx="minor">
            <a:schemeClr val="dk1"/>
          </a:fontRef>
        </dgm:style>
      </dgm:prSet>
      <dgm:spPr/>
      <dgm:t>
        <a:bodyPr/>
        <a:lstStyle/>
        <a:p>
          <a:pPr algn="r" rtl="1"/>
          <a:r>
            <a:rPr lang="ar-SA" sz="3600" b="1" dirty="0" smtClean="0"/>
            <a:t>تخطيط ومراقبة الإنتاج. </a:t>
          </a:r>
          <a:endParaRPr lang="ar-SA" sz="3600" b="1" dirty="0"/>
        </a:p>
      </dgm:t>
    </dgm:pt>
    <dgm:pt modelId="{501F13E0-39E5-4397-8504-64E9DAB9F1E9}" type="parTrans" cxnId="{785C87BE-0420-406B-BAC3-A7F9C07438D1}">
      <dgm:prSet/>
      <dgm:spPr/>
      <dgm:t>
        <a:bodyPr/>
        <a:lstStyle/>
        <a:p>
          <a:pPr rtl="1"/>
          <a:endParaRPr lang="ar-SA"/>
        </a:p>
      </dgm:t>
    </dgm:pt>
    <dgm:pt modelId="{D310D2B7-DC54-47AD-A0EA-6167D64EE46F}" type="sibTrans" cxnId="{785C87BE-0420-406B-BAC3-A7F9C07438D1}">
      <dgm:prSet/>
      <dgm:spPr/>
      <dgm:t>
        <a:bodyPr/>
        <a:lstStyle/>
        <a:p>
          <a:pPr rtl="1"/>
          <a:endParaRPr lang="ar-SA"/>
        </a:p>
      </dgm:t>
    </dgm:pt>
    <dgm:pt modelId="{EA65079C-ADE8-4060-A9B7-5BDF1859B684}" type="pres">
      <dgm:prSet presAssocID="{5FA54FBF-91BC-42B6-A8CD-B123955C86DA}" presName="linear" presStyleCnt="0">
        <dgm:presLayoutVars>
          <dgm:dir/>
          <dgm:animLvl val="lvl"/>
          <dgm:resizeHandles val="exact"/>
        </dgm:presLayoutVars>
      </dgm:prSet>
      <dgm:spPr/>
      <dgm:t>
        <a:bodyPr/>
        <a:lstStyle/>
        <a:p>
          <a:pPr rtl="1"/>
          <a:endParaRPr lang="ar-SA"/>
        </a:p>
      </dgm:t>
    </dgm:pt>
    <dgm:pt modelId="{7D250288-A0ED-46EC-8682-0D92CFB4B4A5}" type="pres">
      <dgm:prSet presAssocID="{0DF1A457-D470-445E-81DF-7A9335BAD982}" presName="parentLin" presStyleCnt="0"/>
      <dgm:spPr/>
    </dgm:pt>
    <dgm:pt modelId="{F88FD85D-A965-4E16-AE30-D49053AB731F}" type="pres">
      <dgm:prSet presAssocID="{0DF1A457-D470-445E-81DF-7A9335BAD982}" presName="parentLeftMargin" presStyleLbl="node1" presStyleIdx="0" presStyleCnt="4"/>
      <dgm:spPr/>
      <dgm:t>
        <a:bodyPr/>
        <a:lstStyle/>
        <a:p>
          <a:pPr rtl="1"/>
          <a:endParaRPr lang="ar-SA"/>
        </a:p>
      </dgm:t>
    </dgm:pt>
    <dgm:pt modelId="{058858F4-A4E6-49B9-B13C-E75B61521219}" type="pres">
      <dgm:prSet presAssocID="{0DF1A457-D470-445E-81DF-7A9335BAD982}" presName="parentText" presStyleLbl="node1" presStyleIdx="0" presStyleCnt="4">
        <dgm:presLayoutVars>
          <dgm:chMax val="0"/>
          <dgm:bulletEnabled val="1"/>
        </dgm:presLayoutVars>
      </dgm:prSet>
      <dgm:spPr/>
      <dgm:t>
        <a:bodyPr/>
        <a:lstStyle/>
        <a:p>
          <a:pPr rtl="1"/>
          <a:endParaRPr lang="ar-SA"/>
        </a:p>
      </dgm:t>
    </dgm:pt>
    <dgm:pt modelId="{88A6A9CA-2A23-4CBE-A0A3-56F0491FD012}" type="pres">
      <dgm:prSet presAssocID="{0DF1A457-D470-445E-81DF-7A9335BAD982}" presName="negativeSpace" presStyleCnt="0"/>
      <dgm:spPr/>
    </dgm:pt>
    <dgm:pt modelId="{4FA2713E-FDC7-4845-A33F-6D9F9E02CBAE}" type="pres">
      <dgm:prSet presAssocID="{0DF1A457-D470-445E-81DF-7A9335BAD982}" presName="childText" presStyleLbl="conFgAcc1" presStyleIdx="0" presStyleCnt="4">
        <dgm:presLayoutVars>
          <dgm:bulletEnabled val="1"/>
        </dgm:presLayoutVars>
      </dgm:prSet>
      <dgm:spPr/>
    </dgm:pt>
    <dgm:pt modelId="{288D1CE9-BBD3-4D25-98B9-90ACBAF70940}" type="pres">
      <dgm:prSet presAssocID="{D193BD15-F676-49EC-A114-D90F45073C86}" presName="spaceBetweenRectangles" presStyleCnt="0"/>
      <dgm:spPr/>
    </dgm:pt>
    <dgm:pt modelId="{4437C990-A30C-4BB5-8B51-46D01088BF95}" type="pres">
      <dgm:prSet presAssocID="{27CEEFEB-18A0-4ECD-B63E-CD0FEC0EB570}" presName="parentLin" presStyleCnt="0"/>
      <dgm:spPr/>
    </dgm:pt>
    <dgm:pt modelId="{92E75281-D06B-4C4E-8CE7-0DF16BDA9F51}" type="pres">
      <dgm:prSet presAssocID="{27CEEFEB-18A0-4ECD-B63E-CD0FEC0EB570}" presName="parentLeftMargin" presStyleLbl="node1" presStyleIdx="0" presStyleCnt="4"/>
      <dgm:spPr/>
      <dgm:t>
        <a:bodyPr/>
        <a:lstStyle/>
        <a:p>
          <a:pPr rtl="1"/>
          <a:endParaRPr lang="ar-SA"/>
        </a:p>
      </dgm:t>
    </dgm:pt>
    <dgm:pt modelId="{43ECC5C0-530F-48C9-9FAB-718CC3D53859}" type="pres">
      <dgm:prSet presAssocID="{27CEEFEB-18A0-4ECD-B63E-CD0FEC0EB570}" presName="parentText" presStyleLbl="node1" presStyleIdx="1" presStyleCnt="4">
        <dgm:presLayoutVars>
          <dgm:chMax val="0"/>
          <dgm:bulletEnabled val="1"/>
        </dgm:presLayoutVars>
      </dgm:prSet>
      <dgm:spPr/>
      <dgm:t>
        <a:bodyPr/>
        <a:lstStyle/>
        <a:p>
          <a:pPr rtl="1"/>
          <a:endParaRPr lang="ar-SA"/>
        </a:p>
      </dgm:t>
    </dgm:pt>
    <dgm:pt modelId="{C4CB422B-895A-4BB1-987B-FDA9778ECCAD}" type="pres">
      <dgm:prSet presAssocID="{27CEEFEB-18A0-4ECD-B63E-CD0FEC0EB570}" presName="negativeSpace" presStyleCnt="0"/>
      <dgm:spPr/>
    </dgm:pt>
    <dgm:pt modelId="{582A1272-C815-428C-8216-C960A42F3550}" type="pres">
      <dgm:prSet presAssocID="{27CEEFEB-18A0-4ECD-B63E-CD0FEC0EB570}" presName="childText" presStyleLbl="conFgAcc1" presStyleIdx="1" presStyleCnt="4">
        <dgm:presLayoutVars>
          <dgm:bulletEnabled val="1"/>
        </dgm:presLayoutVars>
      </dgm:prSet>
      <dgm:spPr/>
    </dgm:pt>
    <dgm:pt modelId="{D7AAEEEE-3A13-44AD-B3CA-60F5B821C38B}" type="pres">
      <dgm:prSet presAssocID="{1E6557CD-D622-4B6D-9383-643E8C22F932}" presName="spaceBetweenRectangles" presStyleCnt="0"/>
      <dgm:spPr/>
    </dgm:pt>
    <dgm:pt modelId="{B38DA5EF-92FE-4E04-952D-922764386621}" type="pres">
      <dgm:prSet presAssocID="{31233D2E-ABAF-406C-9CA8-1812F9CB6D19}" presName="parentLin" presStyleCnt="0"/>
      <dgm:spPr/>
    </dgm:pt>
    <dgm:pt modelId="{EB9A5EAE-DE3D-4AD4-B8C7-99B01B2BF07B}" type="pres">
      <dgm:prSet presAssocID="{31233D2E-ABAF-406C-9CA8-1812F9CB6D19}" presName="parentLeftMargin" presStyleLbl="node1" presStyleIdx="1" presStyleCnt="4"/>
      <dgm:spPr/>
      <dgm:t>
        <a:bodyPr/>
        <a:lstStyle/>
        <a:p>
          <a:pPr rtl="1"/>
          <a:endParaRPr lang="ar-SA"/>
        </a:p>
      </dgm:t>
    </dgm:pt>
    <dgm:pt modelId="{DAFA3A7C-5D27-42D4-B6F3-C9FA18CD80A4}" type="pres">
      <dgm:prSet presAssocID="{31233D2E-ABAF-406C-9CA8-1812F9CB6D19}" presName="parentText" presStyleLbl="node1" presStyleIdx="2" presStyleCnt="4">
        <dgm:presLayoutVars>
          <dgm:chMax val="0"/>
          <dgm:bulletEnabled val="1"/>
        </dgm:presLayoutVars>
      </dgm:prSet>
      <dgm:spPr/>
      <dgm:t>
        <a:bodyPr/>
        <a:lstStyle/>
        <a:p>
          <a:pPr rtl="1"/>
          <a:endParaRPr lang="ar-SA"/>
        </a:p>
      </dgm:t>
    </dgm:pt>
    <dgm:pt modelId="{1631C672-4736-49FC-A875-4FF908B509E1}" type="pres">
      <dgm:prSet presAssocID="{31233D2E-ABAF-406C-9CA8-1812F9CB6D19}" presName="negativeSpace" presStyleCnt="0"/>
      <dgm:spPr/>
    </dgm:pt>
    <dgm:pt modelId="{2D984F91-6A98-45BA-BA64-A08132EFB300}" type="pres">
      <dgm:prSet presAssocID="{31233D2E-ABAF-406C-9CA8-1812F9CB6D19}" presName="childText" presStyleLbl="conFgAcc1" presStyleIdx="2" presStyleCnt="4">
        <dgm:presLayoutVars>
          <dgm:bulletEnabled val="1"/>
        </dgm:presLayoutVars>
      </dgm:prSet>
      <dgm:spPr/>
    </dgm:pt>
    <dgm:pt modelId="{294F54F8-BB8E-43B7-920E-5406C0AA30DC}" type="pres">
      <dgm:prSet presAssocID="{F505DE86-76C7-4FF5-B3C9-E7B8B41336F3}" presName="spaceBetweenRectangles" presStyleCnt="0"/>
      <dgm:spPr/>
    </dgm:pt>
    <dgm:pt modelId="{E561C847-DE6E-49BC-BE35-97B1FF6ED2E1}" type="pres">
      <dgm:prSet presAssocID="{658F8E4A-3D65-4747-90A2-5986DB5F1579}" presName="parentLin" presStyleCnt="0"/>
      <dgm:spPr/>
    </dgm:pt>
    <dgm:pt modelId="{463B18BA-B727-4384-B89B-41D5111E4318}" type="pres">
      <dgm:prSet presAssocID="{658F8E4A-3D65-4747-90A2-5986DB5F1579}" presName="parentLeftMargin" presStyleLbl="node1" presStyleIdx="2" presStyleCnt="4"/>
      <dgm:spPr/>
      <dgm:t>
        <a:bodyPr/>
        <a:lstStyle/>
        <a:p>
          <a:pPr rtl="1"/>
          <a:endParaRPr lang="ar-SA"/>
        </a:p>
      </dgm:t>
    </dgm:pt>
    <dgm:pt modelId="{E3CF93C1-ADC5-459F-8D0A-7048ADA5C78E}" type="pres">
      <dgm:prSet presAssocID="{658F8E4A-3D65-4747-90A2-5986DB5F1579}" presName="parentText" presStyleLbl="node1" presStyleIdx="3" presStyleCnt="4">
        <dgm:presLayoutVars>
          <dgm:chMax val="0"/>
          <dgm:bulletEnabled val="1"/>
        </dgm:presLayoutVars>
      </dgm:prSet>
      <dgm:spPr/>
      <dgm:t>
        <a:bodyPr/>
        <a:lstStyle/>
        <a:p>
          <a:pPr rtl="1"/>
          <a:endParaRPr lang="ar-SA"/>
        </a:p>
      </dgm:t>
    </dgm:pt>
    <dgm:pt modelId="{A5390EC5-F31C-45BD-A0FC-F7304FCA5514}" type="pres">
      <dgm:prSet presAssocID="{658F8E4A-3D65-4747-90A2-5986DB5F1579}" presName="negativeSpace" presStyleCnt="0"/>
      <dgm:spPr/>
    </dgm:pt>
    <dgm:pt modelId="{4BA1856C-FD92-4D32-A4BF-D0F1048CFDBD}" type="pres">
      <dgm:prSet presAssocID="{658F8E4A-3D65-4747-90A2-5986DB5F1579}" presName="childText" presStyleLbl="conFgAcc1" presStyleIdx="3" presStyleCnt="4">
        <dgm:presLayoutVars>
          <dgm:bulletEnabled val="1"/>
        </dgm:presLayoutVars>
      </dgm:prSet>
      <dgm:spPr/>
    </dgm:pt>
  </dgm:ptLst>
  <dgm:cxnLst>
    <dgm:cxn modelId="{71C88CE1-D834-49F0-8AF6-B89B222B5CC1}" type="presOf" srcId="{27CEEFEB-18A0-4ECD-B63E-CD0FEC0EB570}" destId="{92E75281-D06B-4C4E-8CE7-0DF16BDA9F51}" srcOrd="0" destOrd="0" presId="urn:microsoft.com/office/officeart/2005/8/layout/list1"/>
    <dgm:cxn modelId="{5ACE498F-E775-4FCB-8EF8-B02EACD10AF7}" type="presOf" srcId="{5FA54FBF-91BC-42B6-A8CD-B123955C86DA}" destId="{EA65079C-ADE8-4060-A9B7-5BDF1859B684}" srcOrd="0" destOrd="0" presId="urn:microsoft.com/office/officeart/2005/8/layout/list1"/>
    <dgm:cxn modelId="{C5CAB169-2AEE-40FE-98CE-EB0D9C6B44C6}" type="presOf" srcId="{27CEEFEB-18A0-4ECD-B63E-CD0FEC0EB570}" destId="{43ECC5C0-530F-48C9-9FAB-718CC3D53859}" srcOrd="1" destOrd="0" presId="urn:microsoft.com/office/officeart/2005/8/layout/list1"/>
    <dgm:cxn modelId="{785C87BE-0420-406B-BAC3-A7F9C07438D1}" srcId="{5FA54FBF-91BC-42B6-A8CD-B123955C86DA}" destId="{658F8E4A-3D65-4747-90A2-5986DB5F1579}" srcOrd="3" destOrd="0" parTransId="{501F13E0-39E5-4397-8504-64E9DAB9F1E9}" sibTransId="{D310D2B7-DC54-47AD-A0EA-6167D64EE46F}"/>
    <dgm:cxn modelId="{02602AA3-0F48-488C-912E-48C74D8CA3F8}" type="presOf" srcId="{658F8E4A-3D65-4747-90A2-5986DB5F1579}" destId="{E3CF93C1-ADC5-459F-8D0A-7048ADA5C78E}" srcOrd="1" destOrd="0" presId="urn:microsoft.com/office/officeart/2005/8/layout/list1"/>
    <dgm:cxn modelId="{3CC126E8-0539-42AB-AB38-D9DD9477E122}" type="presOf" srcId="{658F8E4A-3D65-4747-90A2-5986DB5F1579}" destId="{463B18BA-B727-4384-B89B-41D5111E4318}" srcOrd="0" destOrd="0" presId="urn:microsoft.com/office/officeart/2005/8/layout/list1"/>
    <dgm:cxn modelId="{C7153F95-7879-4949-ADAD-66D0E0B3074B}" type="presOf" srcId="{0DF1A457-D470-445E-81DF-7A9335BAD982}" destId="{F88FD85D-A965-4E16-AE30-D49053AB731F}" srcOrd="0" destOrd="0" presId="urn:microsoft.com/office/officeart/2005/8/layout/list1"/>
    <dgm:cxn modelId="{A1CA3100-31FC-435D-8031-A062415D259B}" srcId="{5FA54FBF-91BC-42B6-A8CD-B123955C86DA}" destId="{27CEEFEB-18A0-4ECD-B63E-CD0FEC0EB570}" srcOrd="1" destOrd="0" parTransId="{21DA38A3-15DD-4F53-AC1F-45B664CE5E87}" sibTransId="{1E6557CD-D622-4B6D-9383-643E8C22F932}"/>
    <dgm:cxn modelId="{2F7AE7A5-1DC3-4203-A3A1-FC9F2A6D3C98}" srcId="{5FA54FBF-91BC-42B6-A8CD-B123955C86DA}" destId="{31233D2E-ABAF-406C-9CA8-1812F9CB6D19}" srcOrd="2" destOrd="0" parTransId="{1340C5F3-0605-437B-9F50-50BC6732300B}" sibTransId="{F505DE86-76C7-4FF5-B3C9-E7B8B41336F3}"/>
    <dgm:cxn modelId="{623EBBAE-4FCD-40B8-AEFC-3E81E3DBEDF8}" type="presOf" srcId="{31233D2E-ABAF-406C-9CA8-1812F9CB6D19}" destId="{EB9A5EAE-DE3D-4AD4-B8C7-99B01B2BF07B}" srcOrd="0" destOrd="0" presId="urn:microsoft.com/office/officeart/2005/8/layout/list1"/>
    <dgm:cxn modelId="{35BAB8D8-EE3A-4654-AE58-80A3A6124FDD}" srcId="{5FA54FBF-91BC-42B6-A8CD-B123955C86DA}" destId="{0DF1A457-D470-445E-81DF-7A9335BAD982}" srcOrd="0" destOrd="0" parTransId="{F69690A3-8EE3-40B9-932A-F6DCAC259066}" sibTransId="{D193BD15-F676-49EC-A114-D90F45073C86}"/>
    <dgm:cxn modelId="{26832F81-A24E-42B7-95E9-169E28B023DE}" type="presOf" srcId="{31233D2E-ABAF-406C-9CA8-1812F9CB6D19}" destId="{DAFA3A7C-5D27-42D4-B6F3-C9FA18CD80A4}" srcOrd="1" destOrd="0" presId="urn:microsoft.com/office/officeart/2005/8/layout/list1"/>
    <dgm:cxn modelId="{77907990-912C-4827-9F53-B0DFE5AC48E1}" type="presOf" srcId="{0DF1A457-D470-445E-81DF-7A9335BAD982}" destId="{058858F4-A4E6-49B9-B13C-E75B61521219}" srcOrd="1" destOrd="0" presId="urn:microsoft.com/office/officeart/2005/8/layout/list1"/>
    <dgm:cxn modelId="{EF3FDD79-4DC4-4F5B-BB47-25B8311F4F68}" type="presParOf" srcId="{EA65079C-ADE8-4060-A9B7-5BDF1859B684}" destId="{7D250288-A0ED-46EC-8682-0D92CFB4B4A5}" srcOrd="0" destOrd="0" presId="urn:microsoft.com/office/officeart/2005/8/layout/list1"/>
    <dgm:cxn modelId="{747E93EE-75A9-47A8-BCDF-5BB1229E444B}" type="presParOf" srcId="{7D250288-A0ED-46EC-8682-0D92CFB4B4A5}" destId="{F88FD85D-A965-4E16-AE30-D49053AB731F}" srcOrd="0" destOrd="0" presId="urn:microsoft.com/office/officeart/2005/8/layout/list1"/>
    <dgm:cxn modelId="{2A9AD322-7BDA-467F-8574-E6A7875605F4}" type="presParOf" srcId="{7D250288-A0ED-46EC-8682-0D92CFB4B4A5}" destId="{058858F4-A4E6-49B9-B13C-E75B61521219}" srcOrd="1" destOrd="0" presId="urn:microsoft.com/office/officeart/2005/8/layout/list1"/>
    <dgm:cxn modelId="{83D104C2-DE4B-4D5C-A71B-D06DBAA9045B}" type="presParOf" srcId="{EA65079C-ADE8-4060-A9B7-5BDF1859B684}" destId="{88A6A9CA-2A23-4CBE-A0A3-56F0491FD012}" srcOrd="1" destOrd="0" presId="urn:microsoft.com/office/officeart/2005/8/layout/list1"/>
    <dgm:cxn modelId="{F1C4AD75-4BCD-4BEF-98C5-7A62B83BE8D5}" type="presParOf" srcId="{EA65079C-ADE8-4060-A9B7-5BDF1859B684}" destId="{4FA2713E-FDC7-4845-A33F-6D9F9E02CBAE}" srcOrd="2" destOrd="0" presId="urn:microsoft.com/office/officeart/2005/8/layout/list1"/>
    <dgm:cxn modelId="{996E7561-463C-438F-BA92-B148C714FDC4}" type="presParOf" srcId="{EA65079C-ADE8-4060-A9B7-5BDF1859B684}" destId="{288D1CE9-BBD3-4D25-98B9-90ACBAF70940}" srcOrd="3" destOrd="0" presId="urn:microsoft.com/office/officeart/2005/8/layout/list1"/>
    <dgm:cxn modelId="{30A7B82B-1D85-4186-9557-25D03F977FD2}" type="presParOf" srcId="{EA65079C-ADE8-4060-A9B7-5BDF1859B684}" destId="{4437C990-A30C-4BB5-8B51-46D01088BF95}" srcOrd="4" destOrd="0" presId="urn:microsoft.com/office/officeart/2005/8/layout/list1"/>
    <dgm:cxn modelId="{262CD846-6108-43B4-986A-5E5C1B2CD947}" type="presParOf" srcId="{4437C990-A30C-4BB5-8B51-46D01088BF95}" destId="{92E75281-D06B-4C4E-8CE7-0DF16BDA9F51}" srcOrd="0" destOrd="0" presId="urn:microsoft.com/office/officeart/2005/8/layout/list1"/>
    <dgm:cxn modelId="{526F65A2-8CF5-493A-8F1F-1E79A8E639EF}" type="presParOf" srcId="{4437C990-A30C-4BB5-8B51-46D01088BF95}" destId="{43ECC5C0-530F-48C9-9FAB-718CC3D53859}" srcOrd="1" destOrd="0" presId="urn:microsoft.com/office/officeart/2005/8/layout/list1"/>
    <dgm:cxn modelId="{2C07E412-B039-4DF1-A516-83B2C69C0B75}" type="presParOf" srcId="{EA65079C-ADE8-4060-A9B7-5BDF1859B684}" destId="{C4CB422B-895A-4BB1-987B-FDA9778ECCAD}" srcOrd="5" destOrd="0" presId="urn:microsoft.com/office/officeart/2005/8/layout/list1"/>
    <dgm:cxn modelId="{E7119D91-3530-48C6-97DB-15BBDC4931AC}" type="presParOf" srcId="{EA65079C-ADE8-4060-A9B7-5BDF1859B684}" destId="{582A1272-C815-428C-8216-C960A42F3550}" srcOrd="6" destOrd="0" presId="urn:microsoft.com/office/officeart/2005/8/layout/list1"/>
    <dgm:cxn modelId="{749AFC1E-AA00-4712-BC5F-05D79C44A747}" type="presParOf" srcId="{EA65079C-ADE8-4060-A9B7-5BDF1859B684}" destId="{D7AAEEEE-3A13-44AD-B3CA-60F5B821C38B}" srcOrd="7" destOrd="0" presId="urn:microsoft.com/office/officeart/2005/8/layout/list1"/>
    <dgm:cxn modelId="{236523C6-70CD-4ABD-8569-C2793ADF67D0}" type="presParOf" srcId="{EA65079C-ADE8-4060-A9B7-5BDF1859B684}" destId="{B38DA5EF-92FE-4E04-952D-922764386621}" srcOrd="8" destOrd="0" presId="urn:microsoft.com/office/officeart/2005/8/layout/list1"/>
    <dgm:cxn modelId="{88437130-13D0-486D-B69A-285548A2A3B6}" type="presParOf" srcId="{B38DA5EF-92FE-4E04-952D-922764386621}" destId="{EB9A5EAE-DE3D-4AD4-B8C7-99B01B2BF07B}" srcOrd="0" destOrd="0" presId="urn:microsoft.com/office/officeart/2005/8/layout/list1"/>
    <dgm:cxn modelId="{029BA0CA-3015-417C-A6E9-6E82C9E1767C}" type="presParOf" srcId="{B38DA5EF-92FE-4E04-952D-922764386621}" destId="{DAFA3A7C-5D27-42D4-B6F3-C9FA18CD80A4}" srcOrd="1" destOrd="0" presId="urn:microsoft.com/office/officeart/2005/8/layout/list1"/>
    <dgm:cxn modelId="{6E0C956A-BC6F-40E2-BF29-D9DAD53A6458}" type="presParOf" srcId="{EA65079C-ADE8-4060-A9B7-5BDF1859B684}" destId="{1631C672-4736-49FC-A875-4FF908B509E1}" srcOrd="9" destOrd="0" presId="urn:microsoft.com/office/officeart/2005/8/layout/list1"/>
    <dgm:cxn modelId="{82FAC9DD-91B3-4B96-A7A7-F5A964EE20C2}" type="presParOf" srcId="{EA65079C-ADE8-4060-A9B7-5BDF1859B684}" destId="{2D984F91-6A98-45BA-BA64-A08132EFB300}" srcOrd="10" destOrd="0" presId="urn:microsoft.com/office/officeart/2005/8/layout/list1"/>
    <dgm:cxn modelId="{759CF6BF-393B-4EE9-9F6B-73BED6BA4D39}" type="presParOf" srcId="{EA65079C-ADE8-4060-A9B7-5BDF1859B684}" destId="{294F54F8-BB8E-43B7-920E-5406C0AA30DC}" srcOrd="11" destOrd="0" presId="urn:microsoft.com/office/officeart/2005/8/layout/list1"/>
    <dgm:cxn modelId="{B823B6C0-063B-4EAA-9FB9-9DBAE91D485A}" type="presParOf" srcId="{EA65079C-ADE8-4060-A9B7-5BDF1859B684}" destId="{E561C847-DE6E-49BC-BE35-97B1FF6ED2E1}" srcOrd="12" destOrd="0" presId="urn:microsoft.com/office/officeart/2005/8/layout/list1"/>
    <dgm:cxn modelId="{CEAAA5CE-41E3-4D26-A681-FD7E82116312}" type="presParOf" srcId="{E561C847-DE6E-49BC-BE35-97B1FF6ED2E1}" destId="{463B18BA-B727-4384-B89B-41D5111E4318}" srcOrd="0" destOrd="0" presId="urn:microsoft.com/office/officeart/2005/8/layout/list1"/>
    <dgm:cxn modelId="{D7DD87BE-408A-476E-8B38-4D0452314938}" type="presParOf" srcId="{E561C847-DE6E-49BC-BE35-97B1FF6ED2E1}" destId="{E3CF93C1-ADC5-459F-8D0A-7048ADA5C78E}" srcOrd="1" destOrd="0" presId="urn:microsoft.com/office/officeart/2005/8/layout/list1"/>
    <dgm:cxn modelId="{40043E3F-061F-4724-8616-359B4B29FBCC}" type="presParOf" srcId="{EA65079C-ADE8-4060-A9B7-5BDF1859B684}" destId="{A5390EC5-F31C-45BD-A0FC-F7304FCA5514}" srcOrd="13" destOrd="0" presId="urn:microsoft.com/office/officeart/2005/8/layout/list1"/>
    <dgm:cxn modelId="{1A55C86F-CC13-43D0-81B0-476171921768}" type="presParOf" srcId="{EA65079C-ADE8-4060-A9B7-5BDF1859B684}" destId="{4BA1856C-FD92-4D32-A4BF-D0F1048CFDBD}"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3A0FDB2-908E-4E2B-A0F5-445CFAF56111}" type="doc">
      <dgm:prSet loTypeId="urn:microsoft.com/office/officeart/2008/layout/VerticalCurvedList" loCatId="list" qsTypeId="urn:microsoft.com/office/officeart/2005/8/quickstyle/3d1" qsCatId="3D" csTypeId="urn:microsoft.com/office/officeart/2005/8/colors/colorful1" csCatId="colorful" phldr="1"/>
      <dgm:spPr/>
      <dgm:t>
        <a:bodyPr/>
        <a:lstStyle/>
        <a:p>
          <a:pPr rtl="1"/>
          <a:endParaRPr lang="ar-SA"/>
        </a:p>
      </dgm:t>
    </dgm:pt>
    <dgm:pt modelId="{7171E243-E861-48C8-9383-804C01501DB9}">
      <dgm:prSet custT="1">
        <dgm:style>
          <a:lnRef idx="1">
            <a:schemeClr val="accent2"/>
          </a:lnRef>
          <a:fillRef idx="2">
            <a:schemeClr val="accent2"/>
          </a:fillRef>
          <a:effectRef idx="1">
            <a:schemeClr val="accent2"/>
          </a:effectRef>
          <a:fontRef idx="minor">
            <a:schemeClr val="dk1"/>
          </a:fontRef>
        </dgm:style>
      </dgm:prSet>
      <dgm:spPr/>
      <dgm:t>
        <a:bodyPr/>
        <a:lstStyle/>
        <a:p>
          <a:pPr rtl="1"/>
          <a:r>
            <a:rPr lang="ar-SA" sz="3600" b="1" dirty="0" smtClean="0"/>
            <a:t>1. الإنتاج حسب الطلب/ وحدة واحدة كاملة.</a:t>
          </a:r>
          <a:endParaRPr lang="ar-SA" sz="3600" b="1" dirty="0"/>
        </a:p>
      </dgm:t>
    </dgm:pt>
    <dgm:pt modelId="{18D0F93C-8DDD-4DA0-AEFE-900C599C791E}" type="parTrans" cxnId="{DA1C8634-04CC-4202-97E7-A12E478839B8}">
      <dgm:prSet/>
      <dgm:spPr/>
      <dgm:t>
        <a:bodyPr/>
        <a:lstStyle/>
        <a:p>
          <a:pPr rtl="1"/>
          <a:endParaRPr lang="ar-SA"/>
        </a:p>
      </dgm:t>
    </dgm:pt>
    <dgm:pt modelId="{9BAB3EC8-A26D-4B8A-B609-C31B348F6FB2}" type="sibTrans" cxnId="{DA1C8634-04CC-4202-97E7-A12E478839B8}">
      <dgm:prSet/>
      <dgm:spPr/>
      <dgm:t>
        <a:bodyPr/>
        <a:lstStyle/>
        <a:p>
          <a:pPr rtl="1"/>
          <a:endParaRPr lang="ar-SA"/>
        </a:p>
      </dgm:t>
    </dgm:pt>
    <dgm:pt modelId="{1C69E3B3-F9A0-4845-8934-3C560417EA37}">
      <dgm:prSet>
        <dgm:style>
          <a:lnRef idx="1">
            <a:schemeClr val="accent1"/>
          </a:lnRef>
          <a:fillRef idx="2">
            <a:schemeClr val="accent1"/>
          </a:fillRef>
          <a:effectRef idx="1">
            <a:schemeClr val="accent1"/>
          </a:effectRef>
          <a:fontRef idx="minor">
            <a:schemeClr val="dk1"/>
          </a:fontRef>
        </dgm:style>
      </dgm:prSet>
      <dgm:spPr/>
      <dgm:t>
        <a:bodyPr/>
        <a:lstStyle/>
        <a:p>
          <a:pPr rtl="1"/>
          <a:r>
            <a:rPr lang="ar-SA" b="1" dirty="0" smtClean="0"/>
            <a:t>2. نظام الإنتاج المستمر/ الجاري/ المتدفق / الكمي.</a:t>
          </a:r>
          <a:endParaRPr lang="ar-SA" b="1" dirty="0"/>
        </a:p>
      </dgm:t>
    </dgm:pt>
    <dgm:pt modelId="{02F52E35-170B-42B9-BB9C-9392AAF0B6A2}" type="parTrans" cxnId="{5E577526-8E57-4125-82FC-7C1D3DC92E6D}">
      <dgm:prSet/>
      <dgm:spPr/>
      <dgm:t>
        <a:bodyPr/>
        <a:lstStyle/>
        <a:p>
          <a:pPr rtl="1"/>
          <a:endParaRPr lang="ar-SA"/>
        </a:p>
      </dgm:t>
    </dgm:pt>
    <dgm:pt modelId="{D90839DB-F2CC-4C7D-A487-9AEC9176AF7F}" type="sibTrans" cxnId="{5E577526-8E57-4125-82FC-7C1D3DC92E6D}">
      <dgm:prSet/>
      <dgm:spPr/>
      <dgm:t>
        <a:bodyPr/>
        <a:lstStyle/>
        <a:p>
          <a:pPr rtl="1"/>
          <a:endParaRPr lang="ar-SA"/>
        </a:p>
      </dgm:t>
    </dgm:pt>
    <dgm:pt modelId="{F0E840E4-6494-4873-8626-106A2022F1AE}">
      <dgm:prSet>
        <dgm:style>
          <a:lnRef idx="1">
            <a:schemeClr val="accent6"/>
          </a:lnRef>
          <a:fillRef idx="2">
            <a:schemeClr val="accent6"/>
          </a:fillRef>
          <a:effectRef idx="1">
            <a:schemeClr val="accent6"/>
          </a:effectRef>
          <a:fontRef idx="minor">
            <a:schemeClr val="dk1"/>
          </a:fontRef>
        </dgm:style>
      </dgm:prSet>
      <dgm:spPr/>
      <dgm:t>
        <a:bodyPr/>
        <a:lstStyle/>
        <a:p>
          <a:pPr rtl="1"/>
          <a:r>
            <a:rPr lang="ar-SA" b="1" dirty="0" smtClean="0"/>
            <a:t>3. إنتاج كمية محدودة / الدفعات / المتقطع.</a:t>
          </a:r>
          <a:endParaRPr lang="ar-SA" b="1" dirty="0"/>
        </a:p>
      </dgm:t>
    </dgm:pt>
    <dgm:pt modelId="{A3A17A51-6B79-4894-9D9C-B2DD37E69AE0}" type="parTrans" cxnId="{B288224B-4975-42E3-970A-8C95C360E396}">
      <dgm:prSet/>
      <dgm:spPr/>
      <dgm:t>
        <a:bodyPr/>
        <a:lstStyle/>
        <a:p>
          <a:pPr rtl="1"/>
          <a:endParaRPr lang="ar-SA"/>
        </a:p>
      </dgm:t>
    </dgm:pt>
    <dgm:pt modelId="{893B3337-4E49-45AB-87F1-E3A772E5AE63}" type="sibTrans" cxnId="{B288224B-4975-42E3-970A-8C95C360E396}">
      <dgm:prSet/>
      <dgm:spPr/>
      <dgm:t>
        <a:bodyPr/>
        <a:lstStyle/>
        <a:p>
          <a:pPr rtl="1"/>
          <a:endParaRPr lang="ar-SA"/>
        </a:p>
      </dgm:t>
    </dgm:pt>
    <dgm:pt modelId="{5916E713-FD88-4263-9F20-B6AF81CEFFB5}" type="pres">
      <dgm:prSet presAssocID="{E3A0FDB2-908E-4E2B-A0F5-445CFAF56111}" presName="Name0" presStyleCnt="0">
        <dgm:presLayoutVars>
          <dgm:chMax val="7"/>
          <dgm:chPref val="7"/>
          <dgm:dir/>
        </dgm:presLayoutVars>
      </dgm:prSet>
      <dgm:spPr/>
      <dgm:t>
        <a:bodyPr/>
        <a:lstStyle/>
        <a:p>
          <a:pPr rtl="1"/>
          <a:endParaRPr lang="ar-SA"/>
        </a:p>
      </dgm:t>
    </dgm:pt>
    <dgm:pt modelId="{75B9D0A2-9E55-45DC-AFBA-EE1BEE8326D9}" type="pres">
      <dgm:prSet presAssocID="{E3A0FDB2-908E-4E2B-A0F5-445CFAF56111}" presName="Name1" presStyleCnt="0"/>
      <dgm:spPr/>
    </dgm:pt>
    <dgm:pt modelId="{74550EA4-0E5C-4703-B6FC-00D0F91564D6}" type="pres">
      <dgm:prSet presAssocID="{E3A0FDB2-908E-4E2B-A0F5-445CFAF56111}" presName="cycle" presStyleCnt="0"/>
      <dgm:spPr/>
    </dgm:pt>
    <dgm:pt modelId="{B087F5E5-4F9A-4DA8-9CF8-783E065FDE68}" type="pres">
      <dgm:prSet presAssocID="{E3A0FDB2-908E-4E2B-A0F5-445CFAF56111}" presName="srcNode" presStyleLbl="node1" presStyleIdx="0" presStyleCnt="3"/>
      <dgm:spPr/>
    </dgm:pt>
    <dgm:pt modelId="{915D9949-B936-43A6-BB38-28CAEE5B2412}" type="pres">
      <dgm:prSet presAssocID="{E3A0FDB2-908E-4E2B-A0F5-445CFAF56111}" presName="conn" presStyleLbl="parChTrans1D2" presStyleIdx="0" presStyleCnt="1"/>
      <dgm:spPr/>
      <dgm:t>
        <a:bodyPr/>
        <a:lstStyle/>
        <a:p>
          <a:pPr rtl="1"/>
          <a:endParaRPr lang="ar-SA"/>
        </a:p>
      </dgm:t>
    </dgm:pt>
    <dgm:pt modelId="{BDB4DB5C-9347-4EA0-8F59-91F952984A55}" type="pres">
      <dgm:prSet presAssocID="{E3A0FDB2-908E-4E2B-A0F5-445CFAF56111}" presName="extraNode" presStyleLbl="node1" presStyleIdx="0" presStyleCnt="3"/>
      <dgm:spPr/>
    </dgm:pt>
    <dgm:pt modelId="{AFA8D4D6-DB4B-4B60-8A0E-89FACAE29DB6}" type="pres">
      <dgm:prSet presAssocID="{E3A0FDB2-908E-4E2B-A0F5-445CFAF56111}" presName="dstNode" presStyleLbl="node1" presStyleIdx="0" presStyleCnt="3"/>
      <dgm:spPr/>
    </dgm:pt>
    <dgm:pt modelId="{63C9A1C6-BEB6-4C70-A919-D051A2E8A76C}" type="pres">
      <dgm:prSet presAssocID="{7171E243-E861-48C8-9383-804C01501DB9}" presName="text_1" presStyleLbl="node1" presStyleIdx="0" presStyleCnt="3">
        <dgm:presLayoutVars>
          <dgm:bulletEnabled val="1"/>
        </dgm:presLayoutVars>
      </dgm:prSet>
      <dgm:spPr/>
      <dgm:t>
        <a:bodyPr/>
        <a:lstStyle/>
        <a:p>
          <a:pPr rtl="1"/>
          <a:endParaRPr lang="ar-SA"/>
        </a:p>
      </dgm:t>
    </dgm:pt>
    <dgm:pt modelId="{56EF2C03-3C04-4922-AE7B-40B75BCB7F6D}" type="pres">
      <dgm:prSet presAssocID="{7171E243-E861-48C8-9383-804C01501DB9}" presName="accent_1" presStyleCnt="0"/>
      <dgm:spPr/>
    </dgm:pt>
    <dgm:pt modelId="{8D094F30-F46D-48FE-B6BE-88FFED09B7B5}" type="pres">
      <dgm:prSet presAssocID="{7171E243-E861-48C8-9383-804C01501DB9}" presName="accentRepeatNode" presStyleLbl="solidFgAcc1" presStyleIdx="0" presStyleCnt="3"/>
      <dgm:spPr/>
    </dgm:pt>
    <dgm:pt modelId="{E84572A1-9BC2-4FB0-B6AE-B64B30685BA9}" type="pres">
      <dgm:prSet presAssocID="{1C69E3B3-F9A0-4845-8934-3C560417EA37}" presName="text_2" presStyleLbl="node1" presStyleIdx="1" presStyleCnt="3">
        <dgm:presLayoutVars>
          <dgm:bulletEnabled val="1"/>
        </dgm:presLayoutVars>
      </dgm:prSet>
      <dgm:spPr/>
      <dgm:t>
        <a:bodyPr/>
        <a:lstStyle/>
        <a:p>
          <a:pPr rtl="1"/>
          <a:endParaRPr lang="ar-SA"/>
        </a:p>
      </dgm:t>
    </dgm:pt>
    <dgm:pt modelId="{90615976-BBF5-4C87-98E5-C5AC2F14A000}" type="pres">
      <dgm:prSet presAssocID="{1C69E3B3-F9A0-4845-8934-3C560417EA37}" presName="accent_2" presStyleCnt="0"/>
      <dgm:spPr/>
    </dgm:pt>
    <dgm:pt modelId="{047CE051-D489-4077-82BD-32D893B08ED2}" type="pres">
      <dgm:prSet presAssocID="{1C69E3B3-F9A0-4845-8934-3C560417EA37}" presName="accentRepeatNode" presStyleLbl="solidFgAcc1" presStyleIdx="1" presStyleCnt="3"/>
      <dgm:spPr/>
    </dgm:pt>
    <dgm:pt modelId="{3EF1E75D-D034-429E-B024-26011B7CD48A}" type="pres">
      <dgm:prSet presAssocID="{F0E840E4-6494-4873-8626-106A2022F1AE}" presName="text_3" presStyleLbl="node1" presStyleIdx="2" presStyleCnt="3">
        <dgm:presLayoutVars>
          <dgm:bulletEnabled val="1"/>
        </dgm:presLayoutVars>
      </dgm:prSet>
      <dgm:spPr/>
      <dgm:t>
        <a:bodyPr/>
        <a:lstStyle/>
        <a:p>
          <a:pPr rtl="1"/>
          <a:endParaRPr lang="ar-SA"/>
        </a:p>
      </dgm:t>
    </dgm:pt>
    <dgm:pt modelId="{165A0D32-D052-4782-958D-DA3EF9CB34DA}" type="pres">
      <dgm:prSet presAssocID="{F0E840E4-6494-4873-8626-106A2022F1AE}" presName="accent_3" presStyleCnt="0"/>
      <dgm:spPr/>
    </dgm:pt>
    <dgm:pt modelId="{9EC27899-B477-4801-8167-591D2C8F38A2}" type="pres">
      <dgm:prSet presAssocID="{F0E840E4-6494-4873-8626-106A2022F1AE}" presName="accentRepeatNode" presStyleLbl="solidFgAcc1" presStyleIdx="2" presStyleCnt="3"/>
      <dgm:spPr/>
    </dgm:pt>
  </dgm:ptLst>
  <dgm:cxnLst>
    <dgm:cxn modelId="{DA1C8634-04CC-4202-97E7-A12E478839B8}" srcId="{E3A0FDB2-908E-4E2B-A0F5-445CFAF56111}" destId="{7171E243-E861-48C8-9383-804C01501DB9}" srcOrd="0" destOrd="0" parTransId="{18D0F93C-8DDD-4DA0-AEFE-900C599C791E}" sibTransId="{9BAB3EC8-A26D-4B8A-B609-C31B348F6FB2}"/>
    <dgm:cxn modelId="{5E577526-8E57-4125-82FC-7C1D3DC92E6D}" srcId="{E3A0FDB2-908E-4E2B-A0F5-445CFAF56111}" destId="{1C69E3B3-F9A0-4845-8934-3C560417EA37}" srcOrd="1" destOrd="0" parTransId="{02F52E35-170B-42B9-BB9C-9392AAF0B6A2}" sibTransId="{D90839DB-F2CC-4C7D-A487-9AEC9176AF7F}"/>
    <dgm:cxn modelId="{4648F5CF-D474-4437-A42B-22116E8B5238}" type="presOf" srcId="{F0E840E4-6494-4873-8626-106A2022F1AE}" destId="{3EF1E75D-D034-429E-B024-26011B7CD48A}" srcOrd="0" destOrd="0" presId="urn:microsoft.com/office/officeart/2008/layout/VerticalCurvedList"/>
    <dgm:cxn modelId="{38717853-A4B8-444D-A88B-5F694983EE92}" type="presOf" srcId="{1C69E3B3-F9A0-4845-8934-3C560417EA37}" destId="{E84572A1-9BC2-4FB0-B6AE-B64B30685BA9}" srcOrd="0" destOrd="0" presId="urn:microsoft.com/office/officeart/2008/layout/VerticalCurvedList"/>
    <dgm:cxn modelId="{F8D22DE3-4650-42E9-8EAD-25D4938A748C}" type="presOf" srcId="{7171E243-E861-48C8-9383-804C01501DB9}" destId="{63C9A1C6-BEB6-4C70-A919-D051A2E8A76C}" srcOrd="0" destOrd="0" presId="urn:microsoft.com/office/officeart/2008/layout/VerticalCurvedList"/>
    <dgm:cxn modelId="{3CED7764-BB92-4EA4-9FC7-9214EFF062DE}" type="presOf" srcId="{9BAB3EC8-A26D-4B8A-B609-C31B348F6FB2}" destId="{915D9949-B936-43A6-BB38-28CAEE5B2412}" srcOrd="0" destOrd="0" presId="urn:microsoft.com/office/officeart/2008/layout/VerticalCurvedList"/>
    <dgm:cxn modelId="{B288224B-4975-42E3-970A-8C95C360E396}" srcId="{E3A0FDB2-908E-4E2B-A0F5-445CFAF56111}" destId="{F0E840E4-6494-4873-8626-106A2022F1AE}" srcOrd="2" destOrd="0" parTransId="{A3A17A51-6B79-4894-9D9C-B2DD37E69AE0}" sibTransId="{893B3337-4E49-45AB-87F1-E3A772E5AE63}"/>
    <dgm:cxn modelId="{53DA4CF1-B9CC-4286-8400-5A082CD4EEB6}" type="presOf" srcId="{E3A0FDB2-908E-4E2B-A0F5-445CFAF56111}" destId="{5916E713-FD88-4263-9F20-B6AF81CEFFB5}" srcOrd="0" destOrd="0" presId="urn:microsoft.com/office/officeart/2008/layout/VerticalCurvedList"/>
    <dgm:cxn modelId="{52D9B503-2443-4BBA-9408-DC49BD8C72C4}" type="presParOf" srcId="{5916E713-FD88-4263-9F20-B6AF81CEFFB5}" destId="{75B9D0A2-9E55-45DC-AFBA-EE1BEE8326D9}" srcOrd="0" destOrd="0" presId="urn:microsoft.com/office/officeart/2008/layout/VerticalCurvedList"/>
    <dgm:cxn modelId="{DA35EFE3-89E9-4EDD-B989-E8003C2140EE}" type="presParOf" srcId="{75B9D0A2-9E55-45DC-AFBA-EE1BEE8326D9}" destId="{74550EA4-0E5C-4703-B6FC-00D0F91564D6}" srcOrd="0" destOrd="0" presId="urn:microsoft.com/office/officeart/2008/layout/VerticalCurvedList"/>
    <dgm:cxn modelId="{B8B8F911-537E-43E4-9FCE-76F0642C8A87}" type="presParOf" srcId="{74550EA4-0E5C-4703-B6FC-00D0F91564D6}" destId="{B087F5E5-4F9A-4DA8-9CF8-783E065FDE68}" srcOrd="0" destOrd="0" presId="urn:microsoft.com/office/officeart/2008/layout/VerticalCurvedList"/>
    <dgm:cxn modelId="{57F93F89-6FF5-47A0-B793-AA9D0182F9B5}" type="presParOf" srcId="{74550EA4-0E5C-4703-B6FC-00D0F91564D6}" destId="{915D9949-B936-43A6-BB38-28CAEE5B2412}" srcOrd="1" destOrd="0" presId="urn:microsoft.com/office/officeart/2008/layout/VerticalCurvedList"/>
    <dgm:cxn modelId="{75F9C06B-7228-49C4-9413-EB2DD9733393}" type="presParOf" srcId="{74550EA4-0E5C-4703-B6FC-00D0F91564D6}" destId="{BDB4DB5C-9347-4EA0-8F59-91F952984A55}" srcOrd="2" destOrd="0" presId="urn:microsoft.com/office/officeart/2008/layout/VerticalCurvedList"/>
    <dgm:cxn modelId="{2D4BA5FB-80A6-406B-B6F6-3A5F9B629517}" type="presParOf" srcId="{74550EA4-0E5C-4703-B6FC-00D0F91564D6}" destId="{AFA8D4D6-DB4B-4B60-8A0E-89FACAE29DB6}" srcOrd="3" destOrd="0" presId="urn:microsoft.com/office/officeart/2008/layout/VerticalCurvedList"/>
    <dgm:cxn modelId="{796C947D-CEC1-4B0B-87B8-48F73BB48F7B}" type="presParOf" srcId="{75B9D0A2-9E55-45DC-AFBA-EE1BEE8326D9}" destId="{63C9A1C6-BEB6-4C70-A919-D051A2E8A76C}" srcOrd="1" destOrd="0" presId="urn:microsoft.com/office/officeart/2008/layout/VerticalCurvedList"/>
    <dgm:cxn modelId="{4A87962F-951C-40A5-9F40-B73DD2C1D2AF}" type="presParOf" srcId="{75B9D0A2-9E55-45DC-AFBA-EE1BEE8326D9}" destId="{56EF2C03-3C04-4922-AE7B-40B75BCB7F6D}" srcOrd="2" destOrd="0" presId="urn:microsoft.com/office/officeart/2008/layout/VerticalCurvedList"/>
    <dgm:cxn modelId="{E4EBEBBC-CC0E-4DFA-9CE3-23553782C422}" type="presParOf" srcId="{56EF2C03-3C04-4922-AE7B-40B75BCB7F6D}" destId="{8D094F30-F46D-48FE-B6BE-88FFED09B7B5}" srcOrd="0" destOrd="0" presId="urn:microsoft.com/office/officeart/2008/layout/VerticalCurvedList"/>
    <dgm:cxn modelId="{5B99AC31-9F9F-40E2-8CD6-A0BC65D1B599}" type="presParOf" srcId="{75B9D0A2-9E55-45DC-AFBA-EE1BEE8326D9}" destId="{E84572A1-9BC2-4FB0-B6AE-B64B30685BA9}" srcOrd="3" destOrd="0" presId="urn:microsoft.com/office/officeart/2008/layout/VerticalCurvedList"/>
    <dgm:cxn modelId="{AEB2C723-61C7-44B2-BB0F-E1DD1BAE00B6}" type="presParOf" srcId="{75B9D0A2-9E55-45DC-AFBA-EE1BEE8326D9}" destId="{90615976-BBF5-4C87-98E5-C5AC2F14A000}" srcOrd="4" destOrd="0" presId="urn:microsoft.com/office/officeart/2008/layout/VerticalCurvedList"/>
    <dgm:cxn modelId="{B765E670-F819-440E-9464-C3F1C19B4F3D}" type="presParOf" srcId="{90615976-BBF5-4C87-98E5-C5AC2F14A000}" destId="{047CE051-D489-4077-82BD-32D893B08ED2}" srcOrd="0" destOrd="0" presId="urn:microsoft.com/office/officeart/2008/layout/VerticalCurvedList"/>
    <dgm:cxn modelId="{A3352DDC-71CC-488A-992C-02B9DA23224D}" type="presParOf" srcId="{75B9D0A2-9E55-45DC-AFBA-EE1BEE8326D9}" destId="{3EF1E75D-D034-429E-B024-26011B7CD48A}" srcOrd="5" destOrd="0" presId="urn:microsoft.com/office/officeart/2008/layout/VerticalCurvedList"/>
    <dgm:cxn modelId="{C484189B-09F0-4105-B602-D6B5E4F9FF19}" type="presParOf" srcId="{75B9D0A2-9E55-45DC-AFBA-EE1BEE8326D9}" destId="{165A0D32-D052-4782-958D-DA3EF9CB34DA}" srcOrd="6" destOrd="0" presId="urn:microsoft.com/office/officeart/2008/layout/VerticalCurvedList"/>
    <dgm:cxn modelId="{A9EEBB85-1606-4D36-A9C1-B1439AC125F6}" type="presParOf" srcId="{165A0D32-D052-4782-958D-DA3EF9CB34DA}" destId="{9EC27899-B477-4801-8167-591D2C8F38A2}"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A2713E-FDC7-4845-A33F-6D9F9E02CBAE}">
      <dsp:nvSpPr>
        <dsp:cNvPr id="0" name=""/>
        <dsp:cNvSpPr/>
      </dsp:nvSpPr>
      <dsp:spPr>
        <a:xfrm>
          <a:off x="0" y="481715"/>
          <a:ext cx="8229600" cy="680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058858F4-A4E6-49B9-B13C-E75B61521219}">
      <dsp:nvSpPr>
        <dsp:cNvPr id="0" name=""/>
        <dsp:cNvSpPr/>
      </dsp:nvSpPr>
      <dsp:spPr>
        <a:xfrm>
          <a:off x="411480" y="83195"/>
          <a:ext cx="5760720" cy="797040"/>
        </a:xfrm>
        <a:prstGeom prst="roundRect">
          <a:avLst/>
        </a:prstGeom>
        <a:gradFill rotWithShape="1">
          <a:gsLst>
            <a:gs pos="0">
              <a:schemeClr val="accent5">
                <a:tint val="62000"/>
                <a:satMod val="180000"/>
              </a:schemeClr>
            </a:gs>
            <a:gs pos="65000">
              <a:schemeClr val="accent5">
                <a:tint val="32000"/>
                <a:satMod val="250000"/>
              </a:schemeClr>
            </a:gs>
            <a:gs pos="100000">
              <a:schemeClr val="accent5">
                <a:tint val="23000"/>
                <a:satMod val="300000"/>
              </a:schemeClr>
            </a:gs>
          </a:gsLst>
          <a:lin ang="16200000" scaled="0"/>
        </a:gradFill>
        <a:ln w="9525" cap="flat" cmpd="sng" algn="ctr">
          <a:solidFill>
            <a:schemeClr val="accent5"/>
          </a:solidFill>
          <a:prstDash val="solid"/>
        </a:ln>
        <a:effectLst>
          <a:outerShdw blurRad="50800" dist="38100" dir="5400000" rotWithShape="0">
            <a:srgbClr val="000000">
              <a:alpha val="35000"/>
            </a:srgbClr>
          </a:outerShdw>
        </a:effectLst>
        <a:scene3d>
          <a:camera prst="orthographicFront"/>
          <a:lightRig rig="flat" dir="t"/>
        </a:scene3d>
        <a:sp3d/>
      </dsp:spPr>
      <dsp:style>
        <a:lnRef idx="1">
          <a:schemeClr val="accent5"/>
        </a:lnRef>
        <a:fillRef idx="2">
          <a:schemeClr val="accent5"/>
        </a:fillRef>
        <a:effectRef idx="1">
          <a:schemeClr val="accent5"/>
        </a:effectRef>
        <a:fontRef idx="minor">
          <a:schemeClr val="dk1"/>
        </a:fontRef>
      </dsp:style>
      <dsp:txBody>
        <a:bodyPr spcFirstLastPara="0" vert="horz" wrap="square" lIns="217742" tIns="0" rIns="217742" bIns="0" numCol="1" spcCol="1270" anchor="ctr" anchorCtr="0">
          <a:noAutofit/>
        </a:bodyPr>
        <a:lstStyle/>
        <a:p>
          <a:pPr lvl="0" algn="r" defTabSz="1600200" rtl="1">
            <a:lnSpc>
              <a:spcPct val="90000"/>
            </a:lnSpc>
            <a:spcBef>
              <a:spcPct val="0"/>
            </a:spcBef>
            <a:spcAft>
              <a:spcPct val="35000"/>
            </a:spcAft>
          </a:pPr>
          <a:r>
            <a:rPr lang="ar-SA" sz="3600" b="1" kern="1200" dirty="0" smtClean="0"/>
            <a:t>التخطيط.</a:t>
          </a:r>
          <a:endParaRPr lang="ar-SA" sz="3600" b="1" kern="1200" dirty="0"/>
        </a:p>
      </dsp:txBody>
      <dsp:txXfrm>
        <a:off x="450388" y="122103"/>
        <a:ext cx="5682904" cy="719224"/>
      </dsp:txXfrm>
    </dsp:sp>
    <dsp:sp modelId="{582A1272-C815-428C-8216-C960A42F3550}">
      <dsp:nvSpPr>
        <dsp:cNvPr id="0" name=""/>
        <dsp:cNvSpPr/>
      </dsp:nvSpPr>
      <dsp:spPr>
        <a:xfrm>
          <a:off x="0" y="1706435"/>
          <a:ext cx="8229600" cy="680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43ECC5C0-530F-48C9-9FAB-718CC3D53859}">
      <dsp:nvSpPr>
        <dsp:cNvPr id="0" name=""/>
        <dsp:cNvSpPr/>
      </dsp:nvSpPr>
      <dsp:spPr>
        <a:xfrm>
          <a:off x="411480" y="1307915"/>
          <a:ext cx="5760720" cy="797040"/>
        </a:xfrm>
        <a:prstGeom prst="roundRect">
          <a:avLst/>
        </a:prstGeom>
        <a:gradFill rotWithShape="1">
          <a:gsLst>
            <a:gs pos="0">
              <a:schemeClr val="accent3">
                <a:tint val="62000"/>
                <a:satMod val="180000"/>
              </a:schemeClr>
            </a:gs>
            <a:gs pos="65000">
              <a:schemeClr val="accent3">
                <a:tint val="32000"/>
                <a:satMod val="250000"/>
              </a:schemeClr>
            </a:gs>
            <a:gs pos="100000">
              <a:schemeClr val="accent3">
                <a:tint val="23000"/>
                <a:satMod val="300000"/>
              </a:schemeClr>
            </a:gs>
          </a:gsLst>
          <a:lin ang="16200000" scaled="0"/>
        </a:gradFill>
        <a:ln w="9525" cap="flat" cmpd="sng" algn="ctr">
          <a:solidFill>
            <a:schemeClr val="accent3"/>
          </a:solidFill>
          <a:prstDash val="solid"/>
        </a:ln>
        <a:effectLst>
          <a:outerShdw blurRad="50800" dist="38100" dir="5400000" rotWithShape="0">
            <a:srgbClr val="000000">
              <a:alpha val="35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217742" tIns="0" rIns="217742" bIns="0" numCol="1" spcCol="1270" anchor="ctr" anchorCtr="0">
          <a:noAutofit/>
        </a:bodyPr>
        <a:lstStyle/>
        <a:p>
          <a:pPr lvl="0" algn="r" defTabSz="1600200" rtl="1">
            <a:lnSpc>
              <a:spcPct val="90000"/>
            </a:lnSpc>
            <a:spcBef>
              <a:spcPct val="0"/>
            </a:spcBef>
            <a:spcAft>
              <a:spcPct val="35000"/>
            </a:spcAft>
          </a:pPr>
          <a:r>
            <a:rPr lang="ar-SA" sz="3600" b="1" kern="1200" dirty="0" smtClean="0"/>
            <a:t>التنظيم.</a:t>
          </a:r>
          <a:endParaRPr lang="ar-SA" sz="3600" b="1" kern="1200" dirty="0"/>
        </a:p>
      </dsp:txBody>
      <dsp:txXfrm>
        <a:off x="450388" y="1346823"/>
        <a:ext cx="5682904" cy="719224"/>
      </dsp:txXfrm>
    </dsp:sp>
    <dsp:sp modelId="{2D984F91-6A98-45BA-BA64-A08132EFB300}">
      <dsp:nvSpPr>
        <dsp:cNvPr id="0" name=""/>
        <dsp:cNvSpPr/>
      </dsp:nvSpPr>
      <dsp:spPr>
        <a:xfrm>
          <a:off x="0" y="2931155"/>
          <a:ext cx="8229600" cy="680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DAFA3A7C-5D27-42D4-B6F3-C9FA18CD80A4}">
      <dsp:nvSpPr>
        <dsp:cNvPr id="0" name=""/>
        <dsp:cNvSpPr/>
      </dsp:nvSpPr>
      <dsp:spPr>
        <a:xfrm>
          <a:off x="411480" y="2532635"/>
          <a:ext cx="5760720" cy="797040"/>
        </a:xfrm>
        <a:prstGeom prst="roundRect">
          <a:avLst/>
        </a:prstGeom>
        <a:gradFill rotWithShape="1">
          <a:gsLst>
            <a:gs pos="0">
              <a:schemeClr val="accent6">
                <a:tint val="62000"/>
                <a:satMod val="180000"/>
              </a:schemeClr>
            </a:gs>
            <a:gs pos="65000">
              <a:schemeClr val="accent6">
                <a:tint val="32000"/>
                <a:satMod val="250000"/>
              </a:schemeClr>
            </a:gs>
            <a:gs pos="100000">
              <a:schemeClr val="accent6">
                <a:tint val="23000"/>
                <a:satMod val="300000"/>
              </a:schemeClr>
            </a:gs>
          </a:gsLst>
          <a:lin ang="16200000" scaled="0"/>
        </a:gradFill>
        <a:ln w="9525" cap="flat" cmpd="sng" algn="ctr">
          <a:solidFill>
            <a:schemeClr val="accent6"/>
          </a:solidFill>
          <a:prstDash val="solid"/>
        </a:ln>
        <a:effectLst>
          <a:outerShdw blurRad="50800" dist="38100" dir="5400000" rotWithShape="0">
            <a:srgbClr val="000000">
              <a:alpha val="35000"/>
            </a:srgbClr>
          </a:outerShdw>
        </a:effectLst>
        <a:scene3d>
          <a:camera prst="orthographicFront"/>
          <a:lightRig rig="flat" dir="t"/>
        </a:scene3d>
        <a:sp3d/>
      </dsp:spPr>
      <dsp:style>
        <a:lnRef idx="1">
          <a:schemeClr val="accent6"/>
        </a:lnRef>
        <a:fillRef idx="2">
          <a:schemeClr val="accent6"/>
        </a:fillRef>
        <a:effectRef idx="1">
          <a:schemeClr val="accent6"/>
        </a:effectRef>
        <a:fontRef idx="minor">
          <a:schemeClr val="dk1"/>
        </a:fontRef>
      </dsp:style>
      <dsp:txBody>
        <a:bodyPr spcFirstLastPara="0" vert="horz" wrap="square" lIns="217742" tIns="0" rIns="217742" bIns="0" numCol="1" spcCol="1270" anchor="ctr" anchorCtr="0">
          <a:noAutofit/>
        </a:bodyPr>
        <a:lstStyle/>
        <a:p>
          <a:pPr lvl="0" algn="r" defTabSz="1600200" rtl="1">
            <a:lnSpc>
              <a:spcPct val="90000"/>
            </a:lnSpc>
            <a:spcBef>
              <a:spcPct val="0"/>
            </a:spcBef>
            <a:spcAft>
              <a:spcPct val="35000"/>
            </a:spcAft>
          </a:pPr>
          <a:r>
            <a:rPr lang="ar-SA" sz="3600" b="1" kern="1200" dirty="0" smtClean="0"/>
            <a:t>تحديد المعايير المطلوبة.</a:t>
          </a:r>
          <a:endParaRPr lang="ar-SA" sz="3600" b="1" kern="1200" dirty="0"/>
        </a:p>
      </dsp:txBody>
      <dsp:txXfrm>
        <a:off x="450388" y="2571543"/>
        <a:ext cx="5682904" cy="719224"/>
      </dsp:txXfrm>
    </dsp:sp>
    <dsp:sp modelId="{4BA1856C-FD92-4D32-A4BF-D0F1048CFDBD}">
      <dsp:nvSpPr>
        <dsp:cNvPr id="0" name=""/>
        <dsp:cNvSpPr/>
      </dsp:nvSpPr>
      <dsp:spPr>
        <a:xfrm>
          <a:off x="0" y="4155876"/>
          <a:ext cx="8229600" cy="680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E3CF93C1-ADC5-459F-8D0A-7048ADA5C78E}">
      <dsp:nvSpPr>
        <dsp:cNvPr id="0" name=""/>
        <dsp:cNvSpPr/>
      </dsp:nvSpPr>
      <dsp:spPr>
        <a:xfrm>
          <a:off x="411480" y="3757356"/>
          <a:ext cx="5760720" cy="797040"/>
        </a:xfrm>
        <a:prstGeom prst="roundRect">
          <a:avLst/>
        </a:prstGeom>
        <a:gradFill rotWithShape="1">
          <a:gsLst>
            <a:gs pos="0">
              <a:schemeClr val="accent2">
                <a:tint val="62000"/>
                <a:satMod val="180000"/>
              </a:schemeClr>
            </a:gs>
            <a:gs pos="65000">
              <a:schemeClr val="accent2">
                <a:tint val="32000"/>
                <a:satMod val="250000"/>
              </a:schemeClr>
            </a:gs>
            <a:gs pos="100000">
              <a:schemeClr val="accent2">
                <a:tint val="23000"/>
                <a:satMod val="300000"/>
              </a:schemeClr>
            </a:gs>
          </a:gsLst>
          <a:lin ang="16200000" scaled="0"/>
        </a:gradFill>
        <a:ln w="9525" cap="flat" cmpd="sng" algn="ctr">
          <a:solidFill>
            <a:schemeClr val="accent2"/>
          </a:solidFill>
          <a:prstDash val="solid"/>
        </a:ln>
        <a:effectLst>
          <a:outerShdw blurRad="50800" dist="38100" dir="5400000" rotWithShape="0">
            <a:srgbClr val="000000">
              <a:alpha val="35000"/>
            </a:srgbClr>
          </a:outerShdw>
        </a:effectLst>
        <a:scene3d>
          <a:camera prst="orthographicFront"/>
          <a:lightRig rig="flat" dir="t"/>
        </a:scene3d>
        <a:sp3d/>
      </dsp:spPr>
      <dsp:style>
        <a:lnRef idx="1">
          <a:schemeClr val="accent2"/>
        </a:lnRef>
        <a:fillRef idx="2">
          <a:schemeClr val="accent2"/>
        </a:fillRef>
        <a:effectRef idx="1">
          <a:schemeClr val="accent2"/>
        </a:effectRef>
        <a:fontRef idx="minor">
          <a:schemeClr val="dk1"/>
        </a:fontRef>
      </dsp:style>
      <dsp:txBody>
        <a:bodyPr spcFirstLastPara="0" vert="horz" wrap="square" lIns="217742" tIns="0" rIns="217742" bIns="0" numCol="1" spcCol="1270" anchor="ctr" anchorCtr="0">
          <a:noAutofit/>
        </a:bodyPr>
        <a:lstStyle/>
        <a:p>
          <a:pPr lvl="0" algn="r" defTabSz="1600200" rtl="1">
            <a:lnSpc>
              <a:spcPct val="90000"/>
            </a:lnSpc>
            <a:spcBef>
              <a:spcPct val="0"/>
            </a:spcBef>
            <a:spcAft>
              <a:spcPct val="35000"/>
            </a:spcAft>
          </a:pPr>
          <a:r>
            <a:rPr lang="ar-SA" sz="3600" b="1" kern="1200" dirty="0" smtClean="0"/>
            <a:t>تخطيط ومراقبة الإنتاج. </a:t>
          </a:r>
          <a:endParaRPr lang="ar-SA" sz="3600" b="1" kern="1200" dirty="0"/>
        </a:p>
      </dsp:txBody>
      <dsp:txXfrm>
        <a:off x="450388" y="3796264"/>
        <a:ext cx="5682904" cy="71922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5D9949-B936-43A6-BB38-28CAEE5B2412}">
      <dsp:nvSpPr>
        <dsp:cNvPr id="0" name=""/>
        <dsp:cNvSpPr/>
      </dsp:nvSpPr>
      <dsp:spPr>
        <a:xfrm>
          <a:off x="-5116967" y="-783865"/>
          <a:ext cx="6093694" cy="6093694"/>
        </a:xfrm>
        <a:prstGeom prst="blockArc">
          <a:avLst>
            <a:gd name="adj1" fmla="val 18900000"/>
            <a:gd name="adj2" fmla="val 2700000"/>
            <a:gd name="adj3" fmla="val 354"/>
          </a:avLst>
        </a:prstGeom>
        <a:noFill/>
        <a:ln w="55000" cap="flat" cmpd="thickThin"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63C9A1C6-BEB6-4C70-A919-D051A2E8A76C}">
      <dsp:nvSpPr>
        <dsp:cNvPr id="0" name=""/>
        <dsp:cNvSpPr/>
      </dsp:nvSpPr>
      <dsp:spPr>
        <a:xfrm>
          <a:off x="628203" y="452596"/>
          <a:ext cx="7538938" cy="905192"/>
        </a:xfrm>
        <a:prstGeom prst="rect">
          <a:avLst/>
        </a:prstGeom>
        <a:gradFill rotWithShape="1">
          <a:gsLst>
            <a:gs pos="0">
              <a:schemeClr val="accent2">
                <a:tint val="62000"/>
                <a:satMod val="180000"/>
              </a:schemeClr>
            </a:gs>
            <a:gs pos="65000">
              <a:schemeClr val="accent2">
                <a:tint val="32000"/>
                <a:satMod val="250000"/>
              </a:schemeClr>
            </a:gs>
            <a:gs pos="100000">
              <a:schemeClr val="accent2">
                <a:tint val="23000"/>
                <a:satMod val="300000"/>
              </a:schemeClr>
            </a:gs>
          </a:gsLst>
          <a:lin ang="16200000" scaled="0"/>
        </a:gradFill>
        <a:ln w="9525" cap="flat" cmpd="sng" algn="ctr">
          <a:solidFill>
            <a:schemeClr val="accent2"/>
          </a:solidFill>
          <a:prstDash val="solid"/>
        </a:ln>
        <a:effectLst>
          <a:outerShdw blurRad="50800" dist="38100" dir="5400000" rotWithShape="0">
            <a:srgbClr val="000000">
              <a:alpha val="35000"/>
            </a:srgbClr>
          </a:outerShdw>
        </a:effectLst>
        <a:scene3d>
          <a:camera prst="orthographicFront"/>
          <a:lightRig rig="flat" dir="t"/>
        </a:scene3d>
        <a:sp3d/>
      </dsp:spPr>
      <dsp:style>
        <a:lnRef idx="1">
          <a:schemeClr val="accent2"/>
        </a:lnRef>
        <a:fillRef idx="2">
          <a:schemeClr val="accent2"/>
        </a:fillRef>
        <a:effectRef idx="1">
          <a:schemeClr val="accent2"/>
        </a:effectRef>
        <a:fontRef idx="minor">
          <a:schemeClr val="dk1"/>
        </a:fontRef>
      </dsp:style>
      <dsp:txBody>
        <a:bodyPr spcFirstLastPara="0" vert="horz" wrap="square" lIns="718497" tIns="91440" rIns="91440" bIns="91440" numCol="1" spcCol="1270" anchor="ctr" anchorCtr="0">
          <a:noAutofit/>
        </a:bodyPr>
        <a:lstStyle/>
        <a:p>
          <a:pPr lvl="0" algn="l" defTabSz="1600200" rtl="1">
            <a:lnSpc>
              <a:spcPct val="90000"/>
            </a:lnSpc>
            <a:spcBef>
              <a:spcPct val="0"/>
            </a:spcBef>
            <a:spcAft>
              <a:spcPct val="35000"/>
            </a:spcAft>
          </a:pPr>
          <a:r>
            <a:rPr lang="ar-SA" sz="3600" b="1" kern="1200" dirty="0" smtClean="0"/>
            <a:t>1. الإنتاج حسب الطلب/ وحدة واحدة كاملة.</a:t>
          </a:r>
          <a:endParaRPr lang="ar-SA" sz="3600" b="1" kern="1200" dirty="0"/>
        </a:p>
      </dsp:txBody>
      <dsp:txXfrm>
        <a:off x="628203" y="452596"/>
        <a:ext cx="7538938" cy="905192"/>
      </dsp:txXfrm>
    </dsp:sp>
    <dsp:sp modelId="{8D094F30-F46D-48FE-B6BE-88FFED09B7B5}">
      <dsp:nvSpPr>
        <dsp:cNvPr id="0" name=""/>
        <dsp:cNvSpPr/>
      </dsp:nvSpPr>
      <dsp:spPr>
        <a:xfrm>
          <a:off x="62458" y="339447"/>
          <a:ext cx="1131490" cy="1131490"/>
        </a:xfrm>
        <a:prstGeom prst="ellipse">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E84572A1-9BC2-4FB0-B6AE-B64B30685BA9}">
      <dsp:nvSpPr>
        <dsp:cNvPr id="0" name=""/>
        <dsp:cNvSpPr/>
      </dsp:nvSpPr>
      <dsp:spPr>
        <a:xfrm>
          <a:off x="957241" y="1810385"/>
          <a:ext cx="7209900" cy="905192"/>
        </a:xfrm>
        <a:prstGeom prst="rect">
          <a:avLst/>
        </a:prstGeom>
        <a:gradFill rotWithShape="1">
          <a:gsLst>
            <a:gs pos="0">
              <a:schemeClr val="accent1">
                <a:tint val="62000"/>
                <a:satMod val="180000"/>
              </a:schemeClr>
            </a:gs>
            <a:gs pos="65000">
              <a:schemeClr val="accent1">
                <a:tint val="32000"/>
                <a:satMod val="250000"/>
              </a:schemeClr>
            </a:gs>
            <a:gs pos="100000">
              <a:schemeClr val="accent1">
                <a:tint val="23000"/>
                <a:satMod val="300000"/>
              </a:schemeClr>
            </a:gs>
          </a:gsLst>
          <a:lin ang="16200000" scaled="0"/>
        </a:gradFill>
        <a:ln w="9525" cap="flat" cmpd="sng" algn="ctr">
          <a:solidFill>
            <a:schemeClr val="accent1"/>
          </a:solidFill>
          <a:prstDash val="solid"/>
        </a:ln>
        <a:effectLst>
          <a:outerShdw blurRad="50800" dist="38100" dir="5400000" rotWithShape="0">
            <a:srgbClr val="000000">
              <a:alpha val="35000"/>
            </a:srgbClr>
          </a:outerShdw>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718497" tIns="76200" rIns="76200" bIns="76200" numCol="1" spcCol="1270" anchor="ctr" anchorCtr="0">
          <a:noAutofit/>
        </a:bodyPr>
        <a:lstStyle/>
        <a:p>
          <a:pPr lvl="0" algn="l" defTabSz="1333500" rtl="1">
            <a:lnSpc>
              <a:spcPct val="90000"/>
            </a:lnSpc>
            <a:spcBef>
              <a:spcPct val="0"/>
            </a:spcBef>
            <a:spcAft>
              <a:spcPct val="35000"/>
            </a:spcAft>
          </a:pPr>
          <a:r>
            <a:rPr lang="ar-SA" sz="3000" b="1" kern="1200" dirty="0" smtClean="0"/>
            <a:t>2. نظام الإنتاج المستمر/ الجاري/ المتدفق / الكمي.</a:t>
          </a:r>
          <a:endParaRPr lang="ar-SA" sz="3000" b="1" kern="1200" dirty="0"/>
        </a:p>
      </dsp:txBody>
      <dsp:txXfrm>
        <a:off x="957241" y="1810385"/>
        <a:ext cx="7209900" cy="905192"/>
      </dsp:txXfrm>
    </dsp:sp>
    <dsp:sp modelId="{047CE051-D489-4077-82BD-32D893B08ED2}">
      <dsp:nvSpPr>
        <dsp:cNvPr id="0" name=""/>
        <dsp:cNvSpPr/>
      </dsp:nvSpPr>
      <dsp:spPr>
        <a:xfrm>
          <a:off x="391495" y="1697236"/>
          <a:ext cx="1131490" cy="1131490"/>
        </a:xfrm>
        <a:prstGeom prst="ellipse">
          <a:avLst/>
        </a:prstGeom>
        <a:solidFill>
          <a:schemeClr val="lt1">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3EF1E75D-D034-429E-B024-26011B7CD48A}">
      <dsp:nvSpPr>
        <dsp:cNvPr id="0" name=""/>
        <dsp:cNvSpPr/>
      </dsp:nvSpPr>
      <dsp:spPr>
        <a:xfrm>
          <a:off x="628203" y="3168174"/>
          <a:ext cx="7538938" cy="905192"/>
        </a:xfrm>
        <a:prstGeom prst="rect">
          <a:avLst/>
        </a:prstGeom>
        <a:gradFill rotWithShape="1">
          <a:gsLst>
            <a:gs pos="0">
              <a:schemeClr val="accent6">
                <a:tint val="62000"/>
                <a:satMod val="180000"/>
              </a:schemeClr>
            </a:gs>
            <a:gs pos="65000">
              <a:schemeClr val="accent6">
                <a:tint val="32000"/>
                <a:satMod val="250000"/>
              </a:schemeClr>
            </a:gs>
            <a:gs pos="100000">
              <a:schemeClr val="accent6">
                <a:tint val="23000"/>
                <a:satMod val="300000"/>
              </a:schemeClr>
            </a:gs>
          </a:gsLst>
          <a:lin ang="16200000" scaled="0"/>
        </a:gradFill>
        <a:ln w="9525" cap="flat" cmpd="sng" algn="ctr">
          <a:solidFill>
            <a:schemeClr val="accent6"/>
          </a:solidFill>
          <a:prstDash val="solid"/>
        </a:ln>
        <a:effectLst>
          <a:outerShdw blurRad="50800" dist="38100" dir="5400000" rotWithShape="0">
            <a:srgbClr val="000000">
              <a:alpha val="35000"/>
            </a:srgbClr>
          </a:outerShdw>
        </a:effectLst>
        <a:scene3d>
          <a:camera prst="orthographicFront"/>
          <a:lightRig rig="flat" dir="t"/>
        </a:scene3d>
        <a:sp3d/>
      </dsp:spPr>
      <dsp:style>
        <a:lnRef idx="1">
          <a:schemeClr val="accent6"/>
        </a:lnRef>
        <a:fillRef idx="2">
          <a:schemeClr val="accent6"/>
        </a:fillRef>
        <a:effectRef idx="1">
          <a:schemeClr val="accent6"/>
        </a:effectRef>
        <a:fontRef idx="minor">
          <a:schemeClr val="dk1"/>
        </a:fontRef>
      </dsp:style>
      <dsp:txBody>
        <a:bodyPr spcFirstLastPara="0" vert="horz" wrap="square" lIns="718497" tIns="76200" rIns="76200" bIns="76200" numCol="1" spcCol="1270" anchor="ctr" anchorCtr="0">
          <a:noAutofit/>
        </a:bodyPr>
        <a:lstStyle/>
        <a:p>
          <a:pPr lvl="0" algn="l" defTabSz="1333500" rtl="1">
            <a:lnSpc>
              <a:spcPct val="90000"/>
            </a:lnSpc>
            <a:spcBef>
              <a:spcPct val="0"/>
            </a:spcBef>
            <a:spcAft>
              <a:spcPct val="35000"/>
            </a:spcAft>
          </a:pPr>
          <a:r>
            <a:rPr lang="ar-SA" sz="3000" b="1" kern="1200" dirty="0" smtClean="0"/>
            <a:t>3. إنتاج كمية محدودة / الدفعات / المتقطع.</a:t>
          </a:r>
          <a:endParaRPr lang="ar-SA" sz="3000" b="1" kern="1200" dirty="0"/>
        </a:p>
      </dsp:txBody>
      <dsp:txXfrm>
        <a:off x="628203" y="3168174"/>
        <a:ext cx="7538938" cy="905192"/>
      </dsp:txXfrm>
    </dsp:sp>
    <dsp:sp modelId="{9EC27899-B477-4801-8167-591D2C8F38A2}">
      <dsp:nvSpPr>
        <dsp:cNvPr id="0" name=""/>
        <dsp:cNvSpPr/>
      </dsp:nvSpPr>
      <dsp:spPr>
        <a:xfrm>
          <a:off x="62458" y="3055025"/>
          <a:ext cx="1131490" cy="1131490"/>
        </a:xfrm>
        <a:prstGeom prst="ellipse">
          <a:avLst/>
        </a:prstGeom>
        <a:solidFill>
          <a:schemeClr val="lt1">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DBCB18D-9EAB-4F14-B52A-65BCD40C5457}" type="datetimeFigureOut">
              <a:rPr lang="ar-SA" smtClean="0"/>
              <a:t>3/19/1440</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DFE375EB-B0B2-44BD-A01E-D73073F5BA28}" type="slidenum">
              <a:rPr lang="ar-SA" smtClean="0"/>
              <a:t>‹#›</a:t>
            </a:fld>
            <a:endParaRPr lang="ar-SA"/>
          </a:p>
        </p:txBody>
      </p:sp>
    </p:spTree>
    <p:extLst>
      <p:ext uri="{BB962C8B-B14F-4D97-AF65-F5344CB8AC3E}">
        <p14:creationId xmlns:p14="http://schemas.microsoft.com/office/powerpoint/2010/main" val="105372830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DFE375EB-B0B2-44BD-A01E-D73073F5BA28}" type="slidenum">
              <a:rPr lang="ar-SA" smtClean="0"/>
              <a:t>17</a:t>
            </a:fld>
            <a:endParaRPr lang="ar-SA"/>
          </a:p>
        </p:txBody>
      </p:sp>
    </p:spTree>
    <p:extLst>
      <p:ext uri="{BB962C8B-B14F-4D97-AF65-F5344CB8AC3E}">
        <p14:creationId xmlns:p14="http://schemas.microsoft.com/office/powerpoint/2010/main" val="41716798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D8BD707-D9CF-40AE-B4C6-C98DA3205C09}" type="datetimeFigureOut">
              <a:rPr lang="en-US" smtClean="0"/>
              <a:pPr/>
              <a:t>11/27/2018</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11/27/2018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11/27/2018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11/27/2018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11/27/2018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11/27/2018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11/27/2018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D8BD707-D9CF-40AE-B4C6-C98DA3205C09}" type="datetimeFigureOut">
              <a:rPr lang="en-US" smtClean="0"/>
              <a:pPr/>
              <a:t>11/27/2018</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11/27/2018</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D8BD707-D9CF-40AE-B4C6-C98DA3205C09}" type="datetimeFigureOut">
              <a:rPr lang="en-US" smtClean="0"/>
              <a:pPr/>
              <a:t>11/27/2018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D8BD707-D9CF-40AE-B4C6-C98DA3205C09}" type="datetimeFigureOut">
              <a:rPr lang="en-US" smtClean="0"/>
              <a:pPr/>
              <a:t>11/27/2018</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D8BD707-D9CF-40AE-B4C6-C98DA3205C09}" type="datetimeFigureOut">
              <a:rPr lang="en-US" smtClean="0"/>
              <a:pPr/>
              <a:t>11/27/2018</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533400"/>
            <a:ext cx="8763000" cy="5473891"/>
          </a:xfrm>
        </p:spPr>
        <p:txBody>
          <a:bodyPr/>
          <a:lstStyle/>
          <a:p>
            <a:pPr marL="109728" indent="0">
              <a:buNone/>
            </a:pPr>
            <a:endParaRPr lang="en-US" dirty="0"/>
          </a:p>
          <a:p>
            <a:pPr marL="109728" indent="0">
              <a:buNone/>
            </a:pPr>
            <a:endParaRPr lang="en-US" sz="4000" b="1" dirty="0" smtClean="0"/>
          </a:p>
          <a:p>
            <a:pPr marL="109728" indent="0">
              <a:buNone/>
            </a:pPr>
            <a:r>
              <a:rPr lang="ar-SA" sz="4000" b="1" dirty="0" smtClean="0"/>
              <a:t>      </a:t>
            </a:r>
          </a:p>
          <a:p>
            <a:pPr marL="109728" indent="0">
              <a:buNone/>
            </a:pPr>
            <a:r>
              <a:rPr lang="ar-SA" sz="8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ar-SA" sz="8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إدارة الإنتاج والعمليات</a:t>
            </a:r>
            <a:endParaRPr lang="ar-SA" sz="8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30198415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481328"/>
            <a:ext cx="8763000" cy="5071872"/>
          </a:xfrm>
        </p:spPr>
        <p:txBody>
          <a:bodyPr>
            <a:normAutofit fontScale="92500" lnSpcReduction="10000"/>
          </a:bodyPr>
          <a:lstStyle/>
          <a:p>
            <a:pPr marL="0" indent="0" algn="just">
              <a:lnSpc>
                <a:spcPct val="150000"/>
              </a:lnSpc>
              <a:buNone/>
            </a:pPr>
            <a:r>
              <a:rPr lang="ar-SA" sz="3200" b="1" dirty="0">
                <a:latin typeface="Times New Roman"/>
                <a:ea typeface="Times New Roman"/>
                <a:cs typeface="Simplified Arabic"/>
              </a:rPr>
              <a:t>أولاً: مرحلة الإنتاج المنزلي ونشوء </a:t>
            </a:r>
            <a:r>
              <a:rPr lang="ar-SA" sz="3200" b="1" dirty="0" smtClean="0">
                <a:latin typeface="Times New Roman"/>
                <a:ea typeface="Times New Roman"/>
                <a:cs typeface="Simplified Arabic"/>
              </a:rPr>
              <a:t>المستهلك.</a:t>
            </a:r>
            <a:endParaRPr lang="ar-SA" sz="2800" dirty="0" smtClean="0">
              <a:latin typeface="Times New Roman"/>
              <a:ea typeface="Times New Roman"/>
              <a:cs typeface="Simplified Arabic"/>
            </a:endParaRPr>
          </a:p>
          <a:p>
            <a:pPr marL="0" indent="0" algn="just">
              <a:lnSpc>
                <a:spcPct val="150000"/>
              </a:lnSpc>
              <a:buNone/>
            </a:pPr>
            <a:r>
              <a:rPr lang="ar-SA" sz="3200" b="1" dirty="0" smtClean="0">
                <a:latin typeface="Simplified Arabic"/>
                <a:ea typeface="Times New Roman"/>
                <a:cs typeface="Simplified Arabic"/>
              </a:rPr>
              <a:t>ثانياً</a:t>
            </a:r>
            <a:r>
              <a:rPr lang="ar-SA" sz="3200" b="1" dirty="0">
                <a:latin typeface="Simplified Arabic"/>
                <a:ea typeface="Times New Roman"/>
                <a:cs typeface="Simplified Arabic"/>
              </a:rPr>
              <a:t>: مرحلة الإنتاج </a:t>
            </a:r>
            <a:r>
              <a:rPr lang="ar-SA" sz="3200" b="1" dirty="0" smtClean="0">
                <a:latin typeface="Simplified Arabic"/>
                <a:ea typeface="Times New Roman"/>
                <a:cs typeface="Simplified Arabic"/>
              </a:rPr>
              <a:t>الحرفي.</a:t>
            </a:r>
          </a:p>
          <a:p>
            <a:pPr marL="0" indent="0" algn="just">
              <a:lnSpc>
                <a:spcPct val="150000"/>
              </a:lnSpc>
              <a:buNone/>
            </a:pPr>
            <a:r>
              <a:rPr lang="ar-SA" sz="3200" b="1" dirty="0">
                <a:latin typeface="Times New Roman"/>
                <a:ea typeface="Times New Roman"/>
                <a:cs typeface="Simplified Arabic"/>
              </a:rPr>
              <a:t>ثالثاً: مرحلة إنتاج </a:t>
            </a:r>
            <a:r>
              <a:rPr lang="ar-SA" sz="3200" b="1" dirty="0" smtClean="0">
                <a:latin typeface="Times New Roman"/>
                <a:ea typeface="Times New Roman"/>
                <a:cs typeface="Simplified Arabic"/>
              </a:rPr>
              <a:t>الوسطاء.</a:t>
            </a:r>
          </a:p>
          <a:p>
            <a:pPr marL="0" indent="0" algn="just">
              <a:lnSpc>
                <a:spcPct val="150000"/>
              </a:lnSpc>
              <a:buNone/>
            </a:pPr>
            <a:r>
              <a:rPr lang="ar-SA" sz="3200" b="1" dirty="0">
                <a:latin typeface="Times New Roman"/>
                <a:ea typeface="Times New Roman"/>
                <a:cs typeface="Simplified Arabic"/>
              </a:rPr>
              <a:t>رابعاً: الثورة الصناعية وظهور نظام </a:t>
            </a:r>
            <a:r>
              <a:rPr lang="ar-SA" sz="3200" b="1" dirty="0" smtClean="0">
                <a:latin typeface="Times New Roman"/>
                <a:ea typeface="Times New Roman"/>
                <a:cs typeface="Simplified Arabic"/>
              </a:rPr>
              <a:t>المصنع.</a:t>
            </a:r>
          </a:p>
          <a:p>
            <a:pPr marL="0" indent="0" algn="just">
              <a:lnSpc>
                <a:spcPct val="150000"/>
              </a:lnSpc>
              <a:buNone/>
            </a:pPr>
            <a:r>
              <a:rPr lang="ar-SA" sz="3200" b="1" dirty="0">
                <a:latin typeface="Times New Roman"/>
                <a:ea typeface="Times New Roman"/>
                <a:cs typeface="Simplified Arabic"/>
              </a:rPr>
              <a:t>خامساً: الحرب العالمية الثانية </a:t>
            </a:r>
            <a:r>
              <a:rPr lang="ar-SA" sz="3200" b="1" dirty="0" smtClean="0">
                <a:latin typeface="Times New Roman"/>
                <a:ea typeface="Times New Roman"/>
                <a:cs typeface="Simplified Arabic"/>
              </a:rPr>
              <a:t>واستخدام </a:t>
            </a:r>
            <a:r>
              <a:rPr lang="ar-SA" sz="3200" b="1" dirty="0">
                <a:latin typeface="Times New Roman"/>
                <a:ea typeface="Times New Roman"/>
                <a:cs typeface="Simplified Arabic"/>
              </a:rPr>
              <a:t>بحوث </a:t>
            </a:r>
            <a:r>
              <a:rPr lang="ar-SA" sz="3200" b="1" dirty="0" smtClean="0">
                <a:latin typeface="Times New Roman"/>
                <a:ea typeface="Times New Roman"/>
                <a:cs typeface="Simplified Arabic"/>
              </a:rPr>
              <a:t>العمليات.</a:t>
            </a:r>
          </a:p>
          <a:p>
            <a:pPr marL="0" indent="0" algn="just">
              <a:lnSpc>
                <a:spcPct val="150000"/>
              </a:lnSpc>
              <a:buNone/>
            </a:pPr>
            <a:r>
              <a:rPr lang="ar-SA" sz="3200" b="1" dirty="0">
                <a:latin typeface="Times New Roman"/>
                <a:ea typeface="Times New Roman"/>
                <a:cs typeface="Simplified Arabic"/>
              </a:rPr>
              <a:t>سادساً: مرحلة التركيز على الإدارة </a:t>
            </a:r>
            <a:r>
              <a:rPr lang="ar-SA" sz="3200" b="1" dirty="0" smtClean="0">
                <a:latin typeface="Times New Roman"/>
                <a:ea typeface="Times New Roman"/>
                <a:cs typeface="Simplified Arabic"/>
              </a:rPr>
              <a:t>الصناعية.</a:t>
            </a:r>
          </a:p>
          <a:p>
            <a:pPr marL="0" indent="0" algn="just">
              <a:lnSpc>
                <a:spcPct val="150000"/>
              </a:lnSpc>
              <a:buNone/>
            </a:pPr>
            <a:r>
              <a:rPr lang="ar-SA" sz="3200" b="1" dirty="0">
                <a:latin typeface="Times New Roman"/>
                <a:ea typeface="Times New Roman"/>
                <a:cs typeface="Simplified Arabic"/>
              </a:rPr>
              <a:t>سابعاً: ثورة الخدمات </a:t>
            </a:r>
            <a:r>
              <a:rPr lang="ar-SA" sz="3200" b="1" dirty="0" smtClean="0">
                <a:latin typeface="Times New Roman"/>
                <a:ea typeface="Times New Roman"/>
                <a:cs typeface="Simplified Arabic"/>
              </a:rPr>
              <a:t>والانطلاق </a:t>
            </a:r>
            <a:r>
              <a:rPr lang="ar-SA" sz="3200" b="1" dirty="0">
                <a:latin typeface="Times New Roman"/>
                <a:ea typeface="Times New Roman"/>
                <a:cs typeface="Simplified Arabic"/>
              </a:rPr>
              <a:t>نحو إدارة </a:t>
            </a:r>
            <a:r>
              <a:rPr lang="ar-SA" sz="3200" b="1" dirty="0" smtClean="0">
                <a:latin typeface="Times New Roman"/>
                <a:ea typeface="Times New Roman"/>
                <a:cs typeface="Simplified Arabic"/>
              </a:rPr>
              <a:t>العمليات.</a:t>
            </a:r>
            <a:endParaRPr lang="en-US" sz="3200" b="1" dirty="0">
              <a:latin typeface="Times New Roman"/>
              <a:ea typeface="Times New Roman"/>
              <a:cs typeface="Simplified Arabic"/>
            </a:endParaRPr>
          </a:p>
        </p:txBody>
      </p:sp>
      <p:sp>
        <p:nvSpPr>
          <p:cNvPr id="3" name="Title 2"/>
          <p:cNvSpPr>
            <a:spLocks noGrp="1"/>
          </p:cNvSpPr>
          <p:nvPr>
            <p:ph type="title"/>
          </p:nvPr>
        </p:nvSpPr>
        <p:spPr/>
        <p:txBody>
          <a:bodyPr>
            <a:normAutofit/>
          </a:bodyPr>
          <a:lstStyle/>
          <a:p>
            <a:pPr algn="r"/>
            <a:r>
              <a:rPr lang="ar-SA" sz="5400" u="sng" dirty="0">
                <a:solidFill>
                  <a:srgbClr val="FF3399"/>
                </a:solidFill>
                <a:effectLst/>
              </a:rPr>
              <a:t>نشأة وتطور إدارة الإنتاج</a:t>
            </a:r>
            <a:r>
              <a:rPr lang="ar-SA" sz="5400" u="sng" dirty="0" smtClean="0">
                <a:solidFill>
                  <a:srgbClr val="FF3399"/>
                </a:solidFill>
                <a:effectLst/>
              </a:rPr>
              <a:t>:</a:t>
            </a:r>
            <a:endParaRPr lang="ar-SA" sz="5400" u="sng" dirty="0">
              <a:solidFill>
                <a:srgbClr val="FF3399"/>
              </a:solidFill>
            </a:endParaRPr>
          </a:p>
        </p:txBody>
      </p:sp>
    </p:spTree>
    <p:extLst>
      <p:ext uri="{BB962C8B-B14F-4D97-AF65-F5344CB8AC3E}">
        <p14:creationId xmlns:p14="http://schemas.microsoft.com/office/powerpoint/2010/main" val="36194360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42545" algn="just"/>
            <a:r>
              <a:rPr lang="ar-SA" sz="4400" u="sng" dirty="0">
                <a:solidFill>
                  <a:schemeClr val="tx1"/>
                </a:solidFill>
                <a:effectLst/>
                <a:latin typeface="Times New Roman"/>
                <a:ea typeface="Times New Roman"/>
                <a:cs typeface="Simplified Arabic"/>
              </a:rPr>
              <a:t>أولاً: مرحلة الإنتاج المنزلي ونشوء </a:t>
            </a:r>
            <a:r>
              <a:rPr lang="ar-SA" sz="4400" u="sng" dirty="0" err="1" smtClean="0">
                <a:solidFill>
                  <a:schemeClr val="tx1"/>
                </a:solidFill>
                <a:effectLst/>
                <a:latin typeface="Times New Roman"/>
                <a:ea typeface="Times New Roman"/>
                <a:cs typeface="Simplified Arabic"/>
              </a:rPr>
              <a:t>المنتهلك</a:t>
            </a:r>
            <a:r>
              <a:rPr lang="ar-SA" sz="4400" u="sng" dirty="0" smtClean="0">
                <a:solidFill>
                  <a:schemeClr val="tx1"/>
                </a:solidFill>
                <a:effectLst/>
                <a:latin typeface="Times New Roman"/>
                <a:ea typeface="Times New Roman"/>
                <a:cs typeface="Simplified Arabic"/>
              </a:rPr>
              <a:t>:</a:t>
            </a:r>
            <a:endParaRPr lang="ar-SA" u="sng" dirty="0">
              <a:solidFill>
                <a:schemeClr val="tx1"/>
              </a:solidFill>
            </a:endParaRPr>
          </a:p>
        </p:txBody>
      </p:sp>
      <p:sp>
        <p:nvSpPr>
          <p:cNvPr id="3" name="Text Placeholder 2"/>
          <p:cNvSpPr>
            <a:spLocks noGrp="1"/>
          </p:cNvSpPr>
          <p:nvPr>
            <p:ph type="body" idx="1"/>
          </p:nvPr>
        </p:nvSpPr>
        <p:spPr/>
        <p:txBody>
          <a:bodyPr/>
          <a:lstStyle/>
          <a:p>
            <a:endParaRPr lang="ar-SA"/>
          </a:p>
        </p:txBody>
      </p:sp>
      <p:sp>
        <p:nvSpPr>
          <p:cNvPr id="4" name="Text Placeholder 3"/>
          <p:cNvSpPr>
            <a:spLocks noGrp="1"/>
          </p:cNvSpPr>
          <p:nvPr>
            <p:ph type="body" sz="half" idx="3"/>
          </p:nvPr>
        </p:nvSpPr>
        <p:spPr/>
        <p:txBody>
          <a:bodyPr/>
          <a:lstStyle/>
          <a:p>
            <a:endParaRPr lang="ar-SA"/>
          </a:p>
        </p:txBody>
      </p:sp>
      <p:sp>
        <p:nvSpPr>
          <p:cNvPr id="5" name="Content Placeholder 4"/>
          <p:cNvSpPr>
            <a:spLocks noGrp="1"/>
          </p:cNvSpPr>
          <p:nvPr>
            <p:ph sz="quarter" idx="2"/>
          </p:nvPr>
        </p:nvSpPr>
        <p:spPr/>
        <p:txBody>
          <a:bodyPr/>
          <a:lstStyle/>
          <a:p>
            <a:endParaRPr lang="ar-SA"/>
          </a:p>
        </p:txBody>
      </p:sp>
      <p:sp>
        <p:nvSpPr>
          <p:cNvPr id="6" name="Content Placeholder 5"/>
          <p:cNvSpPr>
            <a:spLocks noGrp="1"/>
          </p:cNvSpPr>
          <p:nvPr>
            <p:ph sz="quarter" idx="4"/>
          </p:nvPr>
        </p:nvSpPr>
        <p:spPr/>
        <p:txBody>
          <a:bodyPr/>
          <a:lstStyle/>
          <a:p>
            <a:endParaRPr lang="ar-SA"/>
          </a:p>
        </p:txBody>
      </p:sp>
    </p:spTree>
    <p:extLst>
      <p:ext uri="{BB962C8B-B14F-4D97-AF65-F5344CB8AC3E}">
        <p14:creationId xmlns:p14="http://schemas.microsoft.com/office/powerpoint/2010/main" val="38346829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457200" algn="just"/>
            <a:r>
              <a:rPr lang="en-US" sz="4400" u="sng" dirty="0">
                <a:solidFill>
                  <a:schemeClr val="tx1"/>
                </a:solidFill>
                <a:effectLst/>
                <a:latin typeface="Simplified Arabic"/>
                <a:ea typeface="Times New Roman"/>
                <a:cs typeface="Simplified Arabic"/>
              </a:rPr>
              <a:t> </a:t>
            </a:r>
            <a:r>
              <a:rPr lang="ar-SA" sz="4400" u="sng" dirty="0">
                <a:solidFill>
                  <a:schemeClr val="tx1"/>
                </a:solidFill>
                <a:effectLst/>
                <a:latin typeface="Simplified Arabic"/>
                <a:ea typeface="Times New Roman"/>
                <a:cs typeface="Simplified Arabic"/>
              </a:rPr>
              <a:t>ثانياً: مرحلة الإنتاج الحرفي</a:t>
            </a:r>
            <a:r>
              <a:rPr lang="ar-SA" sz="4400" u="sng" dirty="0" smtClean="0">
                <a:solidFill>
                  <a:schemeClr val="tx1"/>
                </a:solidFill>
                <a:effectLst/>
                <a:latin typeface="Simplified Arabic"/>
                <a:ea typeface="Times New Roman"/>
                <a:cs typeface="Simplified Arabic"/>
              </a:rPr>
              <a:t>:</a:t>
            </a:r>
            <a:endParaRPr lang="ar-SA" u="sng" dirty="0">
              <a:solidFill>
                <a:schemeClr val="tx1"/>
              </a:solidFill>
            </a:endParaRPr>
          </a:p>
        </p:txBody>
      </p:sp>
      <p:sp>
        <p:nvSpPr>
          <p:cNvPr id="3" name="Text Placeholder 2"/>
          <p:cNvSpPr>
            <a:spLocks noGrp="1"/>
          </p:cNvSpPr>
          <p:nvPr>
            <p:ph type="body" idx="1"/>
          </p:nvPr>
        </p:nvSpPr>
        <p:spPr/>
        <p:txBody>
          <a:bodyPr/>
          <a:lstStyle/>
          <a:p>
            <a:endParaRPr lang="ar-SA"/>
          </a:p>
        </p:txBody>
      </p:sp>
      <p:sp>
        <p:nvSpPr>
          <p:cNvPr id="4" name="Text Placeholder 3"/>
          <p:cNvSpPr>
            <a:spLocks noGrp="1"/>
          </p:cNvSpPr>
          <p:nvPr>
            <p:ph type="body" sz="half" idx="3"/>
          </p:nvPr>
        </p:nvSpPr>
        <p:spPr/>
        <p:txBody>
          <a:bodyPr/>
          <a:lstStyle/>
          <a:p>
            <a:endParaRPr lang="ar-SA"/>
          </a:p>
        </p:txBody>
      </p:sp>
      <p:sp>
        <p:nvSpPr>
          <p:cNvPr id="5" name="Content Placeholder 4"/>
          <p:cNvSpPr>
            <a:spLocks noGrp="1"/>
          </p:cNvSpPr>
          <p:nvPr>
            <p:ph sz="quarter" idx="2"/>
          </p:nvPr>
        </p:nvSpPr>
        <p:spPr/>
        <p:txBody>
          <a:bodyPr/>
          <a:lstStyle/>
          <a:p>
            <a:endParaRPr lang="ar-SA"/>
          </a:p>
        </p:txBody>
      </p:sp>
      <p:sp>
        <p:nvSpPr>
          <p:cNvPr id="6" name="Content Placeholder 5"/>
          <p:cNvSpPr>
            <a:spLocks noGrp="1"/>
          </p:cNvSpPr>
          <p:nvPr>
            <p:ph sz="quarter" idx="4"/>
          </p:nvPr>
        </p:nvSpPr>
        <p:spPr/>
        <p:txBody>
          <a:bodyPr/>
          <a:lstStyle/>
          <a:p>
            <a:endParaRPr lang="ar-SA"/>
          </a:p>
        </p:txBody>
      </p:sp>
    </p:spTree>
    <p:extLst>
      <p:ext uri="{BB962C8B-B14F-4D97-AF65-F5344CB8AC3E}">
        <p14:creationId xmlns:p14="http://schemas.microsoft.com/office/powerpoint/2010/main" val="31187391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457200" algn="just">
              <a:lnSpc>
                <a:spcPct val="150000"/>
              </a:lnSpc>
            </a:pPr>
            <a:r>
              <a:rPr lang="ar-SA" sz="2800" b="1" dirty="0" smtClean="0">
                <a:latin typeface="Times New Roman"/>
                <a:ea typeface="Times New Roman"/>
                <a:cs typeface="Simplified Arabic"/>
              </a:rPr>
              <a:t>ظهرت </a:t>
            </a:r>
            <a:r>
              <a:rPr lang="ar-SA" sz="2800" b="1" dirty="0">
                <a:latin typeface="Times New Roman"/>
                <a:ea typeface="Times New Roman"/>
                <a:cs typeface="Simplified Arabic"/>
              </a:rPr>
              <a:t>في هذه الفترة طبقة الوسطاء ورجال الأعمال الذين يتحملون المخاطر، والذين ركزوا نشاطهم في تجميع إنتاج أكبر عدد ممكن من الصناع </a:t>
            </a:r>
            <a:r>
              <a:rPr lang="ar-SA" sz="2800" b="1" dirty="0">
                <a:solidFill>
                  <a:srgbClr val="00B050"/>
                </a:solidFill>
                <a:latin typeface="Times New Roman"/>
                <a:ea typeface="Times New Roman"/>
                <a:cs typeface="Simplified Arabic"/>
              </a:rPr>
              <a:t>لتوزيعه</a:t>
            </a:r>
            <a:r>
              <a:rPr lang="ar-SA" sz="2800" b="1" dirty="0">
                <a:latin typeface="Times New Roman"/>
                <a:ea typeface="Times New Roman"/>
                <a:cs typeface="Simplified Arabic"/>
              </a:rPr>
              <a:t> على المستهلكين </a:t>
            </a:r>
            <a:r>
              <a:rPr lang="ar-SA" sz="2800" b="1" dirty="0" smtClean="0">
                <a:latin typeface="Times New Roman"/>
                <a:ea typeface="Times New Roman"/>
                <a:cs typeface="Simplified Arabic"/>
              </a:rPr>
              <a:t>أو التجار</a:t>
            </a:r>
            <a:r>
              <a:rPr lang="ar-SA" sz="2800" b="1" dirty="0">
                <a:latin typeface="Times New Roman"/>
                <a:ea typeface="Times New Roman"/>
                <a:cs typeface="Simplified Arabic"/>
              </a:rPr>
              <a:t>، وأصبح الوسطاء </a:t>
            </a:r>
            <a:r>
              <a:rPr lang="ar-SA" sz="2800" b="1" dirty="0">
                <a:solidFill>
                  <a:srgbClr val="C00000"/>
                </a:solidFill>
                <a:latin typeface="Times New Roman"/>
                <a:ea typeface="Times New Roman"/>
                <a:cs typeface="Simplified Arabic"/>
              </a:rPr>
              <a:t>يمدون</a:t>
            </a:r>
            <a:r>
              <a:rPr lang="ar-SA" sz="2800" b="1" dirty="0">
                <a:latin typeface="Times New Roman"/>
                <a:ea typeface="Times New Roman"/>
                <a:cs typeface="Simplified Arabic"/>
              </a:rPr>
              <a:t> الحرفيين بالمعدات والمواد الخام اللازمة لإنتاج السلع </a:t>
            </a:r>
            <a:r>
              <a:rPr lang="ar-SA" sz="2800" b="1" dirty="0" smtClean="0">
                <a:latin typeface="Times New Roman"/>
                <a:ea typeface="Times New Roman"/>
                <a:cs typeface="Simplified Arabic"/>
              </a:rPr>
              <a:t>المطلوبة، </a:t>
            </a:r>
            <a:r>
              <a:rPr lang="ar-SA" sz="2800" b="1" dirty="0">
                <a:latin typeface="Times New Roman"/>
                <a:ea typeface="Times New Roman"/>
                <a:cs typeface="Simplified Arabic"/>
              </a:rPr>
              <a:t>كما تم زيادة درجة التخصص وتقسيم العمل، وتم </a:t>
            </a:r>
            <a:r>
              <a:rPr lang="ar-SA" sz="2800" b="1" dirty="0" smtClean="0">
                <a:latin typeface="Times New Roman"/>
                <a:ea typeface="Times New Roman"/>
                <a:cs typeface="Simplified Arabic"/>
              </a:rPr>
              <a:t>الاتفاق </a:t>
            </a:r>
            <a:r>
              <a:rPr lang="ar-SA" sz="2800" b="1" dirty="0">
                <a:latin typeface="Times New Roman"/>
                <a:ea typeface="Times New Roman"/>
                <a:cs typeface="Simplified Arabic"/>
              </a:rPr>
              <a:t>على مواصفات محددة للسلع، وتم تحديد وتقسيم المراحل الإنتاجية للسلع المختلفة، كما تم وضع نظام للرقابة على المواد وكيفية ا</a:t>
            </a:r>
            <a:r>
              <a:rPr lang="ar-SA" sz="2800" b="1" dirty="0" smtClean="0">
                <a:latin typeface="Times New Roman"/>
                <a:ea typeface="Times New Roman"/>
                <a:cs typeface="Simplified Arabic"/>
              </a:rPr>
              <a:t>ستخدامها</a:t>
            </a:r>
            <a:r>
              <a:rPr lang="ar-SA" sz="2800" b="1" dirty="0">
                <a:latin typeface="Times New Roman"/>
                <a:ea typeface="Times New Roman"/>
                <a:cs typeface="Simplified Arabic"/>
              </a:rPr>
              <a:t>، وأصبح المناخ </a:t>
            </a:r>
            <a:r>
              <a:rPr lang="ar-SA" sz="2800" b="1" dirty="0" err="1">
                <a:latin typeface="Times New Roman"/>
                <a:ea typeface="Times New Roman"/>
                <a:cs typeface="Simplified Arabic"/>
              </a:rPr>
              <a:t>مهيئاً</a:t>
            </a:r>
            <a:r>
              <a:rPr lang="ar-SA" sz="2800" b="1" dirty="0">
                <a:latin typeface="Times New Roman"/>
                <a:ea typeface="Times New Roman"/>
                <a:cs typeface="Simplified Arabic"/>
              </a:rPr>
              <a:t> للبحث </a:t>
            </a:r>
            <a:r>
              <a:rPr lang="ar-SA" sz="2800" b="1" dirty="0" smtClean="0">
                <a:latin typeface="Times New Roman"/>
                <a:ea typeface="Times New Roman"/>
                <a:cs typeface="Simplified Arabic"/>
              </a:rPr>
              <a:t>والابتكارات والاختراعات</a:t>
            </a:r>
            <a:r>
              <a:rPr lang="ar-SA" sz="2800" b="1" dirty="0">
                <a:latin typeface="Times New Roman"/>
                <a:ea typeface="Times New Roman"/>
                <a:cs typeface="Simplified Arabic"/>
              </a:rPr>
              <a:t>.</a:t>
            </a:r>
            <a:endParaRPr lang="en-US" sz="2400" b="1" dirty="0">
              <a:latin typeface="Times New Roman"/>
              <a:ea typeface="Times New Roman"/>
              <a:cs typeface="Simplified Arabic"/>
            </a:endParaRPr>
          </a:p>
          <a:p>
            <a:endParaRPr lang="ar-SA" dirty="0"/>
          </a:p>
        </p:txBody>
      </p:sp>
      <p:sp>
        <p:nvSpPr>
          <p:cNvPr id="3" name="Title 2"/>
          <p:cNvSpPr>
            <a:spLocks noGrp="1"/>
          </p:cNvSpPr>
          <p:nvPr>
            <p:ph type="title"/>
          </p:nvPr>
        </p:nvSpPr>
        <p:spPr/>
        <p:txBody>
          <a:bodyPr>
            <a:normAutofit/>
          </a:bodyPr>
          <a:lstStyle/>
          <a:p>
            <a:pPr marL="457200" algn="just"/>
            <a:r>
              <a:rPr lang="ar-SA" sz="4400" u="sng" dirty="0">
                <a:solidFill>
                  <a:schemeClr val="tx1"/>
                </a:solidFill>
                <a:effectLst/>
                <a:latin typeface="Times New Roman"/>
                <a:ea typeface="Times New Roman"/>
                <a:cs typeface="Simplified Arabic"/>
              </a:rPr>
              <a:t>ثالثاً: مرحلة إنتاج الوسطاء</a:t>
            </a:r>
            <a:r>
              <a:rPr lang="ar-SA" sz="4400" u="sng" dirty="0" smtClean="0">
                <a:solidFill>
                  <a:schemeClr val="tx1"/>
                </a:solidFill>
                <a:effectLst/>
                <a:latin typeface="Times New Roman"/>
                <a:ea typeface="Times New Roman"/>
                <a:cs typeface="Simplified Arabic"/>
              </a:rPr>
              <a:t>:</a:t>
            </a:r>
            <a:endParaRPr lang="ar-SA" u="sng" dirty="0">
              <a:solidFill>
                <a:schemeClr val="tx1"/>
              </a:solidFill>
            </a:endParaRPr>
          </a:p>
        </p:txBody>
      </p:sp>
    </p:spTree>
    <p:extLst>
      <p:ext uri="{BB962C8B-B14F-4D97-AF65-F5344CB8AC3E}">
        <p14:creationId xmlns:p14="http://schemas.microsoft.com/office/powerpoint/2010/main" val="18715856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481328"/>
            <a:ext cx="8686800" cy="4614672"/>
          </a:xfrm>
        </p:spPr>
        <p:txBody>
          <a:bodyPr>
            <a:normAutofit fontScale="92500" lnSpcReduction="10000"/>
          </a:bodyPr>
          <a:lstStyle/>
          <a:p>
            <a:pPr marL="201168" indent="0" algn="just">
              <a:lnSpc>
                <a:spcPct val="150000"/>
              </a:lnSpc>
              <a:buNone/>
            </a:pPr>
            <a:r>
              <a:rPr lang="ar-SA" sz="2800" b="1" dirty="0" smtClean="0">
                <a:latin typeface="Times New Roman"/>
                <a:ea typeface="Times New Roman"/>
                <a:cs typeface="Simplified Arabic"/>
              </a:rPr>
              <a:t>إن </a:t>
            </a:r>
            <a:r>
              <a:rPr lang="ar-SA" sz="2800" b="1" dirty="0">
                <a:latin typeface="Times New Roman"/>
                <a:ea typeface="Times New Roman"/>
                <a:cs typeface="Simplified Arabic"/>
              </a:rPr>
              <a:t>الثورة الصناعية ظهرت بشكل فعال في إنجلترا في منتصف القرن الثامن عشر الميلادي وذلك </a:t>
            </a:r>
            <a:r>
              <a:rPr lang="ar-SA" sz="2800" b="1" dirty="0" smtClean="0">
                <a:latin typeface="Times New Roman"/>
                <a:ea typeface="Times New Roman"/>
                <a:cs typeface="Simplified Arabic"/>
              </a:rPr>
              <a:t>باكتشاف </a:t>
            </a:r>
            <a:r>
              <a:rPr lang="ar-SA" sz="2800" b="1" dirty="0">
                <a:latin typeface="Times New Roman"/>
                <a:ea typeface="Times New Roman"/>
                <a:cs typeface="Simplified Arabic"/>
              </a:rPr>
              <a:t>البخار كمصدر للطاقة </a:t>
            </a:r>
            <a:r>
              <a:rPr lang="ar-SA" sz="2800" b="1" dirty="0" smtClean="0">
                <a:latin typeface="Times New Roman"/>
                <a:ea typeface="Times New Roman"/>
                <a:cs typeface="Simplified Arabic"/>
              </a:rPr>
              <a:t>واختراع </a:t>
            </a:r>
            <a:r>
              <a:rPr lang="ar-SA" sz="2800" b="1" dirty="0">
                <a:solidFill>
                  <a:srgbClr val="00B050"/>
                </a:solidFill>
                <a:latin typeface="Times New Roman"/>
                <a:ea typeface="Times New Roman"/>
                <a:cs typeface="Simplified Arabic"/>
              </a:rPr>
              <a:t>جيمس وات </a:t>
            </a:r>
            <a:r>
              <a:rPr lang="ar-SA" sz="2800" b="1" dirty="0">
                <a:latin typeface="Times New Roman"/>
                <a:ea typeface="Times New Roman"/>
                <a:cs typeface="Simplified Arabic"/>
              </a:rPr>
              <a:t>للألة البخارية المستخدمة </a:t>
            </a:r>
            <a:r>
              <a:rPr lang="ar-SA" sz="2800" b="1" dirty="0" smtClean="0">
                <a:latin typeface="Times New Roman"/>
                <a:ea typeface="Times New Roman"/>
                <a:cs typeface="Simplified Arabic"/>
              </a:rPr>
              <a:t>لهذه </a:t>
            </a:r>
            <a:r>
              <a:rPr lang="ar-SA" sz="2800" b="1" dirty="0">
                <a:latin typeface="Times New Roman"/>
                <a:ea typeface="Times New Roman"/>
                <a:cs typeface="Simplified Arabic"/>
              </a:rPr>
              <a:t>الطاقة، فضلاً عن تقدم صناعة النقل وتطور وسائل </a:t>
            </a:r>
            <a:r>
              <a:rPr lang="ar-SA" sz="2800" b="1" dirty="0" smtClean="0">
                <a:latin typeface="Times New Roman"/>
                <a:ea typeface="Times New Roman"/>
                <a:cs typeface="Simplified Arabic"/>
              </a:rPr>
              <a:t>الاتصالات</a:t>
            </a:r>
            <a:r>
              <a:rPr lang="ar-SA" sz="2800" b="1" dirty="0">
                <a:latin typeface="Times New Roman"/>
                <a:ea typeface="Times New Roman"/>
                <a:cs typeface="Simplified Arabic"/>
              </a:rPr>
              <a:t>. ونتيجة لهذا التطور </a:t>
            </a:r>
            <a:r>
              <a:rPr lang="ar-SA" sz="2800" b="1" dirty="0">
                <a:solidFill>
                  <a:srgbClr val="C00000"/>
                </a:solidFill>
                <a:latin typeface="Times New Roman"/>
                <a:ea typeface="Times New Roman"/>
                <a:cs typeface="Simplified Arabic"/>
              </a:rPr>
              <a:t>ظهر نظام المصنع </a:t>
            </a:r>
            <a:r>
              <a:rPr lang="ar-SA" sz="2800" b="1" dirty="0">
                <a:latin typeface="Times New Roman"/>
                <a:ea typeface="Times New Roman"/>
                <a:cs typeface="Simplified Arabic"/>
              </a:rPr>
              <a:t>ليحل محل الإنتاج الحرفي، وحدث تطور كبير في طرق وأساليب الإنتاج والتصنيع في العالم، وظهور </a:t>
            </a:r>
            <a:r>
              <a:rPr lang="ar-SA" sz="2800" b="1" dirty="0">
                <a:solidFill>
                  <a:srgbClr val="7030A0"/>
                </a:solidFill>
                <a:latin typeface="Times New Roman"/>
                <a:ea typeface="Times New Roman"/>
                <a:cs typeface="Simplified Arabic"/>
              </a:rPr>
              <a:t>الإنتاج الخطي</a:t>
            </a:r>
            <a:r>
              <a:rPr lang="ar-SA" sz="2800" b="1" dirty="0">
                <a:latin typeface="Times New Roman"/>
                <a:ea typeface="Times New Roman"/>
                <a:cs typeface="Simplified Arabic"/>
              </a:rPr>
              <a:t>، وقد أدى كل ذلك فضلاً عن ا</a:t>
            </a:r>
            <a:r>
              <a:rPr lang="ar-SA" sz="2800" b="1" dirty="0" smtClean="0">
                <a:latin typeface="Times New Roman"/>
                <a:ea typeface="Times New Roman"/>
                <a:cs typeface="Simplified Arabic"/>
              </a:rPr>
              <a:t>تساع </a:t>
            </a:r>
            <a:r>
              <a:rPr lang="ar-SA" sz="2800" b="1" dirty="0">
                <a:latin typeface="Times New Roman"/>
                <a:ea typeface="Times New Roman"/>
                <a:cs typeface="Simplified Arabic"/>
              </a:rPr>
              <a:t>الأسواق إلى </a:t>
            </a:r>
            <a:r>
              <a:rPr lang="ar-SA" sz="2800" b="1" dirty="0" smtClean="0">
                <a:latin typeface="Times New Roman"/>
                <a:ea typeface="Times New Roman"/>
                <a:cs typeface="Simplified Arabic"/>
              </a:rPr>
              <a:t>الاتجاه </a:t>
            </a:r>
            <a:r>
              <a:rPr lang="ar-SA" sz="2800" b="1" dirty="0">
                <a:latin typeface="Times New Roman"/>
                <a:ea typeface="Times New Roman"/>
                <a:cs typeface="Simplified Arabic"/>
              </a:rPr>
              <a:t>نحو </a:t>
            </a:r>
            <a:r>
              <a:rPr lang="ar-SA" sz="2800" b="1" dirty="0">
                <a:solidFill>
                  <a:srgbClr val="FF3399"/>
                </a:solidFill>
                <a:latin typeface="Times New Roman"/>
                <a:ea typeface="Times New Roman"/>
                <a:cs typeface="Simplified Arabic"/>
              </a:rPr>
              <a:t>الآلية</a:t>
            </a:r>
            <a:r>
              <a:rPr lang="ar-SA" sz="2800" b="1" dirty="0">
                <a:latin typeface="Times New Roman"/>
                <a:ea typeface="Times New Roman"/>
                <a:cs typeface="Simplified Arabic"/>
              </a:rPr>
              <a:t> وظهور نظام الإنتاج الكبير وما ترتب على ذلك من التخصص وتقسيم العمل.</a:t>
            </a:r>
            <a:endParaRPr lang="en-US" sz="2400" b="1" dirty="0">
              <a:latin typeface="Times New Roman"/>
              <a:ea typeface="Times New Roman"/>
              <a:cs typeface="Simplified Arabic"/>
            </a:endParaRPr>
          </a:p>
          <a:p>
            <a:endParaRPr lang="ar-SA" dirty="0"/>
          </a:p>
        </p:txBody>
      </p:sp>
      <p:sp>
        <p:nvSpPr>
          <p:cNvPr id="3" name="Title 2"/>
          <p:cNvSpPr>
            <a:spLocks noGrp="1"/>
          </p:cNvSpPr>
          <p:nvPr>
            <p:ph type="title"/>
          </p:nvPr>
        </p:nvSpPr>
        <p:spPr/>
        <p:txBody>
          <a:bodyPr>
            <a:normAutofit/>
          </a:bodyPr>
          <a:lstStyle/>
          <a:p>
            <a:pPr marL="457200" lvl="0" indent="-256032" algn="r">
              <a:spcBef>
                <a:spcPts val="400"/>
              </a:spcBef>
            </a:pPr>
            <a:r>
              <a:rPr lang="ar-SA" sz="4000" u="sng" dirty="0">
                <a:solidFill>
                  <a:prstClr val="black"/>
                </a:solidFill>
                <a:effectLst/>
                <a:latin typeface="Times New Roman"/>
                <a:ea typeface="Times New Roman"/>
                <a:cs typeface="Simplified Arabic"/>
              </a:rPr>
              <a:t>رابعاً: الثورة الصناعية وظهور نظام المصنع</a:t>
            </a:r>
            <a:r>
              <a:rPr lang="ar-SA" sz="4000" u="sng" dirty="0" smtClean="0">
                <a:solidFill>
                  <a:prstClr val="black"/>
                </a:solidFill>
                <a:effectLst/>
                <a:latin typeface="Times New Roman"/>
                <a:ea typeface="Times New Roman"/>
                <a:cs typeface="Simplified Arabic"/>
              </a:rPr>
              <a:t>:</a:t>
            </a:r>
            <a:endParaRPr lang="ar-SA" sz="5400" u="sng" dirty="0"/>
          </a:p>
        </p:txBody>
      </p:sp>
    </p:spTree>
    <p:extLst>
      <p:ext uri="{BB962C8B-B14F-4D97-AF65-F5344CB8AC3E}">
        <p14:creationId xmlns:p14="http://schemas.microsoft.com/office/powerpoint/2010/main" val="18956571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481328"/>
            <a:ext cx="8839200" cy="5300472"/>
          </a:xfrm>
        </p:spPr>
        <p:txBody>
          <a:bodyPr>
            <a:normAutofit fontScale="92500" lnSpcReduction="10000"/>
          </a:bodyPr>
          <a:lstStyle/>
          <a:p>
            <a:pPr marL="109728" indent="0" algn="just">
              <a:buNone/>
            </a:pPr>
            <a:r>
              <a:rPr lang="ar-SA" b="1" dirty="0"/>
              <a:t>ا</a:t>
            </a:r>
            <a:r>
              <a:rPr lang="ar-SA" b="1" dirty="0" smtClean="0"/>
              <a:t>نتشرت </a:t>
            </a:r>
            <a:r>
              <a:rPr lang="ar-SA" b="1" dirty="0"/>
              <a:t>بحوث العمليات بعد الحرب العالمية الثانية، وتقوم بحوث العمليات بصفة عامة على أساس </a:t>
            </a:r>
            <a:r>
              <a:rPr lang="ar-SA" b="1" dirty="0">
                <a:solidFill>
                  <a:srgbClr val="FF3399"/>
                </a:solidFill>
              </a:rPr>
              <a:t>ا</a:t>
            </a:r>
            <a:r>
              <a:rPr lang="ar-SA" b="1" dirty="0" smtClean="0">
                <a:solidFill>
                  <a:srgbClr val="FF3399"/>
                </a:solidFill>
              </a:rPr>
              <a:t>ستخدام </a:t>
            </a:r>
            <a:r>
              <a:rPr lang="ar-SA" b="1" dirty="0">
                <a:solidFill>
                  <a:srgbClr val="FF3399"/>
                </a:solidFill>
              </a:rPr>
              <a:t>النماذج والأساليب الكمية </a:t>
            </a:r>
            <a:r>
              <a:rPr lang="ar-SA" b="1" dirty="0"/>
              <a:t>في التوصل إلى الحلول المثلى للمشكلات الإدارية وذلك من خلال </a:t>
            </a:r>
            <a:r>
              <a:rPr lang="ar-SA" b="1" dirty="0" smtClean="0"/>
              <a:t>الاعتماد </a:t>
            </a:r>
            <a:r>
              <a:rPr lang="ar-SA" b="1" dirty="0"/>
              <a:t>على خطوات محددة، ومن أساليب بحوث العمليات ( البرمجة الخطية، والبرمجة الديناميكية، ونماذج صفوف </a:t>
            </a:r>
            <a:r>
              <a:rPr lang="ar-SA" b="1" dirty="0" smtClean="0"/>
              <a:t>الانتظار</a:t>
            </a:r>
            <a:r>
              <a:rPr lang="ar-SA" b="1" dirty="0"/>
              <a:t>، ونماذج النقل والتخصيص، وسلاسل ماركوف، وأسلوبي تقييم ومراجعة البرامج والمسار الحرج، ..إلخ )، وقد </a:t>
            </a:r>
            <a:r>
              <a:rPr lang="ar-SA" b="1" dirty="0" smtClean="0"/>
              <a:t>تم </a:t>
            </a:r>
            <a:r>
              <a:rPr lang="ar-SA" b="1" dirty="0"/>
              <a:t>ا</a:t>
            </a:r>
            <a:r>
              <a:rPr lang="ar-SA" b="1" dirty="0" smtClean="0"/>
              <a:t>ستخدام </a:t>
            </a:r>
            <a:r>
              <a:rPr lang="ar-SA" b="1" dirty="0"/>
              <a:t>الكثير من هذه الأساليب لحل كثير من المشكلات الإنتاجية </a:t>
            </a:r>
            <a:r>
              <a:rPr lang="ar-SA" b="1" dirty="0" smtClean="0"/>
              <a:t>كمشكلة:</a:t>
            </a:r>
          </a:p>
          <a:p>
            <a:pPr marL="109728" indent="0" algn="just">
              <a:buNone/>
            </a:pPr>
            <a:r>
              <a:rPr lang="ar-SA" b="1" dirty="0" smtClean="0"/>
              <a:t>- تحديد </a:t>
            </a:r>
            <a:r>
              <a:rPr lang="ar-SA" b="1" dirty="0"/>
              <a:t>التشكيلة المثلى </a:t>
            </a:r>
            <a:r>
              <a:rPr lang="ar-SA" b="1" dirty="0" smtClean="0"/>
              <a:t>للمنتجات.</a:t>
            </a:r>
          </a:p>
          <a:p>
            <a:pPr marL="109728" indent="0" algn="just">
              <a:buNone/>
            </a:pPr>
            <a:r>
              <a:rPr lang="ar-SA" b="1" dirty="0" smtClean="0"/>
              <a:t>- تخصيص </a:t>
            </a:r>
            <a:r>
              <a:rPr lang="ar-SA" b="1" dirty="0"/>
              <a:t>الموارد </a:t>
            </a:r>
            <a:r>
              <a:rPr lang="ar-SA" b="1" dirty="0" smtClean="0"/>
              <a:t>المختلفة.</a:t>
            </a:r>
          </a:p>
          <a:p>
            <a:pPr marL="109728" indent="0" algn="just">
              <a:buNone/>
            </a:pPr>
            <a:r>
              <a:rPr lang="ar-SA" b="1" dirty="0" smtClean="0"/>
              <a:t>- تخطيط </a:t>
            </a:r>
            <a:r>
              <a:rPr lang="ar-SA" b="1" dirty="0"/>
              <a:t>الطاقة </a:t>
            </a:r>
            <a:r>
              <a:rPr lang="ar-SA" b="1" dirty="0" smtClean="0"/>
              <a:t>الإنتاجية.</a:t>
            </a:r>
          </a:p>
          <a:p>
            <a:pPr marL="109728" indent="0" algn="just">
              <a:buNone/>
            </a:pPr>
            <a:r>
              <a:rPr lang="ar-SA" b="1" dirty="0" smtClean="0"/>
              <a:t>- جدولة </a:t>
            </a:r>
            <a:r>
              <a:rPr lang="ar-SA" b="1" dirty="0"/>
              <a:t>الإنتاج </a:t>
            </a:r>
            <a:r>
              <a:rPr lang="ar-SA" b="1" dirty="0" smtClean="0"/>
              <a:t>والعمليات. </a:t>
            </a:r>
          </a:p>
          <a:p>
            <a:pPr marL="109728" indent="0" algn="just">
              <a:buNone/>
            </a:pPr>
            <a:r>
              <a:rPr lang="ar-SA" b="1" dirty="0" smtClean="0"/>
              <a:t>- اختيار </a:t>
            </a:r>
            <a:r>
              <a:rPr lang="ar-SA" b="1" dirty="0"/>
              <a:t>المواقع </a:t>
            </a:r>
            <a:r>
              <a:rPr lang="ar-SA" b="1" dirty="0" smtClean="0"/>
              <a:t>الملائمة. </a:t>
            </a:r>
          </a:p>
          <a:p>
            <a:pPr marL="109728" indent="0" algn="just">
              <a:buNone/>
            </a:pPr>
            <a:r>
              <a:rPr lang="ar-SA" b="1" dirty="0" smtClean="0"/>
              <a:t>-</a:t>
            </a:r>
            <a:r>
              <a:rPr lang="ar-SA" b="1" dirty="0"/>
              <a:t> </a:t>
            </a:r>
            <a:r>
              <a:rPr lang="ar-SA" b="1" dirty="0" smtClean="0"/>
              <a:t>الترتيب </a:t>
            </a:r>
            <a:r>
              <a:rPr lang="ar-SA" b="1" dirty="0"/>
              <a:t>الداخلي </a:t>
            </a:r>
            <a:r>
              <a:rPr lang="ar-SA" b="1" dirty="0" smtClean="0"/>
              <a:t>للمصانع. </a:t>
            </a:r>
          </a:p>
          <a:p>
            <a:pPr marL="109728" indent="0" algn="just">
              <a:buNone/>
            </a:pPr>
            <a:r>
              <a:rPr lang="ar-SA" b="1" dirty="0" smtClean="0"/>
              <a:t>- الرقابة </a:t>
            </a:r>
            <a:r>
              <a:rPr lang="ar-SA" b="1" dirty="0"/>
              <a:t>على جودة الإنتاج والعمليات. </a:t>
            </a:r>
          </a:p>
        </p:txBody>
      </p:sp>
      <p:sp>
        <p:nvSpPr>
          <p:cNvPr id="3" name="Title 2"/>
          <p:cNvSpPr>
            <a:spLocks noGrp="1"/>
          </p:cNvSpPr>
          <p:nvPr>
            <p:ph type="title"/>
          </p:nvPr>
        </p:nvSpPr>
        <p:spPr>
          <a:xfrm>
            <a:off x="228600" y="274638"/>
            <a:ext cx="8763000" cy="1143000"/>
          </a:xfrm>
        </p:spPr>
        <p:txBody>
          <a:bodyPr>
            <a:normAutofit fontScale="90000"/>
          </a:bodyPr>
          <a:lstStyle/>
          <a:p>
            <a:pPr algn="r"/>
            <a:r>
              <a:rPr lang="ar-SA" u="sng" dirty="0">
                <a:solidFill>
                  <a:schemeClr val="tx1"/>
                </a:solidFill>
                <a:effectLst/>
              </a:rPr>
              <a:t>خامساً: الحرب العالمية الثانية </a:t>
            </a:r>
            <a:r>
              <a:rPr lang="ar-SA" u="sng" dirty="0" smtClean="0">
                <a:solidFill>
                  <a:schemeClr val="tx1"/>
                </a:solidFill>
                <a:effectLst/>
              </a:rPr>
              <a:t>واستخدام </a:t>
            </a:r>
            <a:r>
              <a:rPr lang="ar-SA" u="sng" dirty="0">
                <a:solidFill>
                  <a:schemeClr val="tx1"/>
                </a:solidFill>
                <a:effectLst/>
              </a:rPr>
              <a:t>بحوث العمليات</a:t>
            </a:r>
            <a:r>
              <a:rPr lang="ar-SA" u="sng" dirty="0" smtClean="0">
                <a:solidFill>
                  <a:schemeClr val="tx1"/>
                </a:solidFill>
                <a:effectLst/>
              </a:rPr>
              <a:t>:</a:t>
            </a:r>
            <a:endParaRPr lang="ar-SA" u="sng" dirty="0">
              <a:solidFill>
                <a:schemeClr val="tx1"/>
              </a:solidFill>
            </a:endParaRPr>
          </a:p>
        </p:txBody>
      </p:sp>
    </p:spTree>
    <p:extLst>
      <p:ext uri="{BB962C8B-B14F-4D97-AF65-F5344CB8AC3E}">
        <p14:creationId xmlns:p14="http://schemas.microsoft.com/office/powerpoint/2010/main" val="2212425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481328"/>
            <a:ext cx="8839200" cy="5224272"/>
          </a:xfrm>
        </p:spPr>
        <p:txBody>
          <a:bodyPr/>
          <a:lstStyle/>
          <a:p>
            <a:pPr marL="109728" indent="0" algn="just">
              <a:buNone/>
            </a:pPr>
            <a:r>
              <a:rPr lang="ar-SA" b="1" dirty="0"/>
              <a:t>شهدت هذه المرحلة والتي بدأت مع بداية فترة الاربعينات وأوائل الخمسينات من القرن العشرين التركيز على مفاهيم الإدارة الصناعية وإدارة الإنتاج حيث ا</a:t>
            </a:r>
            <a:r>
              <a:rPr lang="ar-SA" b="1" dirty="0" smtClean="0"/>
              <a:t>تجهت </a:t>
            </a:r>
            <a:r>
              <a:rPr lang="ar-SA" b="1" dirty="0"/>
              <a:t>الكثير من البحوث والدراسات والكتابات العلمية نحو إبراز مفاهيم أساسية ا</a:t>
            </a:r>
            <a:r>
              <a:rPr lang="ar-SA" b="1" dirty="0" smtClean="0"/>
              <a:t>عتمدت </a:t>
            </a:r>
            <a:r>
              <a:rPr lang="ar-SA" b="1" dirty="0"/>
              <a:t>على ذلك مثل </a:t>
            </a:r>
            <a:r>
              <a:rPr lang="ar-SA" b="1" dirty="0" smtClean="0"/>
              <a:t>مفاهيم:</a:t>
            </a:r>
          </a:p>
          <a:p>
            <a:pPr marL="109728" indent="0" algn="just">
              <a:buNone/>
            </a:pPr>
            <a:r>
              <a:rPr lang="ar-SA" b="1" dirty="0" smtClean="0"/>
              <a:t> </a:t>
            </a:r>
            <a:r>
              <a:rPr lang="ar-SA" b="1" dirty="0"/>
              <a:t>الإدارة الصناعية </a:t>
            </a:r>
            <a:r>
              <a:rPr lang="en-US" b="1" dirty="0"/>
              <a:t>Manufacturing Management</a:t>
            </a:r>
            <a:r>
              <a:rPr lang="ar-SA" b="1" dirty="0"/>
              <a:t> </a:t>
            </a:r>
            <a:endParaRPr lang="ar-SA" b="1" dirty="0" smtClean="0"/>
          </a:p>
          <a:p>
            <a:pPr marL="109728" indent="0" algn="just">
              <a:buNone/>
            </a:pPr>
            <a:r>
              <a:rPr lang="ar-SA" b="1" dirty="0" smtClean="0"/>
              <a:t>وإدارة </a:t>
            </a:r>
            <a:r>
              <a:rPr lang="ar-SA" b="1" dirty="0"/>
              <a:t>المصنع </a:t>
            </a:r>
            <a:r>
              <a:rPr lang="en-US" b="1" dirty="0"/>
              <a:t>Plant Management</a:t>
            </a:r>
            <a:r>
              <a:rPr lang="ar-SA" b="1" dirty="0"/>
              <a:t> </a:t>
            </a:r>
            <a:endParaRPr lang="ar-SA" b="1" dirty="0" smtClean="0"/>
          </a:p>
          <a:p>
            <a:pPr marL="109728" indent="0" algn="just">
              <a:buNone/>
            </a:pPr>
            <a:r>
              <a:rPr lang="ar-SA" b="1" dirty="0" smtClean="0"/>
              <a:t>والهندسة </a:t>
            </a:r>
            <a:r>
              <a:rPr lang="ar-SA" b="1" dirty="0"/>
              <a:t>الصناعية </a:t>
            </a:r>
            <a:r>
              <a:rPr lang="en-US" b="1" dirty="0"/>
              <a:t>Industrial </a:t>
            </a:r>
            <a:r>
              <a:rPr lang="en-US" b="1" dirty="0" smtClean="0"/>
              <a:t>Engineering</a:t>
            </a:r>
            <a:r>
              <a:rPr lang="ar-SA" b="1" dirty="0" smtClean="0"/>
              <a:t> </a:t>
            </a:r>
          </a:p>
          <a:p>
            <a:pPr marL="109728" indent="0" algn="just">
              <a:buNone/>
            </a:pPr>
            <a:r>
              <a:rPr lang="ar-SA" b="1" dirty="0" smtClean="0"/>
              <a:t>والتنظيم الصناعي </a:t>
            </a:r>
            <a:r>
              <a:rPr lang="en-US" b="1" dirty="0" smtClean="0"/>
              <a:t> </a:t>
            </a:r>
            <a:r>
              <a:rPr lang="en-US" b="1" dirty="0"/>
              <a:t>Industrial </a:t>
            </a:r>
            <a:r>
              <a:rPr lang="en-US" b="1" dirty="0" smtClean="0"/>
              <a:t>Organization</a:t>
            </a:r>
            <a:endParaRPr lang="ar-SA" b="1" dirty="0" smtClean="0"/>
          </a:p>
          <a:p>
            <a:pPr marL="109728" indent="0" algn="just">
              <a:buNone/>
            </a:pPr>
            <a:r>
              <a:rPr lang="ar-SA" b="1" dirty="0" smtClean="0"/>
              <a:t>ويلاحظ </a:t>
            </a:r>
            <a:r>
              <a:rPr lang="ar-SA" b="1" dirty="0"/>
              <a:t>في هذه المرحلة أنه قد تم التركيز في أولها على </a:t>
            </a:r>
            <a:r>
              <a:rPr lang="ar-SA" b="1" dirty="0">
                <a:solidFill>
                  <a:srgbClr val="7030A0"/>
                </a:solidFill>
              </a:rPr>
              <a:t>المصانع والبنية الصناعية</a:t>
            </a:r>
            <a:r>
              <a:rPr lang="ar-SA" b="1" dirty="0"/>
              <a:t>، بينما تم التركيز في آخرها  على </a:t>
            </a:r>
            <a:r>
              <a:rPr lang="ar-SA" b="1" dirty="0">
                <a:solidFill>
                  <a:srgbClr val="C00000"/>
                </a:solidFill>
              </a:rPr>
              <a:t>الإنتاج</a:t>
            </a:r>
            <a:r>
              <a:rPr lang="ar-SA" b="1" dirty="0"/>
              <a:t>.</a:t>
            </a:r>
            <a:endParaRPr lang="en-US" b="1" dirty="0"/>
          </a:p>
          <a:p>
            <a:pPr marL="109728" indent="0">
              <a:buNone/>
            </a:pPr>
            <a:endParaRPr lang="ar-SA" dirty="0"/>
          </a:p>
        </p:txBody>
      </p:sp>
      <p:sp>
        <p:nvSpPr>
          <p:cNvPr id="3" name="Title 2"/>
          <p:cNvSpPr>
            <a:spLocks noGrp="1"/>
          </p:cNvSpPr>
          <p:nvPr>
            <p:ph type="title"/>
          </p:nvPr>
        </p:nvSpPr>
        <p:spPr/>
        <p:txBody>
          <a:bodyPr>
            <a:normAutofit/>
          </a:bodyPr>
          <a:lstStyle/>
          <a:p>
            <a:pPr algn="r"/>
            <a:r>
              <a:rPr lang="ar-SA" u="sng" dirty="0">
                <a:solidFill>
                  <a:schemeClr val="tx1"/>
                </a:solidFill>
                <a:effectLst/>
              </a:rPr>
              <a:t>سادساً: مرحلة التركيز على الإدارة الصناعية</a:t>
            </a:r>
            <a:r>
              <a:rPr lang="ar-SA" u="sng" dirty="0" smtClean="0">
                <a:solidFill>
                  <a:schemeClr val="tx1"/>
                </a:solidFill>
                <a:effectLst/>
              </a:rPr>
              <a:t>:</a:t>
            </a:r>
            <a:endParaRPr lang="ar-SA" u="sng" dirty="0">
              <a:solidFill>
                <a:schemeClr val="tx1"/>
              </a:solidFill>
            </a:endParaRPr>
          </a:p>
        </p:txBody>
      </p:sp>
    </p:spTree>
    <p:extLst>
      <p:ext uri="{BB962C8B-B14F-4D97-AF65-F5344CB8AC3E}">
        <p14:creationId xmlns:p14="http://schemas.microsoft.com/office/powerpoint/2010/main" val="3796703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219200"/>
            <a:ext cx="8763000" cy="5486400"/>
          </a:xfrm>
        </p:spPr>
        <p:txBody>
          <a:bodyPr>
            <a:normAutofit lnSpcReduction="10000"/>
          </a:bodyPr>
          <a:lstStyle/>
          <a:p>
            <a:pPr marL="109728" indent="0" algn="just">
              <a:lnSpc>
                <a:spcPct val="150000"/>
              </a:lnSpc>
              <a:buNone/>
            </a:pPr>
            <a:r>
              <a:rPr lang="ar-SA" b="1" dirty="0"/>
              <a:t>شهدت هذه المرحلة والتي بدأت مع بداية الستينات من القرن العشرين </a:t>
            </a:r>
            <a:r>
              <a:rPr lang="ar-SA" b="1" dirty="0">
                <a:solidFill>
                  <a:srgbClr val="C00000"/>
                </a:solidFill>
              </a:rPr>
              <a:t>ا</a:t>
            </a:r>
            <a:r>
              <a:rPr lang="ar-SA" b="1" dirty="0" smtClean="0">
                <a:solidFill>
                  <a:srgbClr val="C00000"/>
                </a:solidFill>
              </a:rPr>
              <a:t>زدهار </a:t>
            </a:r>
            <a:r>
              <a:rPr lang="ar-SA" b="1" dirty="0">
                <a:solidFill>
                  <a:srgbClr val="C00000"/>
                </a:solidFill>
              </a:rPr>
              <a:t>واضح في نظام الخدمات </a:t>
            </a:r>
            <a:r>
              <a:rPr lang="ar-SA" b="1" dirty="0"/>
              <a:t>حيث أصبح لهذا النظام أهمية كبرى بالنسبة للأفراد والدولة والمجتمع، بحيث أصبحت صناعة الخدمات كالخدمة العلاجية والتعليمية، وخدمات شركات التأمين، والسياحة وغيرها من الخدمات تبقى جنباً إلى جنب مع القطاع الصناعي. ومع وجود منهج النظم وتقدمه، فقد شهدت هذه المرحلة ا</a:t>
            </a:r>
            <a:r>
              <a:rPr lang="ar-SA" b="1" dirty="0" smtClean="0"/>
              <a:t>يضاً </a:t>
            </a:r>
            <a:r>
              <a:rPr lang="ar-SA" b="1" dirty="0"/>
              <a:t>ميلاد جديداً لإدارة الإنتاج والعمليات، حيث أصبحت تشمل </a:t>
            </a:r>
            <a:r>
              <a:rPr lang="ar-SA" b="1" dirty="0">
                <a:solidFill>
                  <a:srgbClr val="00B050"/>
                </a:solidFill>
              </a:rPr>
              <a:t>قطاعي الصناعة والخدمات معاً</a:t>
            </a:r>
            <a:r>
              <a:rPr lang="ar-SA" b="1" dirty="0"/>
              <a:t>، وجاء مصطلح الإنتاج ليؤكد أنها بدأت مع في علاج المشكلات في قطاع الصناعة، </a:t>
            </a:r>
            <a:r>
              <a:rPr lang="ar-SA" b="1" dirty="0">
                <a:solidFill>
                  <a:srgbClr val="7030A0"/>
                </a:solidFill>
              </a:rPr>
              <a:t>أعقبه مصطلح العمليات </a:t>
            </a:r>
            <a:r>
              <a:rPr lang="ar-SA" b="1" dirty="0"/>
              <a:t>ليؤكد أن المجال قد ا</a:t>
            </a:r>
            <a:r>
              <a:rPr lang="ar-SA" b="1" dirty="0" smtClean="0"/>
              <a:t>تسع </a:t>
            </a:r>
            <a:r>
              <a:rPr lang="ar-SA" b="1" dirty="0"/>
              <a:t>ليشمل علاج مشكلات قطاع الخدمات ايضاً.</a:t>
            </a:r>
          </a:p>
        </p:txBody>
      </p:sp>
      <p:sp>
        <p:nvSpPr>
          <p:cNvPr id="3" name="Title 2"/>
          <p:cNvSpPr>
            <a:spLocks noGrp="1"/>
          </p:cNvSpPr>
          <p:nvPr>
            <p:ph type="title"/>
          </p:nvPr>
        </p:nvSpPr>
        <p:spPr/>
        <p:txBody>
          <a:bodyPr>
            <a:normAutofit fontScale="90000"/>
          </a:bodyPr>
          <a:lstStyle/>
          <a:p>
            <a:pPr algn="r"/>
            <a:r>
              <a:rPr lang="ar-SA" u="sng" dirty="0">
                <a:solidFill>
                  <a:schemeClr val="tx1"/>
                </a:solidFill>
                <a:effectLst/>
              </a:rPr>
              <a:t>سابعاً: ثورة الخدمات </a:t>
            </a:r>
            <a:r>
              <a:rPr lang="ar-SA" u="sng" dirty="0" smtClean="0">
                <a:solidFill>
                  <a:schemeClr val="tx1"/>
                </a:solidFill>
                <a:effectLst/>
              </a:rPr>
              <a:t>والانطلاق </a:t>
            </a:r>
            <a:r>
              <a:rPr lang="ar-SA" u="sng" dirty="0">
                <a:solidFill>
                  <a:schemeClr val="tx1"/>
                </a:solidFill>
                <a:effectLst/>
              </a:rPr>
              <a:t>نحو إدارة العمليات</a:t>
            </a:r>
            <a:r>
              <a:rPr lang="ar-SA" u="sng" dirty="0" smtClean="0">
                <a:solidFill>
                  <a:schemeClr val="tx1"/>
                </a:solidFill>
                <a:effectLst/>
              </a:rPr>
              <a:t>:</a:t>
            </a:r>
            <a:endParaRPr lang="ar-SA" u="sng" dirty="0">
              <a:solidFill>
                <a:schemeClr val="tx1"/>
              </a:solidFill>
            </a:endParaRPr>
          </a:p>
        </p:txBody>
      </p:sp>
    </p:spTree>
    <p:extLst>
      <p:ext uri="{BB962C8B-B14F-4D97-AF65-F5344CB8AC3E}">
        <p14:creationId xmlns:p14="http://schemas.microsoft.com/office/powerpoint/2010/main" val="12241537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nSpc>
                <a:spcPct val="200000"/>
              </a:lnSpc>
            </a:pPr>
            <a:r>
              <a:rPr lang="ar-SA" sz="3200" b="1" dirty="0" smtClean="0"/>
              <a:t>1- تحقيق </a:t>
            </a:r>
            <a:r>
              <a:rPr lang="ar-SA" sz="3200" b="1" dirty="0"/>
              <a:t>الرضا للمستهلكين </a:t>
            </a:r>
            <a:r>
              <a:rPr lang="ar-SA" sz="3200" b="1" dirty="0" smtClean="0"/>
              <a:t>والعملاء.</a:t>
            </a:r>
            <a:endParaRPr lang="en-US" sz="3200" b="1" dirty="0"/>
          </a:p>
          <a:p>
            <a:pPr>
              <a:lnSpc>
                <a:spcPct val="200000"/>
              </a:lnSpc>
            </a:pPr>
            <a:r>
              <a:rPr lang="ar-SA" sz="3200" b="1" dirty="0" smtClean="0"/>
              <a:t>2- تدعيم </a:t>
            </a:r>
            <a:r>
              <a:rPr lang="ar-SA" sz="3200" b="1" dirty="0"/>
              <a:t>المركز المالي </a:t>
            </a:r>
            <a:r>
              <a:rPr lang="ar-SA" sz="3200" b="1" dirty="0" smtClean="0"/>
              <a:t>للمنظمة.</a:t>
            </a:r>
            <a:endParaRPr lang="en-US" sz="3200" b="1" dirty="0"/>
          </a:p>
          <a:p>
            <a:pPr>
              <a:lnSpc>
                <a:spcPct val="200000"/>
              </a:lnSpc>
            </a:pPr>
            <a:r>
              <a:rPr lang="ar-SA" sz="3200" b="1" dirty="0" smtClean="0"/>
              <a:t>3- تدعيم </a:t>
            </a:r>
            <a:r>
              <a:rPr lang="ar-SA" sz="3200" b="1" dirty="0"/>
              <a:t>المركز التنافسي </a:t>
            </a:r>
            <a:r>
              <a:rPr lang="ar-SA" sz="3200" b="1" dirty="0" smtClean="0"/>
              <a:t>للمنظمة.</a:t>
            </a:r>
            <a:endParaRPr lang="en-US" sz="3200" b="1" dirty="0"/>
          </a:p>
          <a:p>
            <a:pPr>
              <a:lnSpc>
                <a:spcPct val="200000"/>
              </a:lnSpc>
            </a:pPr>
            <a:r>
              <a:rPr lang="ar-SA" sz="3200" b="1" dirty="0" smtClean="0"/>
              <a:t>4- </a:t>
            </a:r>
            <a:r>
              <a:rPr lang="ar-EG" sz="3200" b="1" dirty="0" smtClean="0"/>
              <a:t>زيادة </a:t>
            </a:r>
            <a:r>
              <a:rPr lang="ar-EG" sz="3200" b="1" dirty="0"/>
              <a:t>إنتاجية </a:t>
            </a:r>
            <a:r>
              <a:rPr lang="ar-EG" sz="3200" b="1" dirty="0" smtClean="0"/>
              <a:t>المنظمة</a:t>
            </a:r>
            <a:r>
              <a:rPr lang="ar-SA" sz="3200" b="1" dirty="0" smtClean="0"/>
              <a:t>.</a:t>
            </a:r>
            <a:endParaRPr lang="en-US" sz="3200" b="1" dirty="0"/>
          </a:p>
          <a:p>
            <a:pPr marL="109728" indent="0">
              <a:buNone/>
            </a:pPr>
            <a:endParaRPr lang="ar-SA" dirty="0"/>
          </a:p>
        </p:txBody>
      </p:sp>
      <p:sp>
        <p:nvSpPr>
          <p:cNvPr id="3" name="Title 2"/>
          <p:cNvSpPr>
            <a:spLocks noGrp="1"/>
          </p:cNvSpPr>
          <p:nvPr>
            <p:ph type="title"/>
          </p:nvPr>
        </p:nvSpPr>
        <p:spPr/>
        <p:txBody>
          <a:bodyPr>
            <a:normAutofit/>
          </a:bodyPr>
          <a:lstStyle/>
          <a:p>
            <a:pPr algn="r"/>
            <a:r>
              <a:rPr lang="ar-EG" sz="4400" u="sng" dirty="0">
                <a:solidFill>
                  <a:schemeClr val="tx1"/>
                </a:solidFill>
                <a:effectLst/>
              </a:rPr>
              <a:t>أهداف إدارة الإنتاج والعمليات</a:t>
            </a:r>
            <a:r>
              <a:rPr lang="ar-EG" sz="4400" u="sng" dirty="0" smtClean="0">
                <a:solidFill>
                  <a:schemeClr val="tx1"/>
                </a:solidFill>
                <a:effectLst/>
              </a:rPr>
              <a:t>:</a:t>
            </a:r>
            <a:endParaRPr lang="ar-SA" sz="4400" u="sng" dirty="0">
              <a:solidFill>
                <a:schemeClr val="tx1"/>
              </a:solidFill>
            </a:endParaRPr>
          </a:p>
        </p:txBody>
      </p:sp>
    </p:spTree>
    <p:extLst>
      <p:ext uri="{BB962C8B-B14F-4D97-AF65-F5344CB8AC3E}">
        <p14:creationId xmlns:p14="http://schemas.microsoft.com/office/powerpoint/2010/main" val="15422707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169436892"/>
              </p:ext>
            </p:extLst>
          </p:nvPr>
        </p:nvGraphicFramePr>
        <p:xfrm>
          <a:off x="457200" y="1481328"/>
          <a:ext cx="8229600" cy="4919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normAutofit/>
          </a:bodyPr>
          <a:lstStyle/>
          <a:p>
            <a:pPr algn="r"/>
            <a:r>
              <a:rPr lang="ar-SA" sz="4400" u="sng" dirty="0">
                <a:solidFill>
                  <a:schemeClr val="tx1"/>
                </a:solidFill>
              </a:rPr>
              <a:t>أنشطة إدارة الإنتاج والعمليات:</a:t>
            </a:r>
          </a:p>
        </p:txBody>
      </p:sp>
    </p:spTree>
    <p:extLst>
      <p:ext uri="{BB962C8B-B14F-4D97-AF65-F5344CB8AC3E}">
        <p14:creationId xmlns:p14="http://schemas.microsoft.com/office/powerpoint/2010/main" val="1181690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SA" b="1" dirty="0" smtClean="0"/>
              <a:t>المفاهيم الأساسية لإدارة الإنتاج والعمليات.</a:t>
            </a:r>
          </a:p>
          <a:p>
            <a:r>
              <a:rPr lang="ar-SA" b="1" dirty="0" smtClean="0"/>
              <a:t>نظم معلومات الإنتاج.</a:t>
            </a:r>
          </a:p>
          <a:p>
            <a:r>
              <a:rPr lang="ar-SA" b="1" dirty="0" smtClean="0"/>
              <a:t>تخطيط واختيار موقع الشروع.</a:t>
            </a:r>
          </a:p>
          <a:p>
            <a:r>
              <a:rPr lang="ar-SA" b="1" dirty="0" smtClean="0"/>
              <a:t>الترتيب الداخلي للمشروع.</a:t>
            </a:r>
          </a:p>
          <a:p>
            <a:r>
              <a:rPr lang="ar-SA" b="1" dirty="0" smtClean="0"/>
              <a:t>تصميم وتطوير المنتجات.</a:t>
            </a:r>
          </a:p>
          <a:p>
            <a:r>
              <a:rPr lang="ar-SA" b="1" dirty="0" smtClean="0"/>
              <a:t>تخطيط الإنتاج.</a:t>
            </a:r>
          </a:p>
          <a:p>
            <a:r>
              <a:rPr lang="ar-SA" b="1" dirty="0" smtClean="0"/>
              <a:t>دراسة الحركة والزمن.</a:t>
            </a:r>
          </a:p>
          <a:p>
            <a:r>
              <a:rPr lang="ar-SA" b="1" dirty="0" smtClean="0"/>
              <a:t>ضبط جودة الإنتاج.</a:t>
            </a:r>
          </a:p>
          <a:p>
            <a:r>
              <a:rPr lang="ar-SA" b="1" dirty="0" smtClean="0"/>
              <a:t>الرقابة على الإنتاج.</a:t>
            </a:r>
          </a:p>
        </p:txBody>
      </p:sp>
      <p:sp>
        <p:nvSpPr>
          <p:cNvPr id="2" name="Title 1"/>
          <p:cNvSpPr>
            <a:spLocks noGrp="1"/>
          </p:cNvSpPr>
          <p:nvPr>
            <p:ph type="title"/>
          </p:nvPr>
        </p:nvSpPr>
        <p:spPr/>
        <p:txBody>
          <a:bodyPr/>
          <a:lstStyle/>
          <a:p>
            <a:pPr algn="r"/>
            <a:r>
              <a:rPr lang="ar-SA" u="sng" dirty="0" smtClean="0">
                <a:solidFill>
                  <a:srgbClr val="7030A0"/>
                </a:solidFill>
              </a:rPr>
              <a:t>مفردات المقرر:</a:t>
            </a:r>
            <a:endParaRPr lang="ar-SA" u="sng" dirty="0">
              <a:solidFill>
                <a:srgbClr val="7030A0"/>
              </a:solidFill>
            </a:endParaRPr>
          </a:p>
        </p:txBody>
      </p:sp>
    </p:spTree>
    <p:extLst>
      <p:ext uri="{BB962C8B-B14F-4D97-AF65-F5344CB8AC3E}">
        <p14:creationId xmlns:p14="http://schemas.microsoft.com/office/powerpoint/2010/main" val="5532779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481328"/>
            <a:ext cx="8839200" cy="5224272"/>
          </a:xfrm>
        </p:spPr>
        <p:txBody>
          <a:bodyPr>
            <a:normAutofit fontScale="85000" lnSpcReduction="10000"/>
          </a:bodyPr>
          <a:lstStyle/>
          <a:p>
            <a:pPr marL="109728" indent="0">
              <a:lnSpc>
                <a:spcPct val="200000"/>
              </a:lnSpc>
              <a:buNone/>
            </a:pPr>
            <a:r>
              <a:rPr lang="ar-SA" sz="3800" b="1" dirty="0" smtClean="0"/>
              <a:t>1- علاقة وظيفة الإنتاج والعمليات </a:t>
            </a:r>
            <a:r>
              <a:rPr lang="ar-SA" sz="3800" b="1" dirty="0" smtClean="0">
                <a:solidFill>
                  <a:srgbClr val="C00000"/>
                </a:solidFill>
              </a:rPr>
              <a:t>بإدارة </a:t>
            </a:r>
            <a:r>
              <a:rPr lang="ar-SA" sz="3800" b="1" dirty="0">
                <a:solidFill>
                  <a:srgbClr val="C00000"/>
                </a:solidFill>
              </a:rPr>
              <a:t>الموارد </a:t>
            </a:r>
            <a:r>
              <a:rPr lang="ar-SA" sz="3800" b="1" dirty="0" smtClean="0">
                <a:solidFill>
                  <a:srgbClr val="C00000"/>
                </a:solidFill>
              </a:rPr>
              <a:t>البشرية</a:t>
            </a:r>
            <a:r>
              <a:rPr lang="ar-SA" sz="3800" b="1" dirty="0" smtClean="0"/>
              <a:t>. </a:t>
            </a:r>
            <a:endParaRPr lang="ar-SA" sz="3800" b="1" dirty="0"/>
          </a:p>
          <a:p>
            <a:pPr marL="109728" indent="0">
              <a:lnSpc>
                <a:spcPct val="200000"/>
              </a:lnSpc>
              <a:buNone/>
            </a:pPr>
            <a:r>
              <a:rPr lang="ar-SA" sz="3800" b="1" dirty="0" smtClean="0"/>
              <a:t>2- علاقة </a:t>
            </a:r>
            <a:r>
              <a:rPr lang="ar-SA" sz="3800" b="1" dirty="0"/>
              <a:t>وظيفة الإنتاج والعمليات </a:t>
            </a:r>
            <a:r>
              <a:rPr lang="ar-SA" sz="3800" b="1" dirty="0">
                <a:solidFill>
                  <a:srgbClr val="00B050"/>
                </a:solidFill>
              </a:rPr>
              <a:t>بالإدارة المالية </a:t>
            </a:r>
            <a:r>
              <a:rPr lang="ar-SA" sz="3800" b="1" dirty="0" smtClean="0"/>
              <a:t>.</a:t>
            </a:r>
            <a:endParaRPr lang="ar-SA" sz="3800" b="1" dirty="0"/>
          </a:p>
          <a:p>
            <a:pPr marL="109728" indent="0">
              <a:lnSpc>
                <a:spcPct val="200000"/>
              </a:lnSpc>
              <a:buNone/>
            </a:pPr>
            <a:r>
              <a:rPr lang="ar-SA" sz="3800" b="1" dirty="0" smtClean="0"/>
              <a:t>3- علاقة </a:t>
            </a:r>
            <a:r>
              <a:rPr lang="ar-SA" sz="3800" b="1" dirty="0"/>
              <a:t>وظيفة الإنتاج والعمليات </a:t>
            </a:r>
            <a:r>
              <a:rPr lang="ar-SA" sz="3800" b="1" dirty="0">
                <a:solidFill>
                  <a:srgbClr val="7030A0"/>
                </a:solidFill>
              </a:rPr>
              <a:t>بإدارة التسويق </a:t>
            </a:r>
            <a:r>
              <a:rPr lang="ar-SA" sz="3800" b="1" dirty="0" smtClean="0">
                <a:solidFill>
                  <a:srgbClr val="7030A0"/>
                </a:solidFill>
              </a:rPr>
              <a:t>والمبيعات.</a:t>
            </a:r>
            <a:endParaRPr lang="ar-SA" sz="3800" b="1" dirty="0">
              <a:solidFill>
                <a:srgbClr val="7030A0"/>
              </a:solidFill>
            </a:endParaRPr>
          </a:p>
          <a:p>
            <a:pPr marL="109728" indent="0">
              <a:lnSpc>
                <a:spcPct val="200000"/>
              </a:lnSpc>
              <a:buNone/>
            </a:pPr>
            <a:r>
              <a:rPr lang="ar-SA" sz="3800" b="1" dirty="0" smtClean="0"/>
              <a:t>4- علاقة </a:t>
            </a:r>
            <a:r>
              <a:rPr lang="ar-SA" sz="3800" b="1" dirty="0"/>
              <a:t>وظيفة الإنتاج </a:t>
            </a:r>
            <a:r>
              <a:rPr lang="ar-SA" sz="3800" b="1" dirty="0">
                <a:solidFill>
                  <a:srgbClr val="FF3399"/>
                </a:solidFill>
              </a:rPr>
              <a:t>بوظيفة </a:t>
            </a:r>
            <a:r>
              <a:rPr lang="ar-SA" sz="3800" b="1" dirty="0" smtClean="0">
                <a:solidFill>
                  <a:srgbClr val="FF3399"/>
                </a:solidFill>
              </a:rPr>
              <a:t>الشراء. </a:t>
            </a:r>
            <a:endParaRPr lang="ar-SA" sz="3800" b="1" dirty="0">
              <a:solidFill>
                <a:srgbClr val="FF3399"/>
              </a:solidFill>
            </a:endParaRPr>
          </a:p>
          <a:p>
            <a:pPr marL="109728" indent="0">
              <a:lnSpc>
                <a:spcPct val="200000"/>
              </a:lnSpc>
              <a:buNone/>
            </a:pPr>
            <a:r>
              <a:rPr lang="ar-SA" sz="3800" b="1" dirty="0" smtClean="0"/>
              <a:t>5- علاقة </a:t>
            </a:r>
            <a:r>
              <a:rPr lang="ar-SA" sz="3800" b="1" dirty="0"/>
              <a:t>إدارة الإنتاج </a:t>
            </a:r>
            <a:r>
              <a:rPr lang="ar-SA" sz="3800" b="1" dirty="0">
                <a:solidFill>
                  <a:srgbClr val="00FF00"/>
                </a:solidFill>
              </a:rPr>
              <a:t>بالإدارات الأخرى </a:t>
            </a:r>
            <a:r>
              <a:rPr lang="ar-SA" sz="3800" b="1" dirty="0" smtClean="0">
                <a:solidFill>
                  <a:srgbClr val="00FF00"/>
                </a:solidFill>
              </a:rPr>
              <a:t>المساعدة.</a:t>
            </a:r>
            <a:endParaRPr lang="ar-SA" sz="3800" b="1" dirty="0">
              <a:solidFill>
                <a:srgbClr val="00FF00"/>
              </a:solidFill>
            </a:endParaRPr>
          </a:p>
          <a:p>
            <a:pPr marL="109728" indent="0">
              <a:buNone/>
            </a:pPr>
            <a:endParaRPr lang="ar-SA" dirty="0"/>
          </a:p>
        </p:txBody>
      </p:sp>
      <p:sp>
        <p:nvSpPr>
          <p:cNvPr id="3" name="Title 2"/>
          <p:cNvSpPr>
            <a:spLocks noGrp="1"/>
          </p:cNvSpPr>
          <p:nvPr>
            <p:ph type="title"/>
          </p:nvPr>
        </p:nvSpPr>
        <p:spPr/>
        <p:txBody>
          <a:bodyPr>
            <a:normAutofit/>
          </a:bodyPr>
          <a:lstStyle/>
          <a:p>
            <a:pPr algn="r"/>
            <a:r>
              <a:rPr lang="ar-SA" sz="4000" u="sng" dirty="0">
                <a:solidFill>
                  <a:schemeClr val="tx1"/>
                </a:solidFill>
              </a:rPr>
              <a:t>علاقة إدارة الإنتاج والعمليات بالوظائف الأخرى:</a:t>
            </a:r>
          </a:p>
        </p:txBody>
      </p:sp>
    </p:spTree>
    <p:extLst>
      <p:ext uri="{BB962C8B-B14F-4D97-AF65-F5344CB8AC3E}">
        <p14:creationId xmlns:p14="http://schemas.microsoft.com/office/powerpoint/2010/main" val="167366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ircle(in)">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circle(in)">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circle(in)">
                                      <p:cBhvr>
                                        <p:cTn id="17" dur="20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circle(in)">
                                      <p:cBhvr>
                                        <p:cTn id="22" dur="20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circle(in)">
                                      <p:cBhvr>
                                        <p:cTn id="27" dur="20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022126739"/>
              </p:ext>
            </p:extLst>
          </p:nvPr>
        </p:nvGraphicFramePr>
        <p:xfrm>
          <a:off x="457200" y="1481328"/>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normAutofit/>
          </a:bodyPr>
          <a:lstStyle/>
          <a:p>
            <a:pPr algn="r"/>
            <a:r>
              <a:rPr lang="ar-SA" sz="6600" u="sng" dirty="0">
                <a:solidFill>
                  <a:srgbClr val="7030A0"/>
                </a:solidFill>
              </a:rPr>
              <a:t>أنماط الإنتاج:</a:t>
            </a:r>
          </a:p>
        </p:txBody>
      </p:sp>
    </p:spTree>
    <p:extLst>
      <p:ext uri="{BB962C8B-B14F-4D97-AF65-F5344CB8AC3E}">
        <p14:creationId xmlns:p14="http://schemas.microsoft.com/office/powerpoint/2010/main" val="8201864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600200"/>
            <a:ext cx="9144000" cy="5257800"/>
          </a:xfrm>
        </p:spPr>
      </p:pic>
      <p:sp>
        <p:nvSpPr>
          <p:cNvPr id="3" name="Title 2"/>
          <p:cNvSpPr>
            <a:spLocks noGrp="1"/>
          </p:cNvSpPr>
          <p:nvPr>
            <p:ph type="title"/>
          </p:nvPr>
        </p:nvSpPr>
        <p:spPr>
          <a:xfrm>
            <a:off x="0" y="0"/>
            <a:ext cx="9144000" cy="1417638"/>
          </a:xfrm>
        </p:spPr>
        <p:txBody>
          <a:bodyPr>
            <a:noAutofit/>
          </a:bodyPr>
          <a:lstStyle/>
          <a:p>
            <a:pPr algn="r"/>
            <a:r>
              <a:rPr lang="ar-SA" sz="8800" dirty="0" smtClean="0">
                <a:solidFill>
                  <a:srgbClr val="00B050"/>
                </a:solidFill>
              </a:rPr>
              <a:t>  شكراً لحسن الاستماع</a:t>
            </a:r>
            <a:endParaRPr lang="ar-SA" sz="8800" dirty="0">
              <a:solidFill>
                <a:srgbClr val="00B050"/>
              </a:solidFill>
            </a:endParaRPr>
          </a:p>
        </p:txBody>
      </p:sp>
    </p:spTree>
    <p:extLst>
      <p:ext uri="{BB962C8B-B14F-4D97-AF65-F5344CB8AC3E}">
        <p14:creationId xmlns:p14="http://schemas.microsoft.com/office/powerpoint/2010/main" val="27344657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300000"/>
              </a:lnSpc>
            </a:pPr>
            <a:r>
              <a:rPr lang="ar-SA" b="1" dirty="0" smtClean="0"/>
              <a:t>منعم </a:t>
            </a:r>
            <a:r>
              <a:rPr lang="ar-SA" b="1" dirty="0" err="1" smtClean="0"/>
              <a:t>زمزير</a:t>
            </a:r>
            <a:r>
              <a:rPr lang="ar-SA" b="1" dirty="0" smtClean="0"/>
              <a:t> ، إدارة الإنتاج والعمليات.</a:t>
            </a:r>
          </a:p>
          <a:p>
            <a:pPr>
              <a:lnSpc>
                <a:spcPct val="300000"/>
              </a:lnSpc>
            </a:pPr>
            <a:r>
              <a:rPr lang="ar-SA" b="1" dirty="0" smtClean="0"/>
              <a:t>محمد توفيق ماضي، إدارة الإنتاج والعمليات مدخل اتخاذ القرارات.</a:t>
            </a:r>
            <a:endParaRPr lang="ar-SA" b="1" dirty="0"/>
          </a:p>
        </p:txBody>
      </p:sp>
      <p:sp>
        <p:nvSpPr>
          <p:cNvPr id="3" name="Title 2"/>
          <p:cNvSpPr>
            <a:spLocks noGrp="1"/>
          </p:cNvSpPr>
          <p:nvPr>
            <p:ph type="title"/>
          </p:nvPr>
        </p:nvSpPr>
        <p:spPr/>
        <p:txBody>
          <a:bodyPr/>
          <a:lstStyle/>
          <a:p>
            <a:pPr algn="r"/>
            <a:r>
              <a:rPr lang="ar-SA" u="sng" dirty="0" smtClean="0">
                <a:solidFill>
                  <a:srgbClr val="FF3399"/>
                </a:solidFill>
              </a:rPr>
              <a:t>المراجع:</a:t>
            </a:r>
            <a:endParaRPr lang="ar-SA" u="sng" dirty="0">
              <a:solidFill>
                <a:srgbClr val="FF3399"/>
              </a:solidFill>
            </a:endParaRPr>
          </a:p>
        </p:txBody>
      </p:sp>
    </p:spTree>
    <p:extLst>
      <p:ext uri="{BB962C8B-B14F-4D97-AF65-F5344CB8AC3E}">
        <p14:creationId xmlns:p14="http://schemas.microsoft.com/office/powerpoint/2010/main" val="20586141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447800"/>
            <a:ext cx="8686800" cy="5257800"/>
          </a:xfrm>
        </p:spPr>
        <p:txBody>
          <a:bodyPr>
            <a:normAutofit fontScale="85000" lnSpcReduction="20000"/>
          </a:bodyPr>
          <a:lstStyle/>
          <a:p>
            <a:pPr indent="269875" algn="just"/>
            <a:r>
              <a:rPr lang="ar-SA" sz="3200" b="1" u="sng" dirty="0">
                <a:solidFill>
                  <a:srgbClr val="C00000"/>
                </a:solidFill>
                <a:latin typeface="Times New Roman"/>
                <a:ea typeface="Times New Roman"/>
                <a:cs typeface="Simplified Arabic"/>
              </a:rPr>
              <a:t>أولاً: مفهوم الإدارة:</a:t>
            </a:r>
            <a:endParaRPr lang="en-US" sz="3200" b="1" u="sng" dirty="0">
              <a:solidFill>
                <a:srgbClr val="C00000"/>
              </a:solidFill>
              <a:latin typeface="Times New Roman"/>
              <a:ea typeface="Times New Roman"/>
              <a:cs typeface="Simplified Arabic"/>
            </a:endParaRPr>
          </a:p>
          <a:p>
            <a:pPr marL="342900" lvl="0" indent="-342900" algn="just">
              <a:lnSpc>
                <a:spcPct val="160000"/>
              </a:lnSpc>
              <a:buFont typeface="Symbol"/>
              <a:buChar char=""/>
            </a:pPr>
            <a:r>
              <a:rPr lang="ar-SA" sz="2800" b="1" dirty="0">
                <a:latin typeface="Times New Roman"/>
                <a:ea typeface="Times New Roman"/>
                <a:cs typeface="Simplified Arabic"/>
              </a:rPr>
              <a:t>الإدارة هي النشاط الخاص بالاستخدام الفعال للإمكانيات المتاحة المادية والبشرية لتحقيق هدف أو أكثر بأحسن كفاءة ممكنة.</a:t>
            </a:r>
            <a:endParaRPr lang="en-US" sz="2400" b="1" dirty="0">
              <a:latin typeface="Times New Roman"/>
              <a:ea typeface="Times New Roman"/>
              <a:cs typeface="Arabic Transparent"/>
            </a:endParaRPr>
          </a:p>
          <a:p>
            <a:pPr marL="342900" lvl="0" indent="-342900" algn="just">
              <a:lnSpc>
                <a:spcPct val="160000"/>
              </a:lnSpc>
              <a:buFont typeface="Symbol"/>
              <a:buChar char=""/>
            </a:pPr>
            <a:r>
              <a:rPr lang="ar-SA" sz="2800" b="1" dirty="0">
                <a:latin typeface="Times New Roman"/>
                <a:ea typeface="Times New Roman"/>
                <a:cs typeface="Simplified Arabic"/>
              </a:rPr>
              <a:t>الإدارة هي تنظيم الجهود وتنسيقها </a:t>
            </a:r>
            <a:r>
              <a:rPr lang="ar-SA" sz="2800" b="1" dirty="0" smtClean="0">
                <a:latin typeface="Times New Roman"/>
                <a:ea typeface="Times New Roman"/>
                <a:cs typeface="Simplified Arabic"/>
              </a:rPr>
              <a:t>واستثمارها بأقصى </a:t>
            </a:r>
            <a:r>
              <a:rPr lang="ar-SA" sz="2800" b="1" dirty="0">
                <a:latin typeface="Times New Roman"/>
                <a:ea typeface="Times New Roman"/>
                <a:cs typeface="Simplified Arabic"/>
              </a:rPr>
              <a:t>طاقة ممكنة، للحصول على أفضل النتائج باقل وقت وجهد ممكن.</a:t>
            </a:r>
            <a:endParaRPr lang="en-US" sz="2400" b="1" dirty="0">
              <a:latin typeface="Times New Roman"/>
              <a:ea typeface="Times New Roman"/>
              <a:cs typeface="Arabic Transparent"/>
            </a:endParaRPr>
          </a:p>
          <a:p>
            <a:pPr marL="342900" lvl="0" indent="-342900" algn="just">
              <a:lnSpc>
                <a:spcPct val="160000"/>
              </a:lnSpc>
              <a:buFont typeface="Symbol"/>
              <a:buChar char=""/>
            </a:pPr>
            <a:r>
              <a:rPr lang="ar-SA" sz="2800" b="1" dirty="0">
                <a:latin typeface="Times New Roman"/>
                <a:ea typeface="Times New Roman"/>
                <a:cs typeface="Simplified Arabic"/>
              </a:rPr>
              <a:t>الإدارة تعني المعرفة الصحيحة لما يريد أن يقوم به الأفراد ثم التأكد من أنهم يؤدونه بأحسن طريقة وأقل تكاليف.</a:t>
            </a:r>
            <a:endParaRPr lang="en-US" sz="2400" b="1" dirty="0">
              <a:latin typeface="Times New Roman"/>
              <a:ea typeface="Times New Roman"/>
              <a:cs typeface="Arabic Transparent"/>
            </a:endParaRPr>
          </a:p>
          <a:p>
            <a:pPr marL="342900" lvl="0" indent="-342900" algn="just">
              <a:lnSpc>
                <a:spcPct val="160000"/>
              </a:lnSpc>
              <a:buFont typeface="Symbol"/>
              <a:buChar char=""/>
            </a:pPr>
            <a:r>
              <a:rPr lang="ar-EG" sz="2800" b="1" dirty="0">
                <a:latin typeface="Times New Roman"/>
                <a:ea typeface="Times New Roman"/>
                <a:cs typeface="Simplified Arabic"/>
              </a:rPr>
              <a:t>يمكن تعريف الإدارة بأنها عبارة عن عملية تخطيط، وتنظيم، وقيادة، ومراقبة مجهودات الأفراد بالمنظمة، واستخدامات جميع موارد المنظمة الأخرى، </a:t>
            </a:r>
            <a:r>
              <a:rPr lang="ar-EG" sz="2800" b="1" dirty="0" smtClean="0">
                <a:latin typeface="Times New Roman"/>
                <a:ea typeface="Times New Roman"/>
                <a:cs typeface="Simplified Arabic"/>
              </a:rPr>
              <a:t> </a:t>
            </a:r>
            <a:r>
              <a:rPr lang="ar-EG" sz="2800" b="1" dirty="0">
                <a:latin typeface="Times New Roman"/>
                <a:ea typeface="Times New Roman"/>
                <a:cs typeface="Simplified Arabic"/>
              </a:rPr>
              <a:t>لتحقيق الأهداف الموضوعة.</a:t>
            </a:r>
            <a:endParaRPr lang="en-US" sz="2400" b="1" dirty="0">
              <a:latin typeface="Times New Roman"/>
              <a:ea typeface="Times New Roman"/>
              <a:cs typeface="Arabic Transparent"/>
            </a:endParaRPr>
          </a:p>
          <a:p>
            <a:pPr marL="109728" indent="0">
              <a:buNone/>
            </a:pPr>
            <a:endParaRPr lang="ar-SA" dirty="0"/>
          </a:p>
        </p:txBody>
      </p:sp>
      <p:sp>
        <p:nvSpPr>
          <p:cNvPr id="3" name="Title 2"/>
          <p:cNvSpPr>
            <a:spLocks noGrp="1"/>
          </p:cNvSpPr>
          <p:nvPr>
            <p:ph type="title"/>
          </p:nvPr>
        </p:nvSpPr>
        <p:spPr/>
        <p:txBody>
          <a:bodyPr/>
          <a:lstStyle/>
          <a:p>
            <a:pPr algn="r"/>
            <a:r>
              <a:rPr lang="ar-SA" u="sng" dirty="0">
                <a:solidFill>
                  <a:schemeClr val="tx1"/>
                </a:solidFill>
              </a:rPr>
              <a:t>مفهوم إدارة الإنتاج والعمليات:</a:t>
            </a:r>
          </a:p>
        </p:txBody>
      </p:sp>
    </p:spTree>
    <p:extLst>
      <p:ext uri="{BB962C8B-B14F-4D97-AF65-F5344CB8AC3E}">
        <p14:creationId xmlns:p14="http://schemas.microsoft.com/office/powerpoint/2010/main" val="3931535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342900" lvl="0" indent="-342900" algn="just">
              <a:lnSpc>
                <a:spcPct val="150000"/>
              </a:lnSpc>
              <a:buFont typeface="Symbol"/>
              <a:buChar char=""/>
            </a:pPr>
            <a:r>
              <a:rPr lang="ar-SA" sz="3200" b="1" dirty="0" smtClean="0">
                <a:solidFill>
                  <a:srgbClr val="FF3399"/>
                </a:solidFill>
                <a:latin typeface="Times New Roman"/>
                <a:ea typeface="Times New Roman"/>
                <a:cs typeface="Simplified Arabic"/>
              </a:rPr>
              <a:t>المفهوم الاقتصادي </a:t>
            </a:r>
            <a:r>
              <a:rPr lang="ar-SA" sz="3200" b="1" dirty="0">
                <a:solidFill>
                  <a:srgbClr val="FF3399"/>
                </a:solidFill>
                <a:latin typeface="Times New Roman"/>
                <a:ea typeface="Times New Roman"/>
                <a:cs typeface="Simplified Arabic"/>
              </a:rPr>
              <a:t>الإنتاج:</a:t>
            </a:r>
            <a:endParaRPr lang="en-US" sz="2800" b="1" dirty="0">
              <a:solidFill>
                <a:srgbClr val="FF3399"/>
              </a:solidFill>
              <a:latin typeface="Times New Roman"/>
              <a:ea typeface="Times New Roman"/>
              <a:cs typeface="Simplified Arabic"/>
            </a:endParaRPr>
          </a:p>
          <a:p>
            <a:pPr marL="457200" algn="just">
              <a:lnSpc>
                <a:spcPct val="150000"/>
              </a:lnSpc>
            </a:pPr>
            <a:r>
              <a:rPr lang="ar-SA" sz="2800" b="1" dirty="0" smtClean="0">
                <a:latin typeface="Times New Roman"/>
                <a:ea typeface="Times New Roman"/>
                <a:cs typeface="Simplified Arabic"/>
              </a:rPr>
              <a:t>يعرف الاقتصاديون </a:t>
            </a:r>
            <a:r>
              <a:rPr lang="ar-SA" sz="2800" b="1" dirty="0">
                <a:latin typeface="Times New Roman"/>
                <a:ea typeface="Times New Roman"/>
                <a:cs typeface="Simplified Arabic"/>
              </a:rPr>
              <a:t>الإنتاج بأنه " عملية خلق</a:t>
            </a:r>
            <a:r>
              <a:rPr lang="ar-SA" sz="2800" b="1" dirty="0">
                <a:solidFill>
                  <a:srgbClr val="00FF00"/>
                </a:solidFill>
                <a:latin typeface="Times New Roman"/>
                <a:ea typeface="Times New Roman"/>
                <a:cs typeface="Simplified Arabic"/>
              </a:rPr>
              <a:t> منفعة </a:t>
            </a:r>
            <a:r>
              <a:rPr lang="ar-SA" sz="2800" b="1" dirty="0">
                <a:latin typeface="Times New Roman"/>
                <a:ea typeface="Times New Roman"/>
                <a:cs typeface="Simplified Arabic"/>
              </a:rPr>
              <a:t>لم يكن لها وجود من قبل، أو </a:t>
            </a:r>
            <a:r>
              <a:rPr lang="ar-SA" sz="2800" b="1" dirty="0">
                <a:solidFill>
                  <a:srgbClr val="7030A0"/>
                </a:solidFill>
                <a:latin typeface="Times New Roman"/>
                <a:ea typeface="Times New Roman"/>
                <a:cs typeface="Simplified Arabic"/>
              </a:rPr>
              <a:t>إضافة وزيادة </a:t>
            </a:r>
            <a:r>
              <a:rPr lang="ar-SA" sz="2800" b="1" dirty="0">
                <a:latin typeface="Times New Roman"/>
                <a:ea typeface="Times New Roman"/>
                <a:cs typeface="Simplified Arabic"/>
              </a:rPr>
              <a:t>المنفعة إلى سلعة أو خدمة كان ذات منفعة </a:t>
            </a:r>
            <a:r>
              <a:rPr lang="ar-SA" sz="2800" b="1" dirty="0" smtClean="0">
                <a:latin typeface="Times New Roman"/>
                <a:ea typeface="Times New Roman"/>
                <a:cs typeface="Simplified Arabic"/>
              </a:rPr>
              <a:t>محدودة ".</a:t>
            </a:r>
          </a:p>
          <a:p>
            <a:pPr marL="457200" algn="just">
              <a:lnSpc>
                <a:spcPct val="150000"/>
              </a:lnSpc>
            </a:pPr>
            <a:r>
              <a:rPr lang="ar-SA" sz="2800" b="1" dirty="0" smtClean="0">
                <a:latin typeface="Times New Roman"/>
                <a:ea typeface="Times New Roman"/>
                <a:cs typeface="Simplified Arabic"/>
              </a:rPr>
              <a:t> </a:t>
            </a:r>
            <a:r>
              <a:rPr lang="ar-SA" sz="2800" b="1" dirty="0">
                <a:solidFill>
                  <a:srgbClr val="0070C0"/>
                </a:solidFill>
                <a:latin typeface="Times New Roman"/>
                <a:ea typeface="Times New Roman"/>
                <a:cs typeface="Simplified Arabic"/>
              </a:rPr>
              <a:t>ومن هذا التعريف نستنتج ما يلى:</a:t>
            </a:r>
            <a:endParaRPr lang="en-US" sz="2400" b="1" dirty="0">
              <a:solidFill>
                <a:srgbClr val="0070C0"/>
              </a:solidFill>
              <a:latin typeface="Times New Roman"/>
              <a:ea typeface="Times New Roman"/>
              <a:cs typeface="Simplified Arabic"/>
            </a:endParaRPr>
          </a:p>
          <a:p>
            <a:pPr marL="342900" lvl="0" indent="-342900" algn="just">
              <a:lnSpc>
                <a:spcPct val="150000"/>
              </a:lnSpc>
              <a:buFont typeface="Simplified Arabic"/>
              <a:buChar char="-"/>
            </a:pPr>
            <a:r>
              <a:rPr lang="ar-SA" sz="2800" b="1" dirty="0">
                <a:latin typeface="Times New Roman"/>
                <a:ea typeface="Times New Roman"/>
                <a:cs typeface="Simplified Arabic"/>
              </a:rPr>
              <a:t> إن الإنتاج هو خلق المنفعة وليس خلق </a:t>
            </a:r>
            <a:r>
              <a:rPr lang="ar-SA" sz="2800" b="1" dirty="0" smtClean="0">
                <a:latin typeface="Times New Roman"/>
                <a:ea typeface="Times New Roman"/>
                <a:cs typeface="Simplified Arabic"/>
              </a:rPr>
              <a:t>المادة.</a:t>
            </a:r>
            <a:endParaRPr lang="en-US" sz="2400" b="1" dirty="0">
              <a:latin typeface="Times New Roman"/>
              <a:ea typeface="Times New Roman"/>
              <a:cs typeface="Simplified Arabic"/>
            </a:endParaRPr>
          </a:p>
          <a:p>
            <a:pPr marL="342900" lvl="0" indent="-342900" algn="just">
              <a:lnSpc>
                <a:spcPct val="150000"/>
              </a:lnSpc>
              <a:buFont typeface="Simplified Arabic"/>
              <a:buChar char="-"/>
            </a:pPr>
            <a:r>
              <a:rPr lang="ar-SA" sz="2800" b="1" dirty="0">
                <a:latin typeface="Times New Roman"/>
                <a:ea typeface="Times New Roman"/>
                <a:cs typeface="Simplified Arabic"/>
              </a:rPr>
              <a:t>أن المنفعة التي يخلقها الإنتاج يجب أن تكون في صالح </a:t>
            </a:r>
            <a:r>
              <a:rPr lang="ar-SA" sz="2800" b="1" dirty="0" smtClean="0">
                <a:latin typeface="Times New Roman"/>
                <a:ea typeface="Times New Roman"/>
                <a:cs typeface="Simplified Arabic"/>
              </a:rPr>
              <a:t>الإنسان.</a:t>
            </a:r>
            <a:endParaRPr lang="en-US" sz="2400" b="1" dirty="0">
              <a:latin typeface="Times New Roman"/>
              <a:ea typeface="Times New Roman"/>
              <a:cs typeface="Simplified Arabic"/>
            </a:endParaRPr>
          </a:p>
          <a:p>
            <a:pPr marL="109728" indent="0">
              <a:buNone/>
            </a:pPr>
            <a:endParaRPr lang="ar-SA" dirty="0"/>
          </a:p>
        </p:txBody>
      </p:sp>
      <p:sp>
        <p:nvSpPr>
          <p:cNvPr id="3" name="Title 2"/>
          <p:cNvSpPr>
            <a:spLocks noGrp="1"/>
          </p:cNvSpPr>
          <p:nvPr>
            <p:ph type="title"/>
          </p:nvPr>
        </p:nvSpPr>
        <p:spPr/>
        <p:txBody>
          <a:bodyPr>
            <a:normAutofit/>
          </a:bodyPr>
          <a:lstStyle/>
          <a:p>
            <a:pPr algn="r"/>
            <a:r>
              <a:rPr lang="ar-SA" u="sng" dirty="0">
                <a:solidFill>
                  <a:srgbClr val="00B050"/>
                </a:solidFill>
              </a:rPr>
              <a:t>ثانياً: مفهوم الإنتاج </a:t>
            </a:r>
            <a:r>
              <a:rPr lang="ar-SA" u="sng" dirty="0" smtClean="0">
                <a:solidFill>
                  <a:srgbClr val="00B050"/>
                </a:solidFill>
              </a:rPr>
              <a:t>:</a:t>
            </a:r>
            <a:endParaRPr lang="ar-SA" u="sng" dirty="0">
              <a:solidFill>
                <a:srgbClr val="00B050"/>
              </a:solidFill>
            </a:endParaRPr>
          </a:p>
        </p:txBody>
      </p:sp>
    </p:spTree>
    <p:extLst>
      <p:ext uri="{BB962C8B-B14F-4D97-AF65-F5344CB8AC3E}">
        <p14:creationId xmlns:p14="http://schemas.microsoft.com/office/powerpoint/2010/main" val="8974534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42545" indent="414655" algn="just">
              <a:lnSpc>
                <a:spcPct val="150000"/>
              </a:lnSpc>
            </a:pPr>
            <a:r>
              <a:rPr lang="ar-SA" sz="2800" b="1" dirty="0" smtClean="0">
                <a:latin typeface="Times New Roman"/>
                <a:ea typeface="Times New Roman"/>
                <a:cs typeface="Simplified Arabic"/>
              </a:rPr>
              <a:t>يركز </a:t>
            </a:r>
            <a:r>
              <a:rPr lang="ar-SA" sz="2800" b="1" dirty="0">
                <a:latin typeface="Times New Roman"/>
                <a:ea typeface="Times New Roman"/>
                <a:cs typeface="Simplified Arabic"/>
              </a:rPr>
              <a:t>هذا المفهوم على معالجة وظيفة الإنتاج </a:t>
            </a:r>
            <a:r>
              <a:rPr lang="ar-SA" sz="2800" b="1" dirty="0" smtClean="0">
                <a:latin typeface="Times New Roman"/>
                <a:ea typeface="Times New Roman"/>
                <a:cs typeface="Simplified Arabic"/>
              </a:rPr>
              <a:t>باعتبارها </a:t>
            </a:r>
            <a:r>
              <a:rPr lang="ar-SA" sz="2800" b="1" dirty="0">
                <a:latin typeface="Times New Roman"/>
                <a:ea typeface="Times New Roman"/>
                <a:cs typeface="Simplified Arabic"/>
              </a:rPr>
              <a:t>وظيفة </a:t>
            </a:r>
            <a:r>
              <a:rPr lang="ar-SA" sz="2800" b="1" dirty="0">
                <a:solidFill>
                  <a:srgbClr val="00B050"/>
                </a:solidFill>
                <a:latin typeface="Times New Roman"/>
                <a:ea typeface="Times New Roman"/>
                <a:cs typeface="Simplified Arabic"/>
              </a:rPr>
              <a:t>تقليدية</a:t>
            </a:r>
            <a:r>
              <a:rPr lang="ar-SA" sz="2800" b="1" dirty="0">
                <a:latin typeface="Times New Roman"/>
                <a:ea typeface="Times New Roman"/>
                <a:cs typeface="Simplified Arabic"/>
              </a:rPr>
              <a:t> في المنظمات </a:t>
            </a:r>
            <a:r>
              <a:rPr lang="ar-SA" sz="2800" b="1" dirty="0" smtClean="0">
                <a:latin typeface="Times New Roman"/>
                <a:ea typeface="Times New Roman"/>
                <a:cs typeface="Simplified Arabic"/>
              </a:rPr>
              <a:t>الصناعية.</a:t>
            </a:r>
          </a:p>
          <a:p>
            <a:pPr marL="42545" indent="414655" algn="just">
              <a:lnSpc>
                <a:spcPct val="150000"/>
              </a:lnSpc>
            </a:pPr>
            <a:r>
              <a:rPr lang="ar-SA" sz="2800" b="1" dirty="0" smtClean="0">
                <a:latin typeface="Times New Roman"/>
                <a:ea typeface="Times New Roman"/>
                <a:cs typeface="Simplified Arabic"/>
              </a:rPr>
              <a:t> </a:t>
            </a:r>
            <a:r>
              <a:rPr lang="ar-SA" sz="2800" b="1" dirty="0">
                <a:latin typeface="Times New Roman"/>
                <a:ea typeface="Times New Roman"/>
                <a:cs typeface="Simplified Arabic"/>
              </a:rPr>
              <a:t>كما يهتم أيضاً بإبراز </a:t>
            </a:r>
            <a:r>
              <a:rPr lang="ar-SA" sz="2800" b="1" dirty="0">
                <a:solidFill>
                  <a:srgbClr val="C00000"/>
                </a:solidFill>
                <a:latin typeface="Times New Roman"/>
                <a:ea typeface="Times New Roman"/>
                <a:cs typeface="Simplified Arabic"/>
              </a:rPr>
              <a:t>العمليات الصناعية </a:t>
            </a:r>
            <a:r>
              <a:rPr lang="ar-SA" sz="2800" b="1" dirty="0">
                <a:latin typeface="Times New Roman"/>
                <a:ea typeface="Times New Roman"/>
                <a:cs typeface="Simplified Arabic"/>
              </a:rPr>
              <a:t>المستخدمة في الإنتاج كالعمليات الآلية أو الكهربية أو </a:t>
            </a:r>
            <a:r>
              <a:rPr lang="ar-SA" sz="2800" b="1" dirty="0" smtClean="0">
                <a:latin typeface="Times New Roman"/>
                <a:ea typeface="Times New Roman"/>
                <a:cs typeface="Simplified Arabic"/>
              </a:rPr>
              <a:t>اليدوية.</a:t>
            </a:r>
          </a:p>
          <a:p>
            <a:pPr marL="42545" indent="414655" algn="just">
              <a:lnSpc>
                <a:spcPct val="150000"/>
              </a:lnSpc>
            </a:pPr>
            <a:r>
              <a:rPr lang="ar-SA" sz="2800" b="1" dirty="0" smtClean="0">
                <a:latin typeface="Times New Roman"/>
                <a:ea typeface="Times New Roman"/>
                <a:cs typeface="Simplified Arabic"/>
              </a:rPr>
              <a:t> </a:t>
            </a:r>
            <a:r>
              <a:rPr lang="ar-SA" sz="2800" b="1" dirty="0">
                <a:latin typeface="Times New Roman"/>
                <a:ea typeface="Times New Roman"/>
                <a:cs typeface="Simplified Arabic"/>
              </a:rPr>
              <a:t>ويهتم أيضاً </a:t>
            </a:r>
            <a:r>
              <a:rPr lang="ar-SA" sz="2800" b="1" dirty="0">
                <a:solidFill>
                  <a:srgbClr val="00B0F0"/>
                </a:solidFill>
                <a:latin typeface="Times New Roman"/>
                <a:ea typeface="Times New Roman"/>
                <a:cs typeface="Simplified Arabic"/>
              </a:rPr>
              <a:t>بالوسائل</a:t>
            </a:r>
            <a:r>
              <a:rPr lang="ar-SA" sz="2800" b="1" dirty="0">
                <a:latin typeface="Times New Roman"/>
                <a:ea typeface="Times New Roman"/>
                <a:cs typeface="Simplified Arabic"/>
              </a:rPr>
              <a:t> التي تستخدم في النشاط الإنتاجي كالآلات </a:t>
            </a:r>
            <a:r>
              <a:rPr lang="ar-SA" sz="2800" b="1" dirty="0" smtClean="0">
                <a:latin typeface="Times New Roman"/>
                <a:ea typeface="Times New Roman"/>
                <a:cs typeface="Simplified Arabic"/>
              </a:rPr>
              <a:t>والمعدات.</a:t>
            </a:r>
          </a:p>
          <a:p>
            <a:pPr marL="42545" indent="414655" algn="just">
              <a:lnSpc>
                <a:spcPct val="150000"/>
              </a:lnSpc>
            </a:pPr>
            <a:r>
              <a:rPr lang="ar-SA" sz="2800" b="1" dirty="0" smtClean="0">
                <a:latin typeface="Times New Roman"/>
                <a:ea typeface="Times New Roman"/>
                <a:cs typeface="Simplified Arabic"/>
              </a:rPr>
              <a:t> </a:t>
            </a:r>
            <a:r>
              <a:rPr lang="ar-SA" sz="2800" b="1" dirty="0">
                <a:latin typeface="Times New Roman"/>
                <a:ea typeface="Times New Roman"/>
                <a:cs typeface="Simplified Arabic"/>
              </a:rPr>
              <a:t>ويركز على </a:t>
            </a:r>
            <a:r>
              <a:rPr lang="ar-SA" sz="2800" b="1" dirty="0">
                <a:solidFill>
                  <a:srgbClr val="7030A0"/>
                </a:solidFill>
                <a:latin typeface="Times New Roman"/>
                <a:ea typeface="Times New Roman"/>
                <a:cs typeface="Simplified Arabic"/>
              </a:rPr>
              <a:t>الخصائص والمقومات العينية </a:t>
            </a:r>
            <a:r>
              <a:rPr lang="ar-SA" sz="2800" b="1" dirty="0">
                <a:latin typeface="Times New Roman"/>
                <a:ea typeface="Times New Roman"/>
                <a:cs typeface="Simplified Arabic"/>
              </a:rPr>
              <a:t>اللازمة لتشغيلها كأعمال الصيانة والتطوير.</a:t>
            </a:r>
            <a:endParaRPr lang="en-US" sz="2400" b="1" dirty="0">
              <a:latin typeface="Times New Roman"/>
              <a:ea typeface="Times New Roman"/>
              <a:cs typeface="Simplified Arabic"/>
            </a:endParaRPr>
          </a:p>
          <a:p>
            <a:endParaRPr lang="ar-SA" dirty="0"/>
          </a:p>
        </p:txBody>
      </p:sp>
      <p:sp>
        <p:nvSpPr>
          <p:cNvPr id="3" name="Title 2"/>
          <p:cNvSpPr>
            <a:spLocks noGrp="1"/>
          </p:cNvSpPr>
          <p:nvPr>
            <p:ph type="title"/>
          </p:nvPr>
        </p:nvSpPr>
        <p:spPr/>
        <p:txBody>
          <a:bodyPr>
            <a:normAutofit/>
          </a:bodyPr>
          <a:lstStyle/>
          <a:p>
            <a:pPr marL="342900" lvl="0" indent="-342900" algn="r">
              <a:spcBef>
                <a:spcPts val="400"/>
              </a:spcBef>
            </a:pPr>
            <a:r>
              <a:rPr lang="ar-SA" sz="4400" u="sng" dirty="0">
                <a:solidFill>
                  <a:srgbClr val="C00000"/>
                </a:solidFill>
                <a:effectLst/>
                <a:latin typeface="Times New Roman"/>
                <a:ea typeface="Times New Roman"/>
                <a:cs typeface="Simplified Arabic"/>
              </a:rPr>
              <a:t>المفهوم الصناعي للإنتاج</a:t>
            </a:r>
            <a:r>
              <a:rPr lang="ar-SA" sz="4400" u="sng" dirty="0" smtClean="0">
                <a:solidFill>
                  <a:srgbClr val="C00000"/>
                </a:solidFill>
                <a:effectLst/>
                <a:latin typeface="Times New Roman"/>
                <a:ea typeface="Times New Roman"/>
                <a:cs typeface="Simplified Arabic"/>
              </a:rPr>
              <a:t>:</a:t>
            </a:r>
            <a:endParaRPr lang="ar-SA" sz="6000" u="sng" dirty="0">
              <a:solidFill>
                <a:srgbClr val="C00000"/>
              </a:solidFill>
            </a:endParaRPr>
          </a:p>
        </p:txBody>
      </p:sp>
    </p:spTree>
    <p:extLst>
      <p:ext uri="{BB962C8B-B14F-4D97-AF65-F5344CB8AC3E}">
        <p14:creationId xmlns:p14="http://schemas.microsoft.com/office/powerpoint/2010/main" val="15034321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2545" indent="414655" algn="just">
              <a:lnSpc>
                <a:spcPct val="150000"/>
              </a:lnSpc>
            </a:pPr>
            <a:r>
              <a:rPr lang="ar-SA" sz="2800" b="1" dirty="0" smtClean="0">
                <a:latin typeface="Times New Roman"/>
                <a:ea typeface="Times New Roman"/>
                <a:cs typeface="Simplified Arabic"/>
              </a:rPr>
              <a:t>يقوم </a:t>
            </a:r>
            <a:r>
              <a:rPr lang="ar-SA" sz="2800" b="1" dirty="0">
                <a:latin typeface="Times New Roman"/>
                <a:ea typeface="Times New Roman"/>
                <a:cs typeface="Simplified Arabic"/>
              </a:rPr>
              <a:t>هذا المفهوم على أساس أن النشاط الإنتاجي يحتوي على مجموعة من </a:t>
            </a:r>
            <a:r>
              <a:rPr lang="ar-SA" sz="2800" b="1" dirty="0">
                <a:solidFill>
                  <a:srgbClr val="7030A0"/>
                </a:solidFill>
                <a:latin typeface="Times New Roman"/>
                <a:ea typeface="Times New Roman"/>
                <a:cs typeface="Simplified Arabic"/>
              </a:rPr>
              <a:t>الوظائف الإدارية </a:t>
            </a:r>
            <a:r>
              <a:rPr lang="ar-SA" sz="2800" b="1" dirty="0">
                <a:latin typeface="Times New Roman"/>
                <a:ea typeface="Times New Roman"/>
                <a:cs typeface="Simplified Arabic"/>
              </a:rPr>
              <a:t>(التخطيط، التنظيم، التوجيه </a:t>
            </a:r>
            <a:r>
              <a:rPr lang="ar-SA" sz="2800" b="1" dirty="0" smtClean="0">
                <a:latin typeface="Times New Roman"/>
                <a:ea typeface="Times New Roman"/>
                <a:cs typeface="Simplified Arabic"/>
              </a:rPr>
              <a:t>و الرقابة) </a:t>
            </a:r>
            <a:r>
              <a:rPr lang="ar-SA" sz="2800" b="1" dirty="0">
                <a:latin typeface="Times New Roman"/>
                <a:ea typeface="Times New Roman"/>
                <a:cs typeface="Simplified Arabic"/>
              </a:rPr>
              <a:t>والتي أمكن تنميطها </a:t>
            </a:r>
            <a:r>
              <a:rPr lang="ar-SA" sz="2800" b="1" dirty="0" smtClean="0">
                <a:latin typeface="Times New Roman"/>
                <a:ea typeface="Times New Roman"/>
                <a:cs typeface="Simplified Arabic"/>
              </a:rPr>
              <a:t>واستخدامها </a:t>
            </a:r>
            <a:r>
              <a:rPr lang="ar-SA" sz="2800" b="1" dirty="0">
                <a:latin typeface="Times New Roman"/>
                <a:ea typeface="Times New Roman"/>
                <a:cs typeface="Simplified Arabic"/>
              </a:rPr>
              <a:t>بنجاح في كافة المنظمات على ا</a:t>
            </a:r>
            <a:r>
              <a:rPr lang="ar-SA" sz="2800" b="1" dirty="0" smtClean="0">
                <a:latin typeface="Times New Roman"/>
                <a:ea typeface="Times New Roman"/>
                <a:cs typeface="Simplified Arabic"/>
              </a:rPr>
              <a:t>ختلاف </a:t>
            </a:r>
            <a:r>
              <a:rPr lang="ar-SA" sz="2800" b="1" dirty="0">
                <a:latin typeface="Times New Roman"/>
                <a:ea typeface="Times New Roman"/>
                <a:cs typeface="Simplified Arabic"/>
              </a:rPr>
              <a:t>أنواعها وأشكالها وأحجامها ومهما ا</a:t>
            </a:r>
            <a:r>
              <a:rPr lang="ar-SA" sz="2800" b="1" dirty="0" smtClean="0">
                <a:latin typeface="Times New Roman"/>
                <a:ea typeface="Times New Roman"/>
                <a:cs typeface="Simplified Arabic"/>
              </a:rPr>
              <a:t>ختلفت </a:t>
            </a:r>
            <a:r>
              <a:rPr lang="ar-SA" sz="2800" b="1" dirty="0">
                <a:latin typeface="Times New Roman"/>
                <a:ea typeface="Times New Roman"/>
                <a:cs typeface="Simplified Arabic"/>
              </a:rPr>
              <a:t>طبيعة </a:t>
            </a:r>
            <a:r>
              <a:rPr lang="ar-SA" sz="2800" b="1" dirty="0" smtClean="0">
                <a:latin typeface="Times New Roman"/>
                <a:ea typeface="Times New Roman"/>
                <a:cs typeface="Simplified Arabic"/>
              </a:rPr>
              <a:t>نشاطها.</a:t>
            </a:r>
          </a:p>
          <a:p>
            <a:pPr marL="42545" indent="414655" algn="just">
              <a:lnSpc>
                <a:spcPct val="150000"/>
              </a:lnSpc>
            </a:pPr>
            <a:r>
              <a:rPr lang="ar-SA" sz="2800" b="1" dirty="0" smtClean="0">
                <a:latin typeface="Times New Roman"/>
                <a:ea typeface="Times New Roman"/>
                <a:cs typeface="Simplified Arabic"/>
              </a:rPr>
              <a:t>وأن </a:t>
            </a:r>
            <a:r>
              <a:rPr lang="ar-SA" sz="2800" b="1" dirty="0">
                <a:latin typeface="Times New Roman"/>
                <a:ea typeface="Times New Roman"/>
                <a:cs typeface="Simplified Arabic"/>
              </a:rPr>
              <a:t>هذه الوظائف تتسم </a:t>
            </a:r>
            <a:r>
              <a:rPr lang="ar-SA" sz="2800" b="1" dirty="0">
                <a:solidFill>
                  <a:srgbClr val="C00000"/>
                </a:solidFill>
                <a:latin typeface="Times New Roman"/>
                <a:ea typeface="Times New Roman"/>
                <a:cs typeface="Simplified Arabic"/>
              </a:rPr>
              <a:t>بالعمومية</a:t>
            </a:r>
            <a:r>
              <a:rPr lang="ar-SA" sz="2800" b="1" dirty="0">
                <a:latin typeface="Times New Roman"/>
                <a:ea typeface="Times New Roman"/>
                <a:cs typeface="Simplified Arabic"/>
              </a:rPr>
              <a:t> و</a:t>
            </a:r>
            <a:r>
              <a:rPr lang="ar-SA" sz="2800" b="1" dirty="0">
                <a:solidFill>
                  <a:srgbClr val="00B050"/>
                </a:solidFill>
                <a:latin typeface="Times New Roman"/>
                <a:ea typeface="Times New Roman"/>
                <a:cs typeface="Simplified Arabic"/>
              </a:rPr>
              <a:t>التكامل</a:t>
            </a:r>
            <a:r>
              <a:rPr lang="ar-SA" sz="2800" b="1" dirty="0">
                <a:latin typeface="Times New Roman"/>
                <a:ea typeface="Times New Roman"/>
                <a:cs typeface="Simplified Arabic"/>
              </a:rPr>
              <a:t> و</a:t>
            </a:r>
            <a:r>
              <a:rPr lang="ar-SA" sz="2800" b="1" dirty="0">
                <a:solidFill>
                  <a:schemeClr val="accent3"/>
                </a:solidFill>
                <a:latin typeface="Times New Roman"/>
                <a:ea typeface="Times New Roman"/>
                <a:cs typeface="Simplified Arabic"/>
              </a:rPr>
              <a:t>التداخل</a:t>
            </a:r>
            <a:r>
              <a:rPr lang="ar-SA" sz="2800" b="1" dirty="0">
                <a:latin typeface="Times New Roman"/>
                <a:ea typeface="Times New Roman"/>
                <a:cs typeface="Simplified Arabic"/>
              </a:rPr>
              <a:t> و</a:t>
            </a:r>
            <a:r>
              <a:rPr lang="ar-SA" sz="2800" b="1" dirty="0">
                <a:solidFill>
                  <a:srgbClr val="FF3399"/>
                </a:solidFill>
                <a:latin typeface="Times New Roman"/>
                <a:ea typeface="Times New Roman"/>
                <a:cs typeface="Simplified Arabic"/>
              </a:rPr>
              <a:t>الترابط</a:t>
            </a:r>
            <a:r>
              <a:rPr lang="ar-SA" sz="2800" b="1" dirty="0">
                <a:latin typeface="Times New Roman"/>
                <a:ea typeface="Times New Roman"/>
                <a:cs typeface="Simplified Arabic"/>
              </a:rPr>
              <a:t> فيما بينها وأنه يمكن تطبيقها في مجال الأنشطة </a:t>
            </a:r>
            <a:r>
              <a:rPr lang="ar-SA" sz="2800" b="1" dirty="0" smtClean="0">
                <a:latin typeface="Times New Roman"/>
                <a:ea typeface="Times New Roman"/>
                <a:cs typeface="Simplified Arabic"/>
              </a:rPr>
              <a:t>الإنتاجية</a:t>
            </a:r>
            <a:r>
              <a:rPr lang="ar-SA" sz="2800" b="1" dirty="0">
                <a:latin typeface="Times New Roman"/>
                <a:ea typeface="Times New Roman"/>
                <a:cs typeface="Simplified Arabic"/>
              </a:rPr>
              <a:t>.</a:t>
            </a:r>
            <a:endParaRPr lang="en-US" sz="2400" b="1" dirty="0">
              <a:latin typeface="Times New Roman"/>
              <a:ea typeface="Times New Roman"/>
              <a:cs typeface="Simplified Arabic"/>
            </a:endParaRPr>
          </a:p>
          <a:p>
            <a:endParaRPr lang="ar-SA" dirty="0"/>
          </a:p>
        </p:txBody>
      </p:sp>
      <p:sp>
        <p:nvSpPr>
          <p:cNvPr id="3" name="Title 2"/>
          <p:cNvSpPr>
            <a:spLocks noGrp="1"/>
          </p:cNvSpPr>
          <p:nvPr>
            <p:ph type="title"/>
          </p:nvPr>
        </p:nvSpPr>
        <p:spPr/>
        <p:txBody>
          <a:bodyPr>
            <a:normAutofit/>
          </a:bodyPr>
          <a:lstStyle/>
          <a:p>
            <a:pPr lvl="0" algn="r"/>
            <a:r>
              <a:rPr lang="ar-SA" sz="4400" u="sng" dirty="0">
                <a:solidFill>
                  <a:srgbClr val="00B0F0"/>
                </a:solidFill>
                <a:latin typeface="Times New Roman"/>
                <a:ea typeface="Times New Roman"/>
                <a:cs typeface="Simplified Arabic"/>
              </a:rPr>
              <a:t>المفهوم الوظيفي للإنتاج</a:t>
            </a:r>
            <a:r>
              <a:rPr lang="ar-SA" sz="4400" u="sng" dirty="0" smtClean="0">
                <a:solidFill>
                  <a:srgbClr val="00B0F0"/>
                </a:solidFill>
                <a:latin typeface="Times New Roman"/>
                <a:ea typeface="Times New Roman"/>
                <a:cs typeface="Simplified Arabic"/>
              </a:rPr>
              <a:t>:</a:t>
            </a:r>
            <a:endParaRPr lang="ar-SA" u="sng" dirty="0">
              <a:solidFill>
                <a:srgbClr val="00B0F0"/>
              </a:solidFill>
            </a:endParaRPr>
          </a:p>
        </p:txBody>
      </p:sp>
    </p:spTree>
    <p:extLst>
      <p:ext uri="{BB962C8B-B14F-4D97-AF65-F5344CB8AC3E}">
        <p14:creationId xmlns:p14="http://schemas.microsoft.com/office/powerpoint/2010/main" val="18407421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lnSpc>
                <a:spcPct val="150000"/>
              </a:lnSpc>
            </a:pPr>
            <a:r>
              <a:rPr lang="ar-SA" b="1" dirty="0"/>
              <a:t>يمكن تعريف النظام </a:t>
            </a:r>
            <a:r>
              <a:rPr lang="en-US" b="1" dirty="0"/>
              <a:t>System</a:t>
            </a:r>
            <a:r>
              <a:rPr lang="ar-SA" b="1" dirty="0"/>
              <a:t> بأنه مجموعة من الأجزاء أو العناصر التي يرتبط كل منها بالآخر وظيفياً والمصممة لتحقيق أهداف إنتاجية </a:t>
            </a:r>
            <a:r>
              <a:rPr lang="ar-SA" b="1" dirty="0" smtClean="0"/>
              <a:t>معينة.</a:t>
            </a:r>
          </a:p>
          <a:p>
            <a:pPr algn="just">
              <a:lnSpc>
                <a:spcPct val="150000"/>
              </a:lnSpc>
            </a:pPr>
            <a:r>
              <a:rPr lang="ar-SA" b="1" dirty="0" smtClean="0"/>
              <a:t> </a:t>
            </a:r>
            <a:r>
              <a:rPr lang="ar-SA" b="1" dirty="0"/>
              <a:t>وفي ضوء ذلك فإنه طبقاً للنظام الإنتاجي يتم تحويل </a:t>
            </a:r>
            <a:r>
              <a:rPr lang="ar-SA" b="1" dirty="0" smtClean="0">
                <a:solidFill>
                  <a:srgbClr val="FF3399"/>
                </a:solidFill>
              </a:rPr>
              <a:t>المدخلات</a:t>
            </a:r>
            <a:r>
              <a:rPr lang="ar-SA" b="1" dirty="0" smtClean="0"/>
              <a:t> </a:t>
            </a:r>
            <a:r>
              <a:rPr lang="ar-SA" b="1" dirty="0"/>
              <a:t>(</a:t>
            </a:r>
            <a:r>
              <a:rPr lang="en-US" b="1" dirty="0"/>
              <a:t>Inputs</a:t>
            </a:r>
            <a:r>
              <a:rPr lang="ar-SA" b="1" dirty="0"/>
              <a:t>) والموجودة في صورة مواد خام وآلات وعمال وأرض ورأس مال و... إلى </a:t>
            </a:r>
            <a:r>
              <a:rPr lang="ar-SA" b="1" dirty="0">
                <a:solidFill>
                  <a:schemeClr val="accent2">
                    <a:lumMod val="75000"/>
                  </a:schemeClr>
                </a:solidFill>
              </a:rPr>
              <a:t>مخرجات</a:t>
            </a:r>
            <a:r>
              <a:rPr lang="ar-SA" b="1" dirty="0"/>
              <a:t> (</a:t>
            </a:r>
            <a:r>
              <a:rPr lang="en-US" b="1" dirty="0"/>
              <a:t>Outputs</a:t>
            </a:r>
            <a:r>
              <a:rPr lang="ar-SA" b="1" dirty="0" smtClean="0"/>
              <a:t>)</a:t>
            </a:r>
            <a:r>
              <a:rPr lang="en-US" b="1" dirty="0" smtClean="0"/>
              <a:t> </a:t>
            </a:r>
            <a:r>
              <a:rPr lang="ar-SA" b="1" dirty="0"/>
              <a:t>ومن خلال القيام بمجموعة من </a:t>
            </a:r>
            <a:r>
              <a:rPr lang="ar-SA" b="1" dirty="0">
                <a:solidFill>
                  <a:srgbClr val="00FF00"/>
                </a:solidFill>
              </a:rPr>
              <a:t>العمليات التحويلية</a:t>
            </a:r>
            <a:r>
              <a:rPr lang="ar-SA" b="1" dirty="0"/>
              <a:t>.</a:t>
            </a:r>
            <a:endParaRPr lang="en-US" b="1" dirty="0"/>
          </a:p>
          <a:p>
            <a:pPr marL="109728" indent="0">
              <a:buNone/>
            </a:pPr>
            <a:endParaRPr lang="ar-SA" dirty="0"/>
          </a:p>
        </p:txBody>
      </p:sp>
      <p:sp>
        <p:nvSpPr>
          <p:cNvPr id="3" name="Title 2"/>
          <p:cNvSpPr>
            <a:spLocks noGrp="1"/>
          </p:cNvSpPr>
          <p:nvPr>
            <p:ph type="title"/>
          </p:nvPr>
        </p:nvSpPr>
        <p:spPr/>
        <p:txBody>
          <a:bodyPr>
            <a:normAutofit/>
          </a:bodyPr>
          <a:lstStyle/>
          <a:p>
            <a:pPr lvl="0" algn="r"/>
            <a:r>
              <a:rPr lang="ar-SA" u="sng" dirty="0">
                <a:solidFill>
                  <a:srgbClr val="7030A0"/>
                </a:solidFill>
                <a:effectLst/>
              </a:rPr>
              <a:t>مفهوم الإنتاج كنظام</a:t>
            </a:r>
            <a:r>
              <a:rPr lang="ar-SA" u="sng" dirty="0" smtClean="0">
                <a:solidFill>
                  <a:srgbClr val="7030A0"/>
                </a:solidFill>
                <a:effectLst/>
              </a:rPr>
              <a:t>:</a:t>
            </a:r>
            <a:endParaRPr lang="ar-SA" u="sng" dirty="0">
              <a:solidFill>
                <a:srgbClr val="7030A0"/>
              </a:solidFill>
            </a:endParaRPr>
          </a:p>
        </p:txBody>
      </p:sp>
    </p:spTree>
    <p:extLst>
      <p:ext uri="{BB962C8B-B14F-4D97-AF65-F5344CB8AC3E}">
        <p14:creationId xmlns:p14="http://schemas.microsoft.com/office/powerpoint/2010/main" val="39564013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algn="just">
              <a:lnSpc>
                <a:spcPct val="150000"/>
              </a:lnSpc>
            </a:pPr>
            <a:r>
              <a:rPr lang="ar-SA" b="1" dirty="0" smtClean="0"/>
              <a:t>قد </a:t>
            </a:r>
            <a:r>
              <a:rPr lang="ar-SA" b="1" dirty="0"/>
              <a:t>استخدم مصطلح العمليات أولاً بمفهوم </a:t>
            </a:r>
            <a:r>
              <a:rPr lang="ar-SA" b="1" dirty="0">
                <a:solidFill>
                  <a:srgbClr val="C00000"/>
                </a:solidFill>
              </a:rPr>
              <a:t>قاصر وضيق</a:t>
            </a:r>
            <a:r>
              <a:rPr lang="ar-SA" b="1" dirty="0"/>
              <a:t>، حيث استخدم ليعبر عن إنتاج الخدمات المختلفة، ما أنه اليوم أصبح يستخدم بمفهوم واسع ليشمل إنتاج </a:t>
            </a:r>
            <a:r>
              <a:rPr lang="ar-SA" b="1" dirty="0">
                <a:solidFill>
                  <a:srgbClr val="7030A0"/>
                </a:solidFill>
              </a:rPr>
              <a:t>كل القطاعات </a:t>
            </a:r>
            <a:r>
              <a:rPr lang="ar-SA" b="1" dirty="0"/>
              <a:t>أيضاً سواء كانت صناعية أو زراعية أو تجارية أو خدمية.</a:t>
            </a:r>
            <a:endParaRPr lang="en-US" b="1" dirty="0"/>
          </a:p>
          <a:p>
            <a:pPr>
              <a:lnSpc>
                <a:spcPct val="150000"/>
              </a:lnSpc>
            </a:pPr>
            <a:r>
              <a:rPr lang="ar-SA" sz="3200" b="1" dirty="0">
                <a:solidFill>
                  <a:srgbClr val="00B050"/>
                </a:solidFill>
              </a:rPr>
              <a:t>رابعاً: مفهوم إدارة الإنتاج والعمليات:</a:t>
            </a:r>
            <a:endParaRPr lang="en-US" sz="3200" b="1" dirty="0">
              <a:solidFill>
                <a:srgbClr val="00B050"/>
              </a:solidFill>
            </a:endParaRPr>
          </a:p>
          <a:p>
            <a:pPr lvl="0">
              <a:lnSpc>
                <a:spcPct val="150000"/>
              </a:lnSpc>
            </a:pPr>
            <a:r>
              <a:rPr lang="ar-SA" b="1" dirty="0"/>
              <a:t>هي تلك النشاطات المتعلقة بخلق السلع والخدمات.</a:t>
            </a:r>
            <a:endParaRPr lang="en-US" b="1" dirty="0"/>
          </a:p>
          <a:p>
            <a:pPr lvl="0">
              <a:lnSpc>
                <a:spcPct val="150000"/>
              </a:lnSpc>
            </a:pPr>
            <a:r>
              <a:rPr lang="ar-SA" b="1" dirty="0"/>
              <a:t>هي أنشطة تخطيط وتنظيم ورقابة النظام الإنتاجي المسئول عن تحويل المدخلات الى مخرجات.</a:t>
            </a:r>
            <a:endParaRPr lang="en-US" b="1" dirty="0"/>
          </a:p>
          <a:p>
            <a:endParaRPr lang="ar-SA" dirty="0"/>
          </a:p>
        </p:txBody>
      </p:sp>
      <p:sp>
        <p:nvSpPr>
          <p:cNvPr id="3" name="Title 2"/>
          <p:cNvSpPr>
            <a:spLocks noGrp="1"/>
          </p:cNvSpPr>
          <p:nvPr>
            <p:ph type="title"/>
          </p:nvPr>
        </p:nvSpPr>
        <p:spPr/>
        <p:txBody>
          <a:bodyPr>
            <a:normAutofit/>
          </a:bodyPr>
          <a:lstStyle/>
          <a:p>
            <a:pPr algn="r"/>
            <a:r>
              <a:rPr lang="ar-SA" sz="5400" u="sng" dirty="0">
                <a:solidFill>
                  <a:srgbClr val="FF0000"/>
                </a:solidFill>
              </a:rPr>
              <a:t>ثالثاً: مفهوم العمليات</a:t>
            </a:r>
            <a:r>
              <a:rPr lang="ar-SA" sz="5400" u="sng" dirty="0" smtClean="0">
                <a:solidFill>
                  <a:srgbClr val="FF0000"/>
                </a:solidFill>
              </a:rPr>
              <a:t>:</a:t>
            </a:r>
            <a:endParaRPr lang="ar-SA" sz="5400" u="sng" dirty="0">
              <a:solidFill>
                <a:srgbClr val="FF0000"/>
              </a:solidFill>
            </a:endParaRPr>
          </a:p>
        </p:txBody>
      </p:sp>
    </p:spTree>
    <p:extLst>
      <p:ext uri="{BB962C8B-B14F-4D97-AF65-F5344CB8AC3E}">
        <p14:creationId xmlns:p14="http://schemas.microsoft.com/office/powerpoint/2010/main" val="394114628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178</TotalTime>
  <Words>1206</Words>
  <Application>Microsoft Office PowerPoint</Application>
  <PresentationFormat>On-screen Show (4:3)</PresentationFormat>
  <Paragraphs>99</Paragraphs>
  <Slides>22</Slides>
  <Notes>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Concourse</vt:lpstr>
      <vt:lpstr>PowerPoint Presentation</vt:lpstr>
      <vt:lpstr>مفردات المقرر:</vt:lpstr>
      <vt:lpstr>المراجع:</vt:lpstr>
      <vt:lpstr>مفهوم إدارة الإنتاج والعمليات:</vt:lpstr>
      <vt:lpstr>ثانياً: مفهوم الإنتاج :</vt:lpstr>
      <vt:lpstr>المفهوم الصناعي للإنتاج:</vt:lpstr>
      <vt:lpstr>المفهوم الوظيفي للإنتاج:</vt:lpstr>
      <vt:lpstr>مفهوم الإنتاج كنظام:</vt:lpstr>
      <vt:lpstr>ثالثاً: مفهوم العمليات:</vt:lpstr>
      <vt:lpstr>نشأة وتطور إدارة الإنتاج:</vt:lpstr>
      <vt:lpstr>أولاً: مرحلة الإنتاج المنزلي ونشوء المنتهلك:</vt:lpstr>
      <vt:lpstr> ثانياً: مرحلة الإنتاج الحرفي:</vt:lpstr>
      <vt:lpstr>ثالثاً: مرحلة إنتاج الوسطاء:</vt:lpstr>
      <vt:lpstr>رابعاً: الثورة الصناعية وظهور نظام المصنع:</vt:lpstr>
      <vt:lpstr>خامساً: الحرب العالمية الثانية واستخدام بحوث العمليات:</vt:lpstr>
      <vt:lpstr>سادساً: مرحلة التركيز على الإدارة الصناعية:</vt:lpstr>
      <vt:lpstr>سابعاً: ثورة الخدمات والانطلاق نحو إدارة العمليات:</vt:lpstr>
      <vt:lpstr>أهداف إدارة الإنتاج والعمليات:</vt:lpstr>
      <vt:lpstr>أنشطة إدارة الإنتاج والعمليات:</vt:lpstr>
      <vt:lpstr>علاقة إدارة الإنتاج والعمليات بالوظائف الأخرى:</vt:lpstr>
      <vt:lpstr>أنماط الإنتاج:</vt:lpstr>
      <vt:lpstr>  شكراً لحسن الاستماع</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hp</cp:lastModifiedBy>
  <cp:revision>14</cp:revision>
  <dcterms:created xsi:type="dcterms:W3CDTF">2006-08-16T00:00:00Z</dcterms:created>
  <dcterms:modified xsi:type="dcterms:W3CDTF">2018-11-27T07:50:25Z</dcterms:modified>
</cp:coreProperties>
</file>