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5/21/2021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5/21/2021</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5/21/2021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5/21/2021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5/21/2021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5/21/2021</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5/21/2021</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5/21/2021</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5/21/2021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1371600"/>
            <a:ext cx="6172200" cy="1894362"/>
          </a:xfrm>
        </p:spPr>
        <p:txBody>
          <a:bodyPr>
            <a:normAutofit/>
          </a:bodyPr>
          <a:lstStyle/>
          <a:p>
            <a:pPr algn="ctr"/>
            <a:r>
              <a:rPr lang="ar-SA" sz="6000" dirty="0" smtClean="0">
                <a:solidFill>
                  <a:srgbClr val="C00000"/>
                </a:solidFill>
              </a:rPr>
              <a:t>مبادئ التمويل</a:t>
            </a:r>
            <a:endParaRPr lang="en-US" sz="6000" dirty="0">
              <a:solidFill>
                <a:srgbClr val="C00000"/>
              </a:solidFill>
            </a:endParaRPr>
          </a:p>
        </p:txBody>
      </p:sp>
      <p:sp>
        <p:nvSpPr>
          <p:cNvPr id="3" name="Subtitle 2"/>
          <p:cNvSpPr>
            <a:spLocks noGrp="1"/>
          </p:cNvSpPr>
          <p:nvPr>
            <p:ph type="subTitle" idx="1"/>
          </p:nvPr>
        </p:nvSpPr>
        <p:spPr>
          <a:xfrm>
            <a:off x="2209800" y="3505200"/>
            <a:ext cx="6629400" cy="1371600"/>
          </a:xfrm>
        </p:spPr>
        <p:txBody>
          <a:bodyPr>
            <a:noAutofit/>
          </a:bodyPr>
          <a:lstStyle/>
          <a:p>
            <a:pPr algn="ctr"/>
            <a:r>
              <a:rPr lang="ar-SA" sz="6000" dirty="0" smtClean="0">
                <a:solidFill>
                  <a:srgbClr val="7030A0"/>
                </a:solidFill>
              </a:rPr>
              <a:t>التمويل الذاتي والإستئجار</a:t>
            </a:r>
            <a:endParaRPr lang="en-US" sz="6000" dirty="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143000"/>
          </a:xfrm>
        </p:spPr>
        <p:txBody>
          <a:bodyPr>
            <a:normAutofit/>
          </a:bodyPr>
          <a:lstStyle/>
          <a:p>
            <a:pPr algn="ctr" rtl="1"/>
            <a:r>
              <a:rPr lang="ar-SA" sz="3600" b="1" dirty="0" smtClean="0">
                <a:solidFill>
                  <a:schemeClr val="tx1"/>
                </a:solidFill>
              </a:rPr>
              <a:t>ﺍﻟﺘﻤﻭﻴل ﺍﻟﺫﺍتي</a:t>
            </a:r>
            <a:endParaRPr lang="en-US" sz="3600" b="1" dirty="0">
              <a:solidFill>
                <a:schemeClr val="tx1"/>
              </a:solidFill>
            </a:endParaRPr>
          </a:p>
        </p:txBody>
      </p:sp>
      <p:sp>
        <p:nvSpPr>
          <p:cNvPr id="3" name="Content Placeholder 2"/>
          <p:cNvSpPr>
            <a:spLocks noGrp="1"/>
          </p:cNvSpPr>
          <p:nvPr>
            <p:ph sz="quarter" idx="1"/>
          </p:nvPr>
        </p:nvSpPr>
        <p:spPr>
          <a:xfrm>
            <a:off x="152400" y="1066800"/>
            <a:ext cx="8534400" cy="5407152"/>
          </a:xfrm>
        </p:spPr>
        <p:txBody>
          <a:bodyPr/>
          <a:lstStyle/>
          <a:p>
            <a:pPr algn="just" rtl="1">
              <a:lnSpc>
                <a:spcPct val="250000"/>
              </a:lnSpc>
            </a:pPr>
            <a:r>
              <a:rPr lang="ar-SA" b="1" dirty="0" smtClean="0"/>
              <a:t>هو ﺍﻋﺘﻤﺎﺩ ﺍﻟﻤﺅﺴﺴﺔ ﻋﻠﻰ ﻤﻭﺍﺭﺩﻫﺎ ﺍﻟﺫﺍﺘﻴﺔ ﺍﻟﻤﺘﺎﺤﺔ ﻭﺍﻟﻤﺘﻤﺜﻠﺔ ﻓﻲ ﺍﻻﺤﺘﻴﺎﻁﺎﺕ ﻭﺍﻷﺭﺒﺎﺡ ﺍﻟﻤﺤﺘﺠﺯﺓ ﻭﻋﻠﻰ ﻤﺎ ﺘﺤﻭﺯﻩ ﻓﻲ خزينتها من أصول نقدية سائلة وكذلك الاهلاكات.</a:t>
            </a:r>
          </a:p>
          <a:p>
            <a:pPr algn="just" rtl="1">
              <a:lnSpc>
                <a:spcPct val="250000"/>
              </a:lnSpc>
            </a:pPr>
            <a:r>
              <a:rPr lang="ar-SA" b="1" dirty="0" smtClean="0"/>
              <a:t>ﻭﻴﻌﺭﻑ ﻜﺫﻟﻙ ﻋﻠﻰ ﺃﻨﻪ ﺘﻠﻙ ﺍﻷﻤﻭﺍل ﺍﻟﻤﺘﻭﻟﺩﺓ ﻤﻥ ﺍﻟﻌﻤﻠﻴﺎﺕ ﺍﻟﺠﺎﺭﻴﺔ ﻟﻠﻤﺅﺴﺴﺔ  ﺃﻭ ﻤﻥ ﻤﺼﺎﺩﺭ ﻋﺭﻀﻴﺔ ﺩﻭﻥ اللجوء الى مصادر خارجية لتمويل.</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4400" b="1" dirty="0" smtClean="0">
                <a:solidFill>
                  <a:schemeClr val="tx1"/>
                </a:solidFill>
              </a:rPr>
              <a:t> ﺍﻷﺭﺒﺎﺡ ﻏﻴﺭ ﺍﻟﻤﻭﺯعة:</a:t>
            </a:r>
            <a:endParaRPr lang="en-US" sz="4400" b="1" dirty="0">
              <a:solidFill>
                <a:schemeClr val="tx1"/>
              </a:solidFill>
            </a:endParaRPr>
          </a:p>
        </p:txBody>
      </p:sp>
      <p:sp>
        <p:nvSpPr>
          <p:cNvPr id="3" name="Content Placeholder 2"/>
          <p:cNvSpPr>
            <a:spLocks noGrp="1"/>
          </p:cNvSpPr>
          <p:nvPr>
            <p:ph sz="quarter" idx="1"/>
          </p:nvPr>
        </p:nvSpPr>
        <p:spPr>
          <a:xfrm>
            <a:off x="152400" y="1600200"/>
            <a:ext cx="8534400" cy="4873752"/>
          </a:xfrm>
        </p:spPr>
        <p:txBody>
          <a:bodyPr/>
          <a:lstStyle/>
          <a:p>
            <a:pPr algn="just" rtl="1">
              <a:lnSpc>
                <a:spcPct val="300000"/>
              </a:lnSpc>
            </a:pPr>
            <a:r>
              <a:rPr lang="ar-SA" b="1" dirty="0" smtClean="0"/>
              <a:t>هي عبارة عن ذلك الجزء من الفائض القابل للتوزيع الذي حققته الشركة من ممارسة نشاطها، خلال السنة الجارية أو السنوات السابقة، ولم يدفع في شكل توزيعات والذي يظهر في الميزانية العمومية للشركة ضمن عناصر حقوق الملكية.</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5400" b="1" dirty="0" smtClean="0">
                <a:solidFill>
                  <a:schemeClr val="tx1"/>
                </a:solidFill>
              </a:rPr>
              <a:t>أقساط الاهتلاكات:</a:t>
            </a:r>
            <a:endParaRPr lang="en-US" sz="5400" b="1" dirty="0">
              <a:solidFill>
                <a:schemeClr val="tx1"/>
              </a:solidFill>
            </a:endParaRPr>
          </a:p>
        </p:txBody>
      </p:sp>
      <p:sp>
        <p:nvSpPr>
          <p:cNvPr id="3" name="Content Placeholder 2"/>
          <p:cNvSpPr>
            <a:spLocks noGrp="1"/>
          </p:cNvSpPr>
          <p:nvPr>
            <p:ph sz="quarter" idx="1"/>
          </p:nvPr>
        </p:nvSpPr>
        <p:spPr>
          <a:xfrm>
            <a:off x="0" y="1295400"/>
            <a:ext cx="8382000" cy="4873752"/>
          </a:xfrm>
        </p:spPr>
        <p:txBody>
          <a:bodyPr/>
          <a:lstStyle/>
          <a:p>
            <a:pPr algn="just" rtl="1">
              <a:lnSpc>
                <a:spcPct val="250000"/>
              </a:lnSpc>
            </a:pPr>
            <a:r>
              <a:rPr lang="ar-SA" b="1" dirty="0" smtClean="0"/>
              <a:t>عبارة عن توزيع ثمن شراء أصل طويل الأجل على عمره الإنتاجي المتوقع.</a:t>
            </a:r>
          </a:p>
          <a:p>
            <a:pPr algn="just" rtl="1">
              <a:lnSpc>
                <a:spcPct val="250000"/>
              </a:lnSpc>
            </a:pPr>
            <a:r>
              <a:rPr lang="ar-SA" b="1" dirty="0" smtClean="0"/>
              <a:t>الاهتلاك: عبارة عن طريقة تهدف الى توزيع تكلفة الأصول الثابتة على الحياة الإنتاجية أو على أساس الطاقة الإنتاجية.</a:t>
            </a:r>
          </a:p>
          <a:p>
            <a:pPr algn="just" rtl="1">
              <a:lnSpc>
                <a:spcPct val="250000"/>
              </a:lnSpc>
            </a:pPr>
            <a:r>
              <a:rPr lang="ar-SA" b="1" dirty="0" smtClean="0"/>
              <a:t> وتخصيص الإهتلاك يسمح بإعادة تمويل استثمارات المءسسات لأنه يعتبر     مورداً مالياً.</a:t>
            </a:r>
            <a:endParaRPr 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800" b="1" dirty="0" smtClean="0">
                <a:solidFill>
                  <a:schemeClr val="tx1"/>
                </a:solidFill>
              </a:rPr>
              <a:t>المئونات:</a:t>
            </a:r>
            <a:endParaRPr lang="en-US" sz="4800" b="1" dirty="0">
              <a:solidFill>
                <a:schemeClr val="tx1"/>
              </a:solidFill>
            </a:endParaRPr>
          </a:p>
        </p:txBody>
      </p:sp>
      <p:sp>
        <p:nvSpPr>
          <p:cNvPr id="3" name="Content Placeholder 2"/>
          <p:cNvSpPr>
            <a:spLocks noGrp="1"/>
          </p:cNvSpPr>
          <p:nvPr>
            <p:ph sz="quarter" idx="1"/>
          </p:nvPr>
        </p:nvSpPr>
        <p:spPr>
          <a:xfrm>
            <a:off x="228600" y="1600200"/>
            <a:ext cx="8458200" cy="4873752"/>
          </a:xfrm>
        </p:spPr>
        <p:txBody>
          <a:bodyPr/>
          <a:lstStyle/>
          <a:p>
            <a:pPr algn="just" rtl="1">
              <a:lnSpc>
                <a:spcPct val="250000"/>
              </a:lnSpc>
            </a:pPr>
            <a:r>
              <a:rPr lang="ar-SA" b="1" dirty="0" smtClean="0"/>
              <a:t>تستعمل كاحتياطات لمواجهة الصعوبات المالية التي تتعرض لها المؤسسة، وتخصيص المئونات يساهم في تكوين أموال من أجل تغطية التكاليف أو النقص في عناصر التكاليف.</a:t>
            </a: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600" b="1" dirty="0" smtClean="0">
                <a:solidFill>
                  <a:schemeClr val="tx1"/>
                </a:solidFill>
              </a:rPr>
              <a:t>أنواع التمويل الذاتي:</a:t>
            </a:r>
            <a:endParaRPr lang="en-US" sz="3600" b="1" dirty="0">
              <a:solidFill>
                <a:schemeClr val="tx1"/>
              </a:solidFill>
            </a:endParaRPr>
          </a:p>
        </p:txBody>
      </p:sp>
      <p:sp>
        <p:nvSpPr>
          <p:cNvPr id="3" name="Content Placeholder 2"/>
          <p:cNvSpPr>
            <a:spLocks noGrp="1"/>
          </p:cNvSpPr>
          <p:nvPr>
            <p:ph sz="quarter" idx="1"/>
          </p:nvPr>
        </p:nvSpPr>
        <p:spPr>
          <a:xfrm>
            <a:off x="228600" y="1600200"/>
            <a:ext cx="7696200" cy="4873752"/>
          </a:xfrm>
        </p:spPr>
        <p:txBody>
          <a:bodyPr/>
          <a:lstStyle/>
          <a:p>
            <a:pPr algn="just" rtl="1"/>
            <a:r>
              <a:rPr lang="ar-SA" sz="2800" b="1" dirty="0" smtClean="0"/>
              <a:t>التمويل الداخلي الذي يهدف الى </a:t>
            </a:r>
            <a:r>
              <a:rPr lang="ar-SA" sz="2800" b="1" dirty="0" smtClean="0">
                <a:solidFill>
                  <a:srgbClr val="C00000"/>
                </a:solidFill>
              </a:rPr>
              <a:t>المحافظة على الطاقة الإنتاجية</a:t>
            </a:r>
            <a:r>
              <a:rPr lang="ar-SA" sz="2800" b="1" dirty="0" smtClean="0"/>
              <a:t> للمؤسسة ويشمل :</a:t>
            </a:r>
          </a:p>
          <a:p>
            <a:pPr algn="r" rtl="1">
              <a:buNone/>
            </a:pPr>
            <a:endParaRPr lang="ar-SA" dirty="0" smtClean="0"/>
          </a:p>
          <a:p>
            <a:pPr algn="r" rtl="1">
              <a:buNone/>
            </a:pPr>
            <a:endParaRPr lang="ar-SA" dirty="0" smtClean="0"/>
          </a:p>
          <a:p>
            <a:pPr algn="r" rtl="1">
              <a:buNone/>
            </a:pPr>
            <a:endParaRPr lang="ar-SA" dirty="0" smtClean="0"/>
          </a:p>
          <a:p>
            <a:pPr algn="r" rtl="1"/>
            <a:r>
              <a:rPr lang="ar-SA" sz="2800" b="1" dirty="0" smtClean="0"/>
              <a:t>التمويل الداخلي الذي يهدف الى </a:t>
            </a:r>
            <a:r>
              <a:rPr lang="ar-SA" sz="2800" b="1" dirty="0" smtClean="0">
                <a:solidFill>
                  <a:srgbClr val="C00000"/>
                </a:solidFill>
              </a:rPr>
              <a:t>التوسيع والنمو  </a:t>
            </a:r>
            <a:r>
              <a:rPr lang="ar-SA" sz="2800" b="1" dirty="0" smtClean="0"/>
              <a:t>ويشمل :</a:t>
            </a:r>
          </a:p>
        </p:txBody>
      </p:sp>
      <p:sp>
        <p:nvSpPr>
          <p:cNvPr id="4" name="Rounded Rectangle 3"/>
          <p:cNvSpPr/>
          <p:nvPr/>
        </p:nvSpPr>
        <p:spPr>
          <a:xfrm>
            <a:off x="4876800" y="2743200"/>
            <a:ext cx="3048000" cy="762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sz="3200" b="1" dirty="0" smtClean="0"/>
              <a:t>الاهتلاكات </a:t>
            </a:r>
            <a:endParaRPr lang="en-US" sz="3200" b="1" dirty="0"/>
          </a:p>
        </p:txBody>
      </p:sp>
      <p:sp>
        <p:nvSpPr>
          <p:cNvPr id="5" name="Rounded Rectangle 4"/>
          <p:cNvSpPr/>
          <p:nvPr/>
        </p:nvSpPr>
        <p:spPr>
          <a:xfrm>
            <a:off x="609600" y="2743200"/>
            <a:ext cx="3810000" cy="7620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rtl="1"/>
            <a:r>
              <a:rPr lang="ar-SA" sz="2400" b="1" dirty="0" smtClean="0"/>
              <a:t>احتياطي ارتفاع أسعار الأصول الرأسمالية</a:t>
            </a:r>
          </a:p>
        </p:txBody>
      </p:sp>
      <p:sp>
        <p:nvSpPr>
          <p:cNvPr id="6" name="Rounded Rectangle 5"/>
          <p:cNvSpPr/>
          <p:nvPr/>
        </p:nvSpPr>
        <p:spPr>
          <a:xfrm>
            <a:off x="4876800" y="4800600"/>
            <a:ext cx="3048000" cy="685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ar-SA" sz="3200" b="1" dirty="0" smtClean="0"/>
              <a:t>الارباح المحتجزة </a:t>
            </a:r>
            <a:endParaRPr lang="en-US" sz="3200" b="1" dirty="0"/>
          </a:p>
        </p:txBody>
      </p:sp>
      <p:sp>
        <p:nvSpPr>
          <p:cNvPr id="7" name="Rounded Rectangle 6"/>
          <p:cNvSpPr/>
          <p:nvPr/>
        </p:nvSpPr>
        <p:spPr>
          <a:xfrm>
            <a:off x="1295400" y="4800600"/>
            <a:ext cx="3048000" cy="68580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rtl="1"/>
            <a:r>
              <a:rPr lang="ar-SA" sz="3600" b="1" dirty="0" smtClean="0"/>
              <a:t>الاحتياطيات</a:t>
            </a:r>
            <a:endParaRPr lang="en-US" sz="36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7467600" cy="1143000"/>
          </a:xfrm>
        </p:spPr>
        <p:txBody>
          <a:bodyPr>
            <a:normAutofit/>
          </a:bodyPr>
          <a:lstStyle/>
          <a:p>
            <a:pPr algn="r" rtl="1"/>
            <a:r>
              <a:rPr lang="ar-SA" sz="3200" b="1" dirty="0" smtClean="0">
                <a:solidFill>
                  <a:schemeClr val="tx1"/>
                </a:solidFill>
              </a:rPr>
              <a:t>مزايا التمويل الذاتي:</a:t>
            </a:r>
            <a:endParaRPr lang="en-US" sz="3200" b="1" dirty="0">
              <a:solidFill>
                <a:schemeClr val="tx1"/>
              </a:solidFill>
            </a:endParaRPr>
          </a:p>
        </p:txBody>
      </p:sp>
      <p:sp>
        <p:nvSpPr>
          <p:cNvPr id="3" name="Content Placeholder 2"/>
          <p:cNvSpPr>
            <a:spLocks noGrp="1"/>
          </p:cNvSpPr>
          <p:nvPr>
            <p:ph sz="quarter" idx="1"/>
          </p:nvPr>
        </p:nvSpPr>
        <p:spPr>
          <a:xfrm>
            <a:off x="533400" y="1295400"/>
            <a:ext cx="8229600" cy="4873752"/>
          </a:xfrm>
        </p:spPr>
        <p:txBody>
          <a:bodyPr>
            <a:normAutofit/>
          </a:bodyPr>
          <a:lstStyle/>
          <a:p>
            <a:pPr algn="r" rtl="1">
              <a:lnSpc>
                <a:spcPct val="300000"/>
              </a:lnSpc>
            </a:pPr>
            <a:r>
              <a:rPr lang="ar-SA" b="1" dirty="0" smtClean="0"/>
              <a:t>يعتبر وسيلة أساسية ومهمة للمؤسسات الصغيرة ومتوسطة الحجم.</a:t>
            </a:r>
          </a:p>
          <a:p>
            <a:pPr algn="r" rtl="1">
              <a:lnSpc>
                <a:spcPct val="300000"/>
              </a:lnSpc>
            </a:pPr>
            <a:r>
              <a:rPr lang="ar-SA" b="1" dirty="0" smtClean="0"/>
              <a:t>يؤدي الى دعم المركز المالي للمؤسسة ويجنبها التقلبات الموسمية.</a:t>
            </a:r>
          </a:p>
          <a:p>
            <a:pPr algn="r" rtl="1">
              <a:lnSpc>
                <a:spcPct val="300000"/>
              </a:lnSpc>
            </a:pPr>
            <a:r>
              <a:rPr lang="ar-SA" b="1" dirty="0" smtClean="0"/>
              <a:t>يعتبر المصدر الأول لتكوين رأس المال الطبيعي بأقل تكلفة ممكنة.</a:t>
            </a:r>
          </a:p>
          <a:p>
            <a:pPr algn="r" rtl="1">
              <a:lnSpc>
                <a:spcPct val="300000"/>
              </a:lnSpc>
            </a:pPr>
            <a:r>
              <a:rPr lang="ar-SA" b="1" dirty="0" smtClean="0"/>
              <a:t>يعطي استقلالية أكبر للمؤسسة في اختيار الاستثمار.</a:t>
            </a: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4000" b="1" dirty="0" smtClean="0">
                <a:solidFill>
                  <a:schemeClr val="tx1"/>
                </a:solidFill>
              </a:rPr>
              <a:t>عيوب التمويل الذاتي:</a:t>
            </a:r>
            <a:endParaRPr lang="en-US" sz="4000" b="1" dirty="0">
              <a:solidFill>
                <a:schemeClr val="tx1"/>
              </a:solidFill>
            </a:endParaRPr>
          </a:p>
        </p:txBody>
      </p:sp>
      <p:sp>
        <p:nvSpPr>
          <p:cNvPr id="3" name="Content Placeholder 2"/>
          <p:cNvSpPr>
            <a:spLocks noGrp="1"/>
          </p:cNvSpPr>
          <p:nvPr>
            <p:ph sz="quarter" idx="1"/>
          </p:nvPr>
        </p:nvSpPr>
        <p:spPr/>
        <p:txBody>
          <a:bodyPr>
            <a:normAutofit/>
          </a:bodyPr>
          <a:lstStyle/>
          <a:p>
            <a:pPr algn="r" rtl="1">
              <a:lnSpc>
                <a:spcPct val="300000"/>
              </a:lnSpc>
            </a:pPr>
            <a:r>
              <a:rPr lang="ar-SA" b="1" dirty="0" smtClean="0"/>
              <a:t>قد لايكون التمويل الداخلي كافياً مما يؤدي الى عرقلة سير المشروع.</a:t>
            </a:r>
          </a:p>
          <a:p>
            <a:pPr algn="r" rtl="1">
              <a:lnSpc>
                <a:spcPct val="300000"/>
              </a:lnSpc>
            </a:pPr>
            <a:r>
              <a:rPr lang="ar-SA" b="1" dirty="0" smtClean="0"/>
              <a:t>يمنع تجميع الإدخارات بصفة عامة على مستوى النشاط الاقتصادي.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060450" y="981075"/>
            <a:ext cx="7489825" cy="5284788"/>
            <a:chOff x="10260" y="1260"/>
            <a:chExt cx="4320" cy="3600"/>
          </a:xfrm>
        </p:grpSpPr>
        <p:pic>
          <p:nvPicPr>
            <p:cNvPr id="48136" name="Picture 5" descr="Backmisc00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0" y="1260"/>
              <a:ext cx="4320"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7" name="WordArt 6"/>
            <p:cNvSpPr>
              <a:spLocks noChangeArrowheads="1" noChangeShapeType="1" noTextEdit="1"/>
            </p:cNvSpPr>
            <p:nvPr/>
          </p:nvSpPr>
          <p:spPr bwMode="auto">
            <a:xfrm>
              <a:off x="10620" y="1799"/>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sp>
          <p:nvSpPr>
            <p:cNvPr id="48138" name="WordArt 7"/>
            <p:cNvSpPr>
              <a:spLocks noChangeArrowheads="1" noChangeShapeType="1" noTextEdit="1"/>
            </p:cNvSpPr>
            <p:nvPr/>
          </p:nvSpPr>
          <p:spPr bwMode="auto">
            <a:xfrm>
              <a:off x="10620" y="2520"/>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grpSp>
      <p:sp>
        <p:nvSpPr>
          <p:cNvPr id="48131" name="Text Box 8"/>
          <p:cNvSpPr txBox="1">
            <a:spLocks noChangeArrowheads="1"/>
          </p:cNvSpPr>
          <p:nvPr/>
        </p:nvSpPr>
        <p:spPr bwMode="auto">
          <a:xfrm>
            <a:off x="2051050" y="1773238"/>
            <a:ext cx="39608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spcBef>
                <a:spcPct val="50000"/>
              </a:spcBef>
            </a:pPr>
            <a:endParaRPr lang="en-US" b="0">
              <a:latin typeface="Arial" pitchFamily="34" charset="0"/>
            </a:endParaRPr>
          </a:p>
        </p:txBody>
      </p:sp>
      <p:sp>
        <p:nvSpPr>
          <p:cNvPr id="48132" name="Text Box 9"/>
          <p:cNvSpPr txBox="1">
            <a:spLocks noChangeArrowheads="1"/>
          </p:cNvSpPr>
          <p:nvPr/>
        </p:nvSpPr>
        <p:spPr bwMode="auto">
          <a:xfrm>
            <a:off x="8302625" y="981075"/>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r>
              <a:rPr lang="ar-YE" altLang="ja-JP"/>
              <a:t>.</a:t>
            </a:r>
            <a:endParaRPr lang="ar-SA"/>
          </a:p>
        </p:txBody>
      </p:sp>
      <p:sp>
        <p:nvSpPr>
          <p:cNvPr id="48134" name="Rectangle 11"/>
          <p:cNvSpPr>
            <a:spLocks noChangeArrowheads="1"/>
          </p:cNvSpPr>
          <p:nvPr/>
        </p:nvSpPr>
        <p:spPr bwMode="auto">
          <a:xfrm>
            <a:off x="0" y="29337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tabLst>
                <a:tab pos="457200" algn="l"/>
              </a:tabLst>
            </a:pPr>
            <a:endParaRPr lang="en-US" sz="2400">
              <a:cs typeface="Arabic Transparent" pitchFamily="2" charset="0"/>
            </a:endParaRPr>
          </a:p>
        </p:txBody>
      </p:sp>
      <p:sp>
        <p:nvSpPr>
          <p:cNvPr id="48135" name="Rectangle 12"/>
          <p:cNvSpPr>
            <a:spLocks noChangeArrowheads="1"/>
          </p:cNvSpPr>
          <p:nvPr/>
        </p:nvSpPr>
        <p:spPr bwMode="auto">
          <a:xfrm>
            <a:off x="2362200" y="2690711"/>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ar-SA" altLang="ja-JP" sz="5400" b="1" dirty="0" smtClean="0">
                <a:solidFill>
                  <a:srgbClr val="9B1BB5"/>
                </a:solidFill>
                <a:cs typeface="DecoType Naskh Swashes" pitchFamily="2" charset="-78"/>
              </a:rPr>
              <a:t>شكراً   لاستماعكم</a:t>
            </a:r>
            <a:endParaRPr lang="ar-YE" altLang="ja-JP" sz="5400" b="1" dirty="0">
              <a:solidFill>
                <a:srgbClr val="9B1BB5"/>
              </a:solidFill>
              <a:cs typeface="DecoType Naskh Swashes" pitchFamily="2" charset="-78"/>
            </a:endParaRPr>
          </a:p>
        </p:txBody>
      </p:sp>
    </p:spTree>
    <p:extLst>
      <p:ext uri="{BB962C8B-B14F-4D97-AF65-F5344CB8AC3E}">
        <p14:creationId xmlns:p14="http://schemas.microsoft.com/office/powerpoint/2010/main" val="15364171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147</TotalTime>
  <Words>281</Words>
  <Application>Microsoft Office PowerPoint</Application>
  <PresentationFormat>On-screen Show (4:3)</PresentationFormat>
  <Paragraphs>35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مبادئ التمويل</vt:lpstr>
      <vt:lpstr>ﺍﻟﺘﻤﻭﻴل ﺍﻟﺫﺍتي</vt:lpstr>
      <vt:lpstr> ﺍﻷﺭﺒﺎﺡ ﻏﻴﺭ ﺍﻟﻤﻭﺯعة:</vt:lpstr>
      <vt:lpstr>أقساط الاهتلاكات:</vt:lpstr>
      <vt:lpstr>المئونات:</vt:lpstr>
      <vt:lpstr>أنواع التمويل الذاتي:</vt:lpstr>
      <vt:lpstr>مزايا التمويل الذاتي:</vt:lpstr>
      <vt:lpstr>عيوب التمويل الذاتي:</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مبادئ التمويل</dc:title>
  <dc:creator>رحاب</dc:creator>
  <cp:lastModifiedBy>hp</cp:lastModifiedBy>
  <cp:revision>22</cp:revision>
  <dcterms:created xsi:type="dcterms:W3CDTF">2006-08-16T00:00:00Z</dcterms:created>
  <dcterms:modified xsi:type="dcterms:W3CDTF">2021-05-21T19:49:00Z</dcterms:modified>
</cp:coreProperties>
</file>