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4" r:id="rId3"/>
    <p:sldId id="265" r:id="rId4"/>
    <p:sldId id="266" r:id="rId5"/>
    <p:sldId id="277" r:id="rId6"/>
    <p:sldId id="267" r:id="rId7"/>
    <p:sldId id="269" r:id="rId8"/>
    <p:sldId id="270" r:id="rId9"/>
    <p:sldId id="271" r:id="rId10"/>
    <p:sldId id="272" r:id="rId11"/>
    <p:sldId id="273" r:id="rId12"/>
    <p:sldId id="274" r:id="rId13"/>
    <p:sldId id="275" r:id="rId14"/>
    <p:sldId id="276" r:id="rId15"/>
    <p:sldId id="278"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596"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5864CC-28D4-4F0C-9A6B-E09F95D32AC3}" type="doc">
      <dgm:prSet loTypeId="urn:microsoft.com/office/officeart/2005/8/layout/arrow4" loCatId="process" qsTypeId="urn:microsoft.com/office/officeart/2005/8/quickstyle/simple1" qsCatId="simple" csTypeId="urn:microsoft.com/office/officeart/2005/8/colors/colorful1#1" csCatId="colorful" phldr="1"/>
      <dgm:spPr/>
      <dgm:t>
        <a:bodyPr/>
        <a:lstStyle/>
        <a:p>
          <a:endParaRPr lang="en-US"/>
        </a:p>
      </dgm:t>
    </dgm:pt>
    <dgm:pt modelId="{BED0E054-6503-4B0E-A5B9-0203AEE5F442}">
      <dgm:prSet custT="1"/>
      <dgm:spPr/>
      <dgm:t>
        <a:bodyPr/>
        <a:lstStyle/>
        <a:p>
          <a:pPr rtl="1"/>
          <a:r>
            <a:rPr lang="ar-SA" sz="6000" dirty="0" smtClean="0"/>
            <a:t> الإستئجار التشغيلي</a:t>
          </a:r>
          <a:endParaRPr lang="en-US" sz="6000" dirty="0"/>
        </a:p>
      </dgm:t>
    </dgm:pt>
    <dgm:pt modelId="{08393748-6D56-417D-82C5-2896E1826130}" type="parTrans" cxnId="{461E62FE-227A-451E-8DE8-2E6249887B67}">
      <dgm:prSet/>
      <dgm:spPr/>
      <dgm:t>
        <a:bodyPr/>
        <a:lstStyle/>
        <a:p>
          <a:endParaRPr lang="en-US"/>
        </a:p>
      </dgm:t>
    </dgm:pt>
    <dgm:pt modelId="{9459996E-2791-4EBF-9930-823B59067946}" type="sibTrans" cxnId="{461E62FE-227A-451E-8DE8-2E6249887B67}">
      <dgm:prSet/>
      <dgm:spPr/>
      <dgm:t>
        <a:bodyPr/>
        <a:lstStyle/>
        <a:p>
          <a:endParaRPr lang="en-US"/>
        </a:p>
      </dgm:t>
    </dgm:pt>
    <dgm:pt modelId="{795A75E8-F3F3-4427-BAD8-A961D5B7328B}">
      <dgm:prSet/>
      <dgm:spPr/>
      <dgm:t>
        <a:bodyPr/>
        <a:lstStyle/>
        <a:p>
          <a:pPr rtl="1"/>
          <a:r>
            <a:rPr lang="ar-SA" dirty="0" smtClean="0"/>
            <a:t>الإستئجار المالي </a:t>
          </a:r>
          <a:endParaRPr lang="en-US" dirty="0"/>
        </a:p>
      </dgm:t>
    </dgm:pt>
    <dgm:pt modelId="{83DF5B0D-0938-43F2-81A2-83212C94BD93}" type="parTrans" cxnId="{B493F7F6-7BDC-45EC-A5EF-69B8D5C343D0}">
      <dgm:prSet/>
      <dgm:spPr/>
      <dgm:t>
        <a:bodyPr/>
        <a:lstStyle/>
        <a:p>
          <a:endParaRPr lang="en-US"/>
        </a:p>
      </dgm:t>
    </dgm:pt>
    <dgm:pt modelId="{D1666292-0408-40B5-91B2-48857D181C7D}" type="sibTrans" cxnId="{B493F7F6-7BDC-45EC-A5EF-69B8D5C343D0}">
      <dgm:prSet/>
      <dgm:spPr/>
      <dgm:t>
        <a:bodyPr/>
        <a:lstStyle/>
        <a:p>
          <a:endParaRPr lang="en-US"/>
        </a:p>
      </dgm:t>
    </dgm:pt>
    <dgm:pt modelId="{E86A429E-03C8-4DC0-8952-89EBF4345C57}">
      <dgm:prSet/>
      <dgm:spPr/>
      <dgm:t>
        <a:bodyPr/>
        <a:lstStyle/>
        <a:p>
          <a:pPr rtl="1"/>
          <a:endParaRPr lang="en-US" dirty="0"/>
        </a:p>
      </dgm:t>
    </dgm:pt>
    <dgm:pt modelId="{6FB6B8F5-57F6-4290-98E0-2F0F38ECC0AB}" type="parTrans" cxnId="{BAFB0AC9-B975-4346-A6FB-8DCF7C91D569}">
      <dgm:prSet/>
      <dgm:spPr/>
      <dgm:t>
        <a:bodyPr/>
        <a:lstStyle/>
        <a:p>
          <a:endParaRPr lang="en-US"/>
        </a:p>
      </dgm:t>
    </dgm:pt>
    <dgm:pt modelId="{81AF7DEC-B226-43F8-A3F7-AA1854351FBE}" type="sibTrans" cxnId="{BAFB0AC9-B975-4346-A6FB-8DCF7C91D569}">
      <dgm:prSet/>
      <dgm:spPr/>
      <dgm:t>
        <a:bodyPr/>
        <a:lstStyle/>
        <a:p>
          <a:endParaRPr lang="en-US"/>
        </a:p>
      </dgm:t>
    </dgm:pt>
    <dgm:pt modelId="{5E7AAD52-3781-49EA-886D-747325BB0F48}" type="pres">
      <dgm:prSet presAssocID="{175864CC-28D4-4F0C-9A6B-E09F95D32AC3}" presName="compositeShape" presStyleCnt="0">
        <dgm:presLayoutVars>
          <dgm:chMax val="2"/>
          <dgm:dir/>
          <dgm:resizeHandles val="exact"/>
        </dgm:presLayoutVars>
      </dgm:prSet>
      <dgm:spPr/>
      <dgm:t>
        <a:bodyPr/>
        <a:lstStyle/>
        <a:p>
          <a:endParaRPr lang="en-US"/>
        </a:p>
      </dgm:t>
    </dgm:pt>
    <dgm:pt modelId="{8AD11376-AE46-478A-A055-EE4EB21A1BEE}" type="pres">
      <dgm:prSet presAssocID="{BED0E054-6503-4B0E-A5B9-0203AEE5F442}" presName="upArrow" presStyleLbl="node1" presStyleIdx="0" presStyleCnt="2"/>
      <dgm:spPr>
        <a:solidFill>
          <a:srgbClr val="FFC000"/>
        </a:solidFill>
      </dgm:spPr>
    </dgm:pt>
    <dgm:pt modelId="{562F2070-B54F-4EEA-9895-AE0DBCC46F83}" type="pres">
      <dgm:prSet presAssocID="{BED0E054-6503-4B0E-A5B9-0203AEE5F442}" presName="upArrowText" presStyleLbl="revTx" presStyleIdx="0" presStyleCnt="2" custScaleX="141566" custLinFactNeighborX="15837" custLinFactNeighborY="6515">
        <dgm:presLayoutVars>
          <dgm:chMax val="0"/>
          <dgm:bulletEnabled val="1"/>
        </dgm:presLayoutVars>
      </dgm:prSet>
      <dgm:spPr/>
      <dgm:t>
        <a:bodyPr/>
        <a:lstStyle/>
        <a:p>
          <a:endParaRPr lang="en-US"/>
        </a:p>
      </dgm:t>
    </dgm:pt>
    <dgm:pt modelId="{49F757D1-E28F-4473-8D0B-DE8FB54BB701}" type="pres">
      <dgm:prSet presAssocID="{795A75E8-F3F3-4427-BAD8-A961D5B7328B}" presName="downArrow" presStyleLbl="node1" presStyleIdx="1" presStyleCnt="2"/>
      <dgm:spPr>
        <a:solidFill>
          <a:srgbClr val="FF0000"/>
        </a:solidFill>
      </dgm:spPr>
    </dgm:pt>
    <dgm:pt modelId="{60011EA9-E968-4F00-BC0B-024892215D82}" type="pres">
      <dgm:prSet presAssocID="{795A75E8-F3F3-4427-BAD8-A961D5B7328B}" presName="downArrowText" presStyleLbl="revTx" presStyleIdx="1" presStyleCnt="2" custScaleX="126602">
        <dgm:presLayoutVars>
          <dgm:chMax val="0"/>
          <dgm:bulletEnabled val="1"/>
        </dgm:presLayoutVars>
      </dgm:prSet>
      <dgm:spPr/>
      <dgm:t>
        <a:bodyPr/>
        <a:lstStyle/>
        <a:p>
          <a:endParaRPr lang="en-US"/>
        </a:p>
      </dgm:t>
    </dgm:pt>
  </dgm:ptLst>
  <dgm:cxnLst>
    <dgm:cxn modelId="{B493F7F6-7BDC-45EC-A5EF-69B8D5C343D0}" srcId="{175864CC-28D4-4F0C-9A6B-E09F95D32AC3}" destId="{795A75E8-F3F3-4427-BAD8-A961D5B7328B}" srcOrd="1" destOrd="0" parTransId="{83DF5B0D-0938-43F2-81A2-83212C94BD93}" sibTransId="{D1666292-0408-40B5-91B2-48857D181C7D}"/>
    <dgm:cxn modelId="{ED5E800B-5B5F-4200-8D18-E32AEC2FF80D}" type="presOf" srcId="{175864CC-28D4-4F0C-9A6B-E09F95D32AC3}" destId="{5E7AAD52-3781-49EA-886D-747325BB0F48}" srcOrd="0" destOrd="0" presId="urn:microsoft.com/office/officeart/2005/8/layout/arrow4"/>
    <dgm:cxn modelId="{C8B6FE13-F8D7-45E5-9F82-FA9FBCABE172}" type="presOf" srcId="{BED0E054-6503-4B0E-A5B9-0203AEE5F442}" destId="{562F2070-B54F-4EEA-9895-AE0DBCC46F83}" srcOrd="0" destOrd="0" presId="urn:microsoft.com/office/officeart/2005/8/layout/arrow4"/>
    <dgm:cxn modelId="{49BCE03C-63A7-4CF1-90FF-207AB8CEE9BB}" type="presOf" srcId="{795A75E8-F3F3-4427-BAD8-A961D5B7328B}" destId="{60011EA9-E968-4F00-BC0B-024892215D82}" srcOrd="0" destOrd="0" presId="urn:microsoft.com/office/officeart/2005/8/layout/arrow4"/>
    <dgm:cxn modelId="{BAFB0AC9-B975-4346-A6FB-8DCF7C91D569}" srcId="{175864CC-28D4-4F0C-9A6B-E09F95D32AC3}" destId="{E86A429E-03C8-4DC0-8952-89EBF4345C57}" srcOrd="2" destOrd="0" parTransId="{6FB6B8F5-57F6-4290-98E0-2F0F38ECC0AB}" sibTransId="{81AF7DEC-B226-43F8-A3F7-AA1854351FBE}"/>
    <dgm:cxn modelId="{461E62FE-227A-451E-8DE8-2E6249887B67}" srcId="{175864CC-28D4-4F0C-9A6B-E09F95D32AC3}" destId="{BED0E054-6503-4B0E-A5B9-0203AEE5F442}" srcOrd="0" destOrd="0" parTransId="{08393748-6D56-417D-82C5-2896E1826130}" sibTransId="{9459996E-2791-4EBF-9930-823B59067946}"/>
    <dgm:cxn modelId="{A57CD8AE-C51B-4122-8D4F-768378856715}" type="presParOf" srcId="{5E7AAD52-3781-49EA-886D-747325BB0F48}" destId="{8AD11376-AE46-478A-A055-EE4EB21A1BEE}" srcOrd="0" destOrd="0" presId="urn:microsoft.com/office/officeart/2005/8/layout/arrow4"/>
    <dgm:cxn modelId="{EECB578A-0932-489A-80CB-BE579B55DC1C}" type="presParOf" srcId="{5E7AAD52-3781-49EA-886D-747325BB0F48}" destId="{562F2070-B54F-4EEA-9895-AE0DBCC46F83}" srcOrd="1" destOrd="0" presId="urn:microsoft.com/office/officeart/2005/8/layout/arrow4"/>
    <dgm:cxn modelId="{1917C14F-9C95-4CCC-9E8E-4C580745A325}" type="presParOf" srcId="{5E7AAD52-3781-49EA-886D-747325BB0F48}" destId="{49F757D1-E28F-4473-8D0B-DE8FB54BB701}" srcOrd="2" destOrd="0" presId="urn:microsoft.com/office/officeart/2005/8/layout/arrow4"/>
    <dgm:cxn modelId="{75E7E180-5BEB-4B0E-ACAC-4E9620E0F798}" type="presParOf" srcId="{5E7AAD52-3781-49EA-886D-747325BB0F48}" destId="{60011EA9-E968-4F00-BC0B-024892215D82}"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3AC0379-0B8D-48B6-8AD6-CA43F2057BF9}" type="doc">
      <dgm:prSet loTypeId="urn:microsoft.com/office/officeart/2005/8/layout/process2" loCatId="process" qsTypeId="urn:microsoft.com/office/officeart/2005/8/quickstyle/3d2" qsCatId="3D" csTypeId="urn:microsoft.com/office/officeart/2005/8/colors/colorful2" csCatId="colorful" phldr="1"/>
      <dgm:spPr/>
      <dgm:t>
        <a:bodyPr/>
        <a:lstStyle/>
        <a:p>
          <a:endParaRPr lang="en-US"/>
        </a:p>
      </dgm:t>
    </dgm:pt>
    <dgm:pt modelId="{56F815F4-E9BE-49AE-9F01-6F604B6736C1}">
      <dgm:prSet/>
      <dgm:spPr/>
      <dgm:t>
        <a:bodyPr/>
        <a:lstStyle/>
        <a:p>
          <a:pPr rtl="1"/>
          <a:r>
            <a:rPr lang="ar-SA" b="1" dirty="0" smtClean="0"/>
            <a:t>البيع ثم الإستئجار </a:t>
          </a:r>
          <a:endParaRPr lang="ar-SA" b="1" dirty="0"/>
        </a:p>
      </dgm:t>
    </dgm:pt>
    <dgm:pt modelId="{D680B3AC-D2E1-4BBE-9BA0-4A3845D04304}" type="parTrans" cxnId="{8D0AB9FC-967D-4C6D-BF2B-3363702E8EB5}">
      <dgm:prSet/>
      <dgm:spPr/>
      <dgm:t>
        <a:bodyPr/>
        <a:lstStyle/>
        <a:p>
          <a:endParaRPr lang="en-US"/>
        </a:p>
      </dgm:t>
    </dgm:pt>
    <dgm:pt modelId="{52F07F95-ED01-4DE0-9745-590A1DF2C6FE}" type="sibTrans" cxnId="{8D0AB9FC-967D-4C6D-BF2B-3363702E8EB5}">
      <dgm:prSet/>
      <dgm:spPr/>
      <dgm:t>
        <a:bodyPr/>
        <a:lstStyle/>
        <a:p>
          <a:endParaRPr lang="en-US"/>
        </a:p>
      </dgm:t>
    </dgm:pt>
    <dgm:pt modelId="{21D8D681-2E9F-4FC9-B413-2003D2F20039}">
      <dgm:prSet/>
      <dgm:spPr/>
      <dgm:t>
        <a:bodyPr/>
        <a:lstStyle/>
        <a:p>
          <a:pPr rtl="1"/>
          <a:r>
            <a:rPr lang="ar-SA" b="1" dirty="0" smtClean="0"/>
            <a:t>الإستئجار المباشر </a:t>
          </a:r>
          <a:endParaRPr lang="ar-SA" b="1" dirty="0"/>
        </a:p>
      </dgm:t>
    </dgm:pt>
    <dgm:pt modelId="{27AF31AE-06BD-4DFB-9306-3A1AE6502B93}" type="parTrans" cxnId="{243CF7D4-E3C6-4589-BB6B-1CD49262E054}">
      <dgm:prSet/>
      <dgm:spPr/>
      <dgm:t>
        <a:bodyPr/>
        <a:lstStyle/>
        <a:p>
          <a:endParaRPr lang="en-US"/>
        </a:p>
      </dgm:t>
    </dgm:pt>
    <dgm:pt modelId="{29C6D7FC-964A-422A-A6F9-260E07FA3998}" type="sibTrans" cxnId="{243CF7D4-E3C6-4589-BB6B-1CD49262E054}">
      <dgm:prSet/>
      <dgm:spPr/>
      <dgm:t>
        <a:bodyPr/>
        <a:lstStyle/>
        <a:p>
          <a:endParaRPr lang="en-US"/>
        </a:p>
      </dgm:t>
    </dgm:pt>
    <dgm:pt modelId="{DEC298A4-30F1-4CFE-BB63-5240840EF519}">
      <dgm:prSet/>
      <dgm:spPr/>
      <dgm:t>
        <a:bodyPr/>
        <a:lstStyle/>
        <a:p>
          <a:pPr rtl="1"/>
          <a:r>
            <a:rPr lang="ar-SA" b="1" dirty="0" smtClean="0"/>
            <a:t>الرفع الإستئجاري</a:t>
          </a:r>
          <a:endParaRPr lang="en-US" dirty="0"/>
        </a:p>
      </dgm:t>
    </dgm:pt>
    <dgm:pt modelId="{6227FCB4-E2CA-4084-BDA3-552480EBA6A4}" type="parTrans" cxnId="{383F4794-7F8A-4700-9034-AEC0EFE51A5B}">
      <dgm:prSet/>
      <dgm:spPr/>
      <dgm:t>
        <a:bodyPr/>
        <a:lstStyle/>
        <a:p>
          <a:endParaRPr lang="en-US"/>
        </a:p>
      </dgm:t>
    </dgm:pt>
    <dgm:pt modelId="{6F03DB7E-C776-4C03-8767-E12B7BE3CFA1}" type="sibTrans" cxnId="{383F4794-7F8A-4700-9034-AEC0EFE51A5B}">
      <dgm:prSet/>
      <dgm:spPr/>
      <dgm:t>
        <a:bodyPr/>
        <a:lstStyle/>
        <a:p>
          <a:endParaRPr lang="en-US"/>
        </a:p>
      </dgm:t>
    </dgm:pt>
    <dgm:pt modelId="{E025D7DE-9EAB-4B05-BC31-3E043155EBE4}" type="pres">
      <dgm:prSet presAssocID="{F3AC0379-0B8D-48B6-8AD6-CA43F2057BF9}" presName="linearFlow" presStyleCnt="0">
        <dgm:presLayoutVars>
          <dgm:resizeHandles val="exact"/>
        </dgm:presLayoutVars>
      </dgm:prSet>
      <dgm:spPr/>
      <dgm:t>
        <a:bodyPr/>
        <a:lstStyle/>
        <a:p>
          <a:endParaRPr lang="en-US"/>
        </a:p>
      </dgm:t>
    </dgm:pt>
    <dgm:pt modelId="{591AA7A9-94D9-4D55-BD4C-A299AC8E1A19}" type="pres">
      <dgm:prSet presAssocID="{56F815F4-E9BE-49AE-9F01-6F604B6736C1}" presName="node" presStyleLbl="node1" presStyleIdx="0" presStyleCnt="3" custScaleX="166771">
        <dgm:presLayoutVars>
          <dgm:bulletEnabled val="1"/>
        </dgm:presLayoutVars>
      </dgm:prSet>
      <dgm:spPr/>
      <dgm:t>
        <a:bodyPr/>
        <a:lstStyle/>
        <a:p>
          <a:endParaRPr lang="en-US"/>
        </a:p>
      </dgm:t>
    </dgm:pt>
    <dgm:pt modelId="{6ADB0C18-AD3B-45C8-9084-D5154D90BB85}" type="pres">
      <dgm:prSet presAssocID="{52F07F95-ED01-4DE0-9745-590A1DF2C6FE}" presName="sibTrans" presStyleLbl="sibTrans2D1" presStyleIdx="0" presStyleCnt="2"/>
      <dgm:spPr/>
      <dgm:t>
        <a:bodyPr/>
        <a:lstStyle/>
        <a:p>
          <a:endParaRPr lang="en-US"/>
        </a:p>
      </dgm:t>
    </dgm:pt>
    <dgm:pt modelId="{4BF01042-0C7B-4B8C-A7B3-031315877F89}" type="pres">
      <dgm:prSet presAssocID="{52F07F95-ED01-4DE0-9745-590A1DF2C6FE}" presName="connectorText" presStyleLbl="sibTrans2D1" presStyleIdx="0" presStyleCnt="2"/>
      <dgm:spPr/>
      <dgm:t>
        <a:bodyPr/>
        <a:lstStyle/>
        <a:p>
          <a:endParaRPr lang="en-US"/>
        </a:p>
      </dgm:t>
    </dgm:pt>
    <dgm:pt modelId="{82CB0097-CB96-4951-9378-7081E6830FCB}" type="pres">
      <dgm:prSet presAssocID="{21D8D681-2E9F-4FC9-B413-2003D2F20039}" presName="node" presStyleLbl="node1" presStyleIdx="1" presStyleCnt="3" custScaleX="166771">
        <dgm:presLayoutVars>
          <dgm:bulletEnabled val="1"/>
        </dgm:presLayoutVars>
      </dgm:prSet>
      <dgm:spPr/>
      <dgm:t>
        <a:bodyPr/>
        <a:lstStyle/>
        <a:p>
          <a:endParaRPr lang="en-US"/>
        </a:p>
      </dgm:t>
    </dgm:pt>
    <dgm:pt modelId="{5C378B33-2957-4740-AA54-F1FAE4C0014A}" type="pres">
      <dgm:prSet presAssocID="{29C6D7FC-964A-422A-A6F9-260E07FA3998}" presName="sibTrans" presStyleLbl="sibTrans2D1" presStyleIdx="1" presStyleCnt="2"/>
      <dgm:spPr/>
      <dgm:t>
        <a:bodyPr/>
        <a:lstStyle/>
        <a:p>
          <a:endParaRPr lang="en-US"/>
        </a:p>
      </dgm:t>
    </dgm:pt>
    <dgm:pt modelId="{1C778F8E-EA91-4974-8E3F-C8ECF2A0BA6D}" type="pres">
      <dgm:prSet presAssocID="{29C6D7FC-964A-422A-A6F9-260E07FA3998}" presName="connectorText" presStyleLbl="sibTrans2D1" presStyleIdx="1" presStyleCnt="2"/>
      <dgm:spPr/>
      <dgm:t>
        <a:bodyPr/>
        <a:lstStyle/>
        <a:p>
          <a:endParaRPr lang="en-US"/>
        </a:p>
      </dgm:t>
    </dgm:pt>
    <dgm:pt modelId="{CAC353A7-2E5E-483E-93AF-8F2D609CE1C7}" type="pres">
      <dgm:prSet presAssocID="{DEC298A4-30F1-4CFE-BB63-5240840EF519}" presName="node" presStyleLbl="node1" presStyleIdx="2" presStyleCnt="3" custScaleX="159822">
        <dgm:presLayoutVars>
          <dgm:bulletEnabled val="1"/>
        </dgm:presLayoutVars>
      </dgm:prSet>
      <dgm:spPr/>
      <dgm:t>
        <a:bodyPr/>
        <a:lstStyle/>
        <a:p>
          <a:endParaRPr lang="en-US"/>
        </a:p>
      </dgm:t>
    </dgm:pt>
  </dgm:ptLst>
  <dgm:cxnLst>
    <dgm:cxn modelId="{DF02F4DF-34CF-480D-AD12-0B13DB3A672F}" type="presOf" srcId="{21D8D681-2E9F-4FC9-B413-2003D2F20039}" destId="{82CB0097-CB96-4951-9378-7081E6830FCB}" srcOrd="0" destOrd="0" presId="urn:microsoft.com/office/officeart/2005/8/layout/process2"/>
    <dgm:cxn modelId="{C8BB2718-A3E0-409F-935B-4BFDBDB581EE}" type="presOf" srcId="{29C6D7FC-964A-422A-A6F9-260E07FA3998}" destId="{1C778F8E-EA91-4974-8E3F-C8ECF2A0BA6D}" srcOrd="1" destOrd="0" presId="urn:microsoft.com/office/officeart/2005/8/layout/process2"/>
    <dgm:cxn modelId="{4365A717-C9B1-4EBA-B993-706B8D7A4A0F}" type="presOf" srcId="{52F07F95-ED01-4DE0-9745-590A1DF2C6FE}" destId="{4BF01042-0C7B-4B8C-A7B3-031315877F89}" srcOrd="1" destOrd="0" presId="urn:microsoft.com/office/officeart/2005/8/layout/process2"/>
    <dgm:cxn modelId="{243CF7D4-E3C6-4589-BB6B-1CD49262E054}" srcId="{F3AC0379-0B8D-48B6-8AD6-CA43F2057BF9}" destId="{21D8D681-2E9F-4FC9-B413-2003D2F20039}" srcOrd="1" destOrd="0" parTransId="{27AF31AE-06BD-4DFB-9306-3A1AE6502B93}" sibTransId="{29C6D7FC-964A-422A-A6F9-260E07FA3998}"/>
    <dgm:cxn modelId="{34D4188C-0F65-404B-8381-91BF361BA566}" type="presOf" srcId="{29C6D7FC-964A-422A-A6F9-260E07FA3998}" destId="{5C378B33-2957-4740-AA54-F1FAE4C0014A}" srcOrd="0" destOrd="0" presId="urn:microsoft.com/office/officeart/2005/8/layout/process2"/>
    <dgm:cxn modelId="{FB47E0C1-7A2B-4D8A-A6A6-1FF429B4BF5F}" type="presOf" srcId="{52F07F95-ED01-4DE0-9745-590A1DF2C6FE}" destId="{6ADB0C18-AD3B-45C8-9084-D5154D90BB85}" srcOrd="0" destOrd="0" presId="urn:microsoft.com/office/officeart/2005/8/layout/process2"/>
    <dgm:cxn modelId="{585901D7-B44F-4D62-A94E-1EF317297D3F}" type="presOf" srcId="{DEC298A4-30F1-4CFE-BB63-5240840EF519}" destId="{CAC353A7-2E5E-483E-93AF-8F2D609CE1C7}" srcOrd="0" destOrd="0" presId="urn:microsoft.com/office/officeart/2005/8/layout/process2"/>
    <dgm:cxn modelId="{3DAFB75F-8B81-4E68-9864-66E92B2160E9}" type="presOf" srcId="{F3AC0379-0B8D-48B6-8AD6-CA43F2057BF9}" destId="{E025D7DE-9EAB-4B05-BC31-3E043155EBE4}" srcOrd="0" destOrd="0" presId="urn:microsoft.com/office/officeart/2005/8/layout/process2"/>
    <dgm:cxn modelId="{8D0AB9FC-967D-4C6D-BF2B-3363702E8EB5}" srcId="{F3AC0379-0B8D-48B6-8AD6-CA43F2057BF9}" destId="{56F815F4-E9BE-49AE-9F01-6F604B6736C1}" srcOrd="0" destOrd="0" parTransId="{D680B3AC-D2E1-4BBE-9BA0-4A3845D04304}" sibTransId="{52F07F95-ED01-4DE0-9745-590A1DF2C6FE}"/>
    <dgm:cxn modelId="{F451FEB9-26F4-45CE-89EB-7CD4B787A115}" type="presOf" srcId="{56F815F4-E9BE-49AE-9F01-6F604B6736C1}" destId="{591AA7A9-94D9-4D55-BD4C-A299AC8E1A19}" srcOrd="0" destOrd="0" presId="urn:microsoft.com/office/officeart/2005/8/layout/process2"/>
    <dgm:cxn modelId="{383F4794-7F8A-4700-9034-AEC0EFE51A5B}" srcId="{F3AC0379-0B8D-48B6-8AD6-CA43F2057BF9}" destId="{DEC298A4-30F1-4CFE-BB63-5240840EF519}" srcOrd="2" destOrd="0" parTransId="{6227FCB4-E2CA-4084-BDA3-552480EBA6A4}" sibTransId="{6F03DB7E-C776-4C03-8767-E12B7BE3CFA1}"/>
    <dgm:cxn modelId="{A73FD059-5513-4EF4-BD85-DC326F84E3E7}" type="presParOf" srcId="{E025D7DE-9EAB-4B05-BC31-3E043155EBE4}" destId="{591AA7A9-94D9-4D55-BD4C-A299AC8E1A19}" srcOrd="0" destOrd="0" presId="urn:microsoft.com/office/officeart/2005/8/layout/process2"/>
    <dgm:cxn modelId="{D3EB6960-CE6F-421D-A938-044BF1238988}" type="presParOf" srcId="{E025D7DE-9EAB-4B05-BC31-3E043155EBE4}" destId="{6ADB0C18-AD3B-45C8-9084-D5154D90BB85}" srcOrd="1" destOrd="0" presId="urn:microsoft.com/office/officeart/2005/8/layout/process2"/>
    <dgm:cxn modelId="{36342A4F-51CB-4316-9604-028BDEEA2CA1}" type="presParOf" srcId="{6ADB0C18-AD3B-45C8-9084-D5154D90BB85}" destId="{4BF01042-0C7B-4B8C-A7B3-031315877F89}" srcOrd="0" destOrd="0" presId="urn:microsoft.com/office/officeart/2005/8/layout/process2"/>
    <dgm:cxn modelId="{5A300F83-ECCC-48D8-87AB-0F657D1303AA}" type="presParOf" srcId="{E025D7DE-9EAB-4B05-BC31-3E043155EBE4}" destId="{82CB0097-CB96-4951-9378-7081E6830FCB}" srcOrd="2" destOrd="0" presId="urn:microsoft.com/office/officeart/2005/8/layout/process2"/>
    <dgm:cxn modelId="{736CA64A-ED22-451E-A098-08CD6EA2F08F}" type="presParOf" srcId="{E025D7DE-9EAB-4B05-BC31-3E043155EBE4}" destId="{5C378B33-2957-4740-AA54-F1FAE4C0014A}" srcOrd="3" destOrd="0" presId="urn:microsoft.com/office/officeart/2005/8/layout/process2"/>
    <dgm:cxn modelId="{1212D919-C5D3-453F-B9C4-F803BBA36505}" type="presParOf" srcId="{5C378B33-2957-4740-AA54-F1FAE4C0014A}" destId="{1C778F8E-EA91-4974-8E3F-C8ECF2A0BA6D}" srcOrd="0" destOrd="0" presId="urn:microsoft.com/office/officeart/2005/8/layout/process2"/>
    <dgm:cxn modelId="{934F17DE-9B62-4904-9051-36B2BB817E31}" type="presParOf" srcId="{E025D7DE-9EAB-4B05-BC31-3E043155EBE4}" destId="{CAC353A7-2E5E-483E-93AF-8F2D609CE1C7}" srcOrd="4"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D11376-AE46-478A-A055-EE4EB21A1BEE}">
      <dsp:nvSpPr>
        <dsp:cNvPr id="0" name=""/>
        <dsp:cNvSpPr/>
      </dsp:nvSpPr>
      <dsp:spPr>
        <a:xfrm>
          <a:off x="-274007" y="0"/>
          <a:ext cx="2464308" cy="2339400"/>
        </a:xfrm>
        <a:prstGeom prst="upArrow">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62F2070-B54F-4EEA-9895-AE0DBCC46F83}">
      <dsp:nvSpPr>
        <dsp:cNvPr id="0" name=""/>
        <dsp:cNvSpPr/>
      </dsp:nvSpPr>
      <dsp:spPr>
        <a:xfrm>
          <a:off x="1547513" y="152411"/>
          <a:ext cx="5920086" cy="2339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26720" tIns="0" rIns="426720" bIns="426720" numCol="1" spcCol="1270" anchor="ctr" anchorCtr="0">
          <a:noAutofit/>
        </a:bodyPr>
        <a:lstStyle/>
        <a:p>
          <a:pPr lvl="0" algn="l" defTabSz="2667000" rtl="1">
            <a:lnSpc>
              <a:spcPct val="90000"/>
            </a:lnSpc>
            <a:spcBef>
              <a:spcPct val="0"/>
            </a:spcBef>
            <a:spcAft>
              <a:spcPct val="35000"/>
            </a:spcAft>
          </a:pPr>
          <a:r>
            <a:rPr lang="ar-SA" sz="6000" kern="1200" dirty="0" smtClean="0"/>
            <a:t> الإستئجار التشغيلي</a:t>
          </a:r>
          <a:endParaRPr lang="en-US" sz="6000" kern="1200" dirty="0"/>
        </a:p>
      </dsp:txBody>
      <dsp:txXfrm>
        <a:off x="1547513" y="152411"/>
        <a:ext cx="5920086" cy="2339400"/>
      </dsp:txXfrm>
    </dsp:sp>
    <dsp:sp modelId="{49F757D1-E28F-4473-8D0B-DE8FB54BB701}">
      <dsp:nvSpPr>
        <dsp:cNvPr id="0" name=""/>
        <dsp:cNvSpPr/>
      </dsp:nvSpPr>
      <dsp:spPr>
        <a:xfrm>
          <a:off x="465285" y="2534351"/>
          <a:ext cx="2464308" cy="2339400"/>
        </a:xfrm>
        <a:prstGeom prst="downArrow">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0011EA9-E968-4F00-BC0B-024892215D82}">
      <dsp:nvSpPr>
        <dsp:cNvPr id="0" name=""/>
        <dsp:cNvSpPr/>
      </dsp:nvSpPr>
      <dsp:spPr>
        <a:xfrm>
          <a:off x="2447293" y="2534351"/>
          <a:ext cx="5294313" cy="2339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62280" tIns="0" rIns="462280" bIns="462280" numCol="1" spcCol="1270" anchor="ctr" anchorCtr="0">
          <a:noAutofit/>
        </a:bodyPr>
        <a:lstStyle/>
        <a:p>
          <a:pPr lvl="0" algn="l" defTabSz="2889250" rtl="1">
            <a:lnSpc>
              <a:spcPct val="90000"/>
            </a:lnSpc>
            <a:spcBef>
              <a:spcPct val="0"/>
            </a:spcBef>
            <a:spcAft>
              <a:spcPct val="35000"/>
            </a:spcAft>
          </a:pPr>
          <a:r>
            <a:rPr lang="ar-SA" sz="6500" kern="1200" dirty="0" smtClean="0"/>
            <a:t>الإستئجار المالي </a:t>
          </a:r>
          <a:endParaRPr lang="en-US" sz="6500" kern="1200" dirty="0"/>
        </a:p>
      </dsp:txBody>
      <dsp:txXfrm>
        <a:off x="2447293" y="2534351"/>
        <a:ext cx="5294313" cy="23394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1AA7A9-94D9-4D55-BD4C-A299AC8E1A19}">
      <dsp:nvSpPr>
        <dsp:cNvPr id="0" name=""/>
        <dsp:cNvSpPr/>
      </dsp:nvSpPr>
      <dsp:spPr>
        <a:xfrm>
          <a:off x="1904998" y="0"/>
          <a:ext cx="3657602" cy="1218438"/>
        </a:xfrm>
        <a:prstGeom prst="roundRect">
          <a:avLst>
            <a:gd name="adj" fmla="val 10000"/>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lvl="0" algn="ctr" defTabSz="1644650" rtl="1">
            <a:lnSpc>
              <a:spcPct val="90000"/>
            </a:lnSpc>
            <a:spcBef>
              <a:spcPct val="0"/>
            </a:spcBef>
            <a:spcAft>
              <a:spcPct val="35000"/>
            </a:spcAft>
          </a:pPr>
          <a:r>
            <a:rPr lang="ar-SA" sz="3700" b="1" kern="1200" dirty="0" smtClean="0"/>
            <a:t>البيع ثم الإستئجار </a:t>
          </a:r>
          <a:endParaRPr lang="ar-SA" sz="3700" b="1" kern="1200" dirty="0"/>
        </a:p>
      </dsp:txBody>
      <dsp:txXfrm>
        <a:off x="1940685" y="35687"/>
        <a:ext cx="3586228" cy="1147064"/>
      </dsp:txXfrm>
    </dsp:sp>
    <dsp:sp modelId="{6ADB0C18-AD3B-45C8-9084-D5154D90BB85}">
      <dsp:nvSpPr>
        <dsp:cNvPr id="0" name=""/>
        <dsp:cNvSpPr/>
      </dsp:nvSpPr>
      <dsp:spPr>
        <a:xfrm rot="5400000">
          <a:off x="3505342" y="1248898"/>
          <a:ext cx="456914" cy="548297"/>
        </a:xfrm>
        <a:prstGeom prst="rightArrow">
          <a:avLst>
            <a:gd name="adj1" fmla="val 60000"/>
            <a:gd name="adj2" fmla="val 50000"/>
          </a:avLst>
        </a:prstGeom>
        <a:solidFill>
          <a:schemeClr val="accent2">
            <a:hueOff val="0"/>
            <a:satOff val="0"/>
            <a:lumOff val="0"/>
            <a:alphaOff val="0"/>
          </a:schemeClr>
        </a:solidFill>
        <a:ln>
          <a:noFill/>
        </a:ln>
        <a:effectLst>
          <a:outerShdw blurRad="50800" dist="20000" dir="5400000" rotWithShape="0">
            <a:srgbClr val="000000">
              <a:alpha val="42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dsp:txBody>
      <dsp:txXfrm rot="-5400000">
        <a:off x="3569310" y="1294589"/>
        <a:ext cx="328979" cy="319840"/>
      </dsp:txXfrm>
    </dsp:sp>
    <dsp:sp modelId="{82CB0097-CB96-4951-9378-7081E6830FCB}">
      <dsp:nvSpPr>
        <dsp:cNvPr id="0" name=""/>
        <dsp:cNvSpPr/>
      </dsp:nvSpPr>
      <dsp:spPr>
        <a:xfrm>
          <a:off x="1904998" y="1827656"/>
          <a:ext cx="3657602" cy="1218438"/>
        </a:xfrm>
        <a:prstGeom prst="roundRect">
          <a:avLst>
            <a:gd name="adj" fmla="val 10000"/>
          </a:avLst>
        </a:prstGeom>
        <a:gradFill rotWithShape="0">
          <a:gsLst>
            <a:gs pos="0">
              <a:schemeClr val="accent2">
                <a:hueOff val="-6317677"/>
                <a:satOff val="10648"/>
                <a:lumOff val="-13040"/>
                <a:alphaOff val="0"/>
                <a:shade val="63000"/>
                <a:satMod val="165000"/>
              </a:schemeClr>
            </a:gs>
            <a:gs pos="30000">
              <a:schemeClr val="accent2">
                <a:hueOff val="-6317677"/>
                <a:satOff val="10648"/>
                <a:lumOff val="-13040"/>
                <a:alphaOff val="0"/>
                <a:shade val="58000"/>
                <a:satMod val="165000"/>
              </a:schemeClr>
            </a:gs>
            <a:gs pos="75000">
              <a:schemeClr val="accent2">
                <a:hueOff val="-6317677"/>
                <a:satOff val="10648"/>
                <a:lumOff val="-13040"/>
                <a:alphaOff val="0"/>
                <a:shade val="30000"/>
                <a:satMod val="175000"/>
              </a:schemeClr>
            </a:gs>
            <a:gs pos="100000">
              <a:schemeClr val="accent2">
                <a:hueOff val="-6317677"/>
                <a:satOff val="10648"/>
                <a:lumOff val="-1304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lvl="0" algn="ctr" defTabSz="1644650" rtl="1">
            <a:lnSpc>
              <a:spcPct val="90000"/>
            </a:lnSpc>
            <a:spcBef>
              <a:spcPct val="0"/>
            </a:spcBef>
            <a:spcAft>
              <a:spcPct val="35000"/>
            </a:spcAft>
          </a:pPr>
          <a:r>
            <a:rPr lang="ar-SA" sz="3700" b="1" kern="1200" dirty="0" smtClean="0"/>
            <a:t>الإستئجار المباشر </a:t>
          </a:r>
          <a:endParaRPr lang="ar-SA" sz="3700" b="1" kern="1200" dirty="0"/>
        </a:p>
      </dsp:txBody>
      <dsp:txXfrm>
        <a:off x="1940685" y="1863343"/>
        <a:ext cx="3586228" cy="1147064"/>
      </dsp:txXfrm>
    </dsp:sp>
    <dsp:sp modelId="{5C378B33-2957-4740-AA54-F1FAE4C0014A}">
      <dsp:nvSpPr>
        <dsp:cNvPr id="0" name=""/>
        <dsp:cNvSpPr/>
      </dsp:nvSpPr>
      <dsp:spPr>
        <a:xfrm rot="5400000">
          <a:off x="3505342" y="3076555"/>
          <a:ext cx="456914" cy="548297"/>
        </a:xfrm>
        <a:prstGeom prst="rightArrow">
          <a:avLst>
            <a:gd name="adj1" fmla="val 60000"/>
            <a:gd name="adj2" fmla="val 50000"/>
          </a:avLst>
        </a:prstGeom>
        <a:solidFill>
          <a:schemeClr val="accent2">
            <a:hueOff val="-12635355"/>
            <a:satOff val="21297"/>
            <a:lumOff val="-26079"/>
            <a:alphaOff val="0"/>
          </a:schemeClr>
        </a:solidFill>
        <a:ln>
          <a:noFill/>
        </a:ln>
        <a:effectLst>
          <a:outerShdw blurRad="50800" dist="20000" dir="5400000" rotWithShape="0">
            <a:srgbClr val="000000">
              <a:alpha val="42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dsp:txBody>
      <dsp:txXfrm rot="-5400000">
        <a:off x="3569310" y="3122246"/>
        <a:ext cx="328979" cy="319840"/>
      </dsp:txXfrm>
    </dsp:sp>
    <dsp:sp modelId="{CAC353A7-2E5E-483E-93AF-8F2D609CE1C7}">
      <dsp:nvSpPr>
        <dsp:cNvPr id="0" name=""/>
        <dsp:cNvSpPr/>
      </dsp:nvSpPr>
      <dsp:spPr>
        <a:xfrm>
          <a:off x="1981201" y="3655314"/>
          <a:ext cx="3505197" cy="1218438"/>
        </a:xfrm>
        <a:prstGeom prst="roundRect">
          <a:avLst>
            <a:gd name="adj" fmla="val 10000"/>
          </a:avLst>
        </a:prstGeom>
        <a:gradFill rotWithShape="0">
          <a:gsLst>
            <a:gs pos="0">
              <a:schemeClr val="accent2">
                <a:hueOff val="-12635355"/>
                <a:satOff val="21297"/>
                <a:lumOff val="-26079"/>
                <a:alphaOff val="0"/>
                <a:shade val="63000"/>
                <a:satMod val="165000"/>
              </a:schemeClr>
            </a:gs>
            <a:gs pos="30000">
              <a:schemeClr val="accent2">
                <a:hueOff val="-12635355"/>
                <a:satOff val="21297"/>
                <a:lumOff val="-26079"/>
                <a:alphaOff val="0"/>
                <a:shade val="58000"/>
                <a:satMod val="165000"/>
              </a:schemeClr>
            </a:gs>
            <a:gs pos="75000">
              <a:schemeClr val="accent2">
                <a:hueOff val="-12635355"/>
                <a:satOff val="21297"/>
                <a:lumOff val="-26079"/>
                <a:alphaOff val="0"/>
                <a:shade val="30000"/>
                <a:satMod val="175000"/>
              </a:schemeClr>
            </a:gs>
            <a:gs pos="100000">
              <a:schemeClr val="accent2">
                <a:hueOff val="-12635355"/>
                <a:satOff val="21297"/>
                <a:lumOff val="-26079"/>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ar-SA" sz="3600" b="1" kern="1200" dirty="0" smtClean="0"/>
            <a:t>الرفع الإستئجاري</a:t>
          </a:r>
          <a:endParaRPr lang="en-US" sz="3600" kern="1200" dirty="0"/>
        </a:p>
      </dsp:txBody>
      <dsp:txXfrm>
        <a:off x="2016888" y="3691001"/>
        <a:ext cx="3433823" cy="1147064"/>
      </dsp:txXfrm>
    </dsp:sp>
  </dsp:spTree>
</dsp:drawing>
</file>

<file path=ppt/diagrams/layout1.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D8BD707-D9CF-40AE-B4C6-C98DA3205C09}" type="datetimeFigureOut">
              <a:rPr lang="en-US" smtClean="0"/>
              <a:pPr/>
              <a:t>5/21/2021</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D8BD707-D9CF-40AE-B4C6-C98DA3205C09}" type="datetimeFigureOut">
              <a:rPr lang="en-US" smtClean="0"/>
              <a:pPr/>
              <a:t>5/21/2021</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D8BD707-D9CF-40AE-B4C6-C98DA3205C09}" type="datetimeFigureOut">
              <a:rPr lang="en-US" smtClean="0"/>
              <a:pPr/>
              <a:t>5/21/2021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5/21/2021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5/21/2021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D8BD707-D9CF-40AE-B4C6-C98DA3205C09}" type="datetimeFigureOut">
              <a:rPr lang="en-US" smtClean="0"/>
              <a:pPr/>
              <a:t>5/21/2021</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D8BD707-D9CF-40AE-B4C6-C98DA3205C09}" type="datetimeFigureOut">
              <a:rPr lang="en-US" smtClean="0"/>
              <a:pPr/>
              <a:t>5/21/2021</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D8BD707-D9CF-40AE-B4C6-C98DA3205C09}" type="datetimeFigureOut">
              <a:rPr lang="en-US" smtClean="0"/>
              <a:pPr/>
              <a:t>5/21/2021</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D8BD707-D9CF-40AE-B4C6-C98DA3205C09}" type="datetimeFigureOut">
              <a:rPr lang="en-US" smtClean="0"/>
              <a:pPr/>
              <a:t>5/21/2021</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33600" y="1371600"/>
            <a:ext cx="6172200" cy="1894362"/>
          </a:xfrm>
        </p:spPr>
        <p:txBody>
          <a:bodyPr>
            <a:normAutofit/>
          </a:bodyPr>
          <a:lstStyle/>
          <a:p>
            <a:pPr algn="ctr"/>
            <a:r>
              <a:rPr lang="ar-SA" sz="8800" dirty="0" smtClean="0">
                <a:solidFill>
                  <a:srgbClr val="C00000"/>
                </a:solidFill>
              </a:rPr>
              <a:t>مبادئ التمويل</a:t>
            </a:r>
            <a:endParaRPr lang="en-US" sz="8800" dirty="0">
              <a:solidFill>
                <a:srgbClr val="C00000"/>
              </a:solidFill>
            </a:endParaRPr>
          </a:p>
        </p:txBody>
      </p:sp>
      <p:sp>
        <p:nvSpPr>
          <p:cNvPr id="3" name="Subtitle 2"/>
          <p:cNvSpPr>
            <a:spLocks noGrp="1"/>
          </p:cNvSpPr>
          <p:nvPr>
            <p:ph type="subTitle" idx="1"/>
          </p:nvPr>
        </p:nvSpPr>
        <p:spPr>
          <a:xfrm>
            <a:off x="2209800" y="3505200"/>
            <a:ext cx="6629400" cy="1371600"/>
          </a:xfrm>
        </p:spPr>
        <p:txBody>
          <a:bodyPr>
            <a:noAutofit/>
          </a:bodyPr>
          <a:lstStyle/>
          <a:p>
            <a:pPr algn="ctr"/>
            <a:r>
              <a:rPr lang="ar-SA" sz="8800" dirty="0" err="1" smtClean="0">
                <a:solidFill>
                  <a:srgbClr val="7030A0"/>
                </a:solidFill>
              </a:rPr>
              <a:t>الإستئجار</a:t>
            </a:r>
            <a:endParaRPr lang="en-US" sz="8800" dirty="0">
              <a:solidFill>
                <a:srgbClr val="7030A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4000" b="1" u="sng" dirty="0" smtClean="0">
                <a:solidFill>
                  <a:schemeClr val="tx1"/>
                </a:solidFill>
              </a:rPr>
              <a:t> الإستئجار المباشر :</a:t>
            </a:r>
            <a:endParaRPr lang="en-US" sz="4000" b="1" u="sng" dirty="0">
              <a:solidFill>
                <a:schemeClr val="tx1"/>
              </a:solidFill>
            </a:endParaRPr>
          </a:p>
        </p:txBody>
      </p:sp>
      <p:sp>
        <p:nvSpPr>
          <p:cNvPr id="3" name="Content Placeholder 2"/>
          <p:cNvSpPr>
            <a:spLocks noGrp="1"/>
          </p:cNvSpPr>
          <p:nvPr>
            <p:ph sz="quarter" idx="1"/>
          </p:nvPr>
        </p:nvSpPr>
        <p:spPr>
          <a:xfrm>
            <a:off x="152400" y="1600200"/>
            <a:ext cx="8534400" cy="4873752"/>
          </a:xfrm>
        </p:spPr>
        <p:txBody>
          <a:bodyPr/>
          <a:lstStyle/>
          <a:p>
            <a:pPr algn="just" rtl="1">
              <a:lnSpc>
                <a:spcPct val="250000"/>
              </a:lnSpc>
            </a:pPr>
            <a:r>
              <a:rPr lang="ar-SA" b="1" dirty="0" smtClean="0"/>
              <a:t>يشير هذا النوع إلى قيام المشروع بإستئجار أصل جديد يتم الحصول عليه عادة من الشركة المنتجة أو من بعض الوسطاء كالشركات المتخصصة في عملية تأجير الأصول والتي تقوم بشراء الأصول من منتجيها ثم تقوم بعرضها للإستئحار بأقساط ميسرة.</a:t>
            </a:r>
            <a:endParaRPr lang="en-US"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7467600" cy="1143000"/>
          </a:xfrm>
        </p:spPr>
        <p:txBody>
          <a:bodyPr>
            <a:normAutofit/>
          </a:bodyPr>
          <a:lstStyle/>
          <a:p>
            <a:pPr algn="r" rtl="1"/>
            <a:r>
              <a:rPr lang="ar-SA" sz="4000" b="1" u="sng" dirty="0" smtClean="0">
                <a:solidFill>
                  <a:schemeClr val="tx1"/>
                </a:solidFill>
              </a:rPr>
              <a:t>الرفع الإستئجاري :</a:t>
            </a:r>
            <a:endParaRPr lang="en-US" sz="4000" u="sng" dirty="0">
              <a:solidFill>
                <a:schemeClr val="tx1"/>
              </a:solidFill>
            </a:endParaRPr>
          </a:p>
        </p:txBody>
      </p:sp>
      <p:sp>
        <p:nvSpPr>
          <p:cNvPr id="3" name="Content Placeholder 2"/>
          <p:cNvSpPr>
            <a:spLocks noGrp="1"/>
          </p:cNvSpPr>
          <p:nvPr>
            <p:ph sz="quarter" idx="1"/>
          </p:nvPr>
        </p:nvSpPr>
        <p:spPr>
          <a:xfrm>
            <a:off x="152400" y="1295400"/>
            <a:ext cx="8610600" cy="5178552"/>
          </a:xfrm>
        </p:spPr>
        <p:txBody>
          <a:bodyPr>
            <a:normAutofit fontScale="92500" lnSpcReduction="20000"/>
          </a:bodyPr>
          <a:lstStyle/>
          <a:p>
            <a:pPr algn="just" rtl="1">
              <a:lnSpc>
                <a:spcPct val="200000"/>
              </a:lnSpc>
            </a:pPr>
            <a:r>
              <a:rPr lang="ar-SA" b="1" dirty="0" smtClean="0"/>
              <a:t>يستخدم هذا الأسلوب في حالة الأصول ذات القيمة الرأسمالية الكبيرة ويلاحظ أن هذا النوع من الإستئجار لا يختلف عن أي نوع آخر من أنواع الإستئجار المالي وذلك من وجهة نظر المستأجر .</a:t>
            </a:r>
          </a:p>
          <a:p>
            <a:pPr algn="just" rtl="1">
              <a:lnSpc>
                <a:spcPct val="200000"/>
              </a:lnSpc>
            </a:pPr>
            <a:r>
              <a:rPr lang="ar-SA" b="1" dirty="0" smtClean="0"/>
              <a:t>أما من وجهة نظر المؤجر فإنه يقوم بتمويل عملية شراء الأصل الذي سوف يتم تأجيره للغير من المصدرين:</a:t>
            </a:r>
          </a:p>
          <a:p>
            <a:pPr algn="just" rtl="1">
              <a:lnSpc>
                <a:spcPct val="200000"/>
              </a:lnSpc>
              <a:buNone/>
            </a:pPr>
            <a:r>
              <a:rPr lang="ar-SA" b="1" dirty="0" smtClean="0"/>
              <a:t> </a:t>
            </a:r>
            <a:r>
              <a:rPr lang="ar-SA" b="1" dirty="0" smtClean="0">
                <a:solidFill>
                  <a:srgbClr val="C00000"/>
                </a:solidFill>
              </a:rPr>
              <a:t>المصدر الأول: </a:t>
            </a:r>
            <a:r>
              <a:rPr lang="ar-SA" b="1" dirty="0" smtClean="0"/>
              <a:t>يتمثل في أموال الملكية الخاصة به. </a:t>
            </a:r>
          </a:p>
          <a:p>
            <a:pPr algn="just" rtl="1">
              <a:lnSpc>
                <a:spcPct val="200000"/>
              </a:lnSpc>
              <a:buNone/>
            </a:pPr>
            <a:r>
              <a:rPr lang="ar-SA" b="1" dirty="0" smtClean="0"/>
              <a:t> </a:t>
            </a:r>
            <a:r>
              <a:rPr lang="ar-SA" b="1" dirty="0" smtClean="0">
                <a:solidFill>
                  <a:srgbClr val="C00000"/>
                </a:solidFill>
              </a:rPr>
              <a:t>المصدر الثاني: </a:t>
            </a:r>
            <a:r>
              <a:rPr lang="ar-SA" b="1" dirty="0" smtClean="0"/>
              <a:t>يتمثل في الحصول على قرض مصرفي طويل الأجل مرهون بضمان الأصل محل الإتفاق .</a:t>
            </a:r>
          </a:p>
          <a:p>
            <a:pPr algn="just" rtl="1">
              <a:buNone/>
            </a:pPr>
            <a:endParaRPr lang="en-US" b="1"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610600" cy="1143000"/>
          </a:xfrm>
        </p:spPr>
        <p:txBody>
          <a:bodyPr>
            <a:noAutofit/>
          </a:bodyPr>
          <a:lstStyle/>
          <a:p>
            <a:pPr algn="just" rtl="1">
              <a:lnSpc>
                <a:spcPct val="150000"/>
              </a:lnSpc>
            </a:pPr>
            <a:r>
              <a:rPr lang="ar-SA" sz="2400" b="1" u="sng" dirty="0" smtClean="0">
                <a:solidFill>
                  <a:schemeClr val="tx1"/>
                </a:solidFill>
              </a:rPr>
              <a:t>وبناءً على ما سبق فإن التدفقات النقدية الخاصة بالمؤجر تتخذ الأنماط التالية :</a:t>
            </a:r>
            <a:endParaRPr lang="en-US" sz="2400" b="1" u="sng" dirty="0">
              <a:solidFill>
                <a:schemeClr val="tx1"/>
              </a:solidFill>
            </a:endParaRPr>
          </a:p>
        </p:txBody>
      </p:sp>
      <p:sp>
        <p:nvSpPr>
          <p:cNvPr id="3" name="Content Placeholder 2"/>
          <p:cNvSpPr>
            <a:spLocks noGrp="1"/>
          </p:cNvSpPr>
          <p:nvPr>
            <p:ph sz="quarter" idx="1"/>
          </p:nvPr>
        </p:nvSpPr>
        <p:spPr>
          <a:xfrm>
            <a:off x="152400" y="1600200"/>
            <a:ext cx="8534400" cy="4873752"/>
          </a:xfrm>
        </p:spPr>
        <p:txBody>
          <a:bodyPr>
            <a:normAutofit/>
          </a:bodyPr>
          <a:lstStyle/>
          <a:p>
            <a:pPr lvl="0" algn="r" rtl="1">
              <a:lnSpc>
                <a:spcPct val="200000"/>
              </a:lnSpc>
            </a:pPr>
            <a:r>
              <a:rPr lang="ar-SA" b="1" dirty="0" smtClean="0"/>
              <a:t>تدفق </a:t>
            </a:r>
            <a:r>
              <a:rPr lang="ar-SA" b="1" dirty="0" smtClean="0">
                <a:solidFill>
                  <a:srgbClr val="C00000"/>
                </a:solidFill>
              </a:rPr>
              <a:t>خارج</a:t>
            </a:r>
            <a:r>
              <a:rPr lang="ar-SA" b="1" dirty="0" smtClean="0"/>
              <a:t> لحظة شراء الأصل (والمتمثل في جزء من أموال الملكية) .</a:t>
            </a:r>
            <a:endParaRPr lang="en-US" b="1" dirty="0" smtClean="0"/>
          </a:p>
          <a:p>
            <a:pPr lvl="0" algn="just" rtl="1">
              <a:lnSpc>
                <a:spcPct val="200000"/>
              </a:lnSpc>
            </a:pPr>
            <a:r>
              <a:rPr lang="ar-SA" b="1" dirty="0" smtClean="0"/>
              <a:t>التدفقات النقدية </a:t>
            </a:r>
            <a:r>
              <a:rPr lang="ar-SA" b="1" dirty="0" smtClean="0">
                <a:solidFill>
                  <a:srgbClr val="C00000"/>
                </a:solidFill>
              </a:rPr>
              <a:t>الداخلة</a:t>
            </a:r>
            <a:r>
              <a:rPr lang="ar-SA" b="1" dirty="0" smtClean="0"/>
              <a:t> المتمثلة في أقساط الإستئجار والمزايا الضريبية الناتجة عنها .</a:t>
            </a:r>
            <a:endParaRPr lang="en-US" b="1" dirty="0" smtClean="0"/>
          </a:p>
          <a:p>
            <a:pPr lvl="0" algn="r" rtl="1">
              <a:lnSpc>
                <a:spcPct val="200000"/>
              </a:lnSpc>
            </a:pPr>
            <a:r>
              <a:rPr lang="ar-SA" b="1" dirty="0" smtClean="0"/>
              <a:t>تدفقات نقدية </a:t>
            </a:r>
            <a:r>
              <a:rPr lang="ar-SA" b="1" dirty="0" smtClean="0">
                <a:solidFill>
                  <a:srgbClr val="C00000"/>
                </a:solidFill>
              </a:rPr>
              <a:t>خارجة </a:t>
            </a:r>
            <a:r>
              <a:rPr lang="ar-SA" b="1" dirty="0" smtClean="0"/>
              <a:t>لمقابلة مدفوعات القرض .</a:t>
            </a:r>
            <a:endParaRPr lang="en-US" b="1" dirty="0" smtClean="0"/>
          </a:p>
          <a:p>
            <a:pPr lvl="0" algn="r" rtl="1">
              <a:lnSpc>
                <a:spcPct val="200000"/>
              </a:lnSpc>
            </a:pPr>
            <a:r>
              <a:rPr lang="ar-SA" b="1" dirty="0" smtClean="0"/>
              <a:t>تدفق نقدي</a:t>
            </a:r>
            <a:r>
              <a:rPr lang="ar-SA" b="1" dirty="0" smtClean="0">
                <a:solidFill>
                  <a:srgbClr val="C00000"/>
                </a:solidFill>
              </a:rPr>
              <a:t> داخل </a:t>
            </a:r>
            <a:r>
              <a:rPr lang="ar-SA" b="1" dirty="0" smtClean="0"/>
              <a:t>في نهاية حياة الأصل (إن وجد) .</a:t>
            </a:r>
            <a:endParaRPr lang="en-US" b="1" dirty="0" smtClean="0"/>
          </a:p>
          <a:p>
            <a:pPr algn="r" rtl="1"/>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514"/>
            <a:ext cx="7467600" cy="1143000"/>
          </a:xfrm>
        </p:spPr>
        <p:txBody>
          <a:bodyPr>
            <a:normAutofit/>
          </a:bodyPr>
          <a:lstStyle/>
          <a:p>
            <a:pPr algn="r" rtl="1"/>
            <a:r>
              <a:rPr lang="ar-SA" sz="4800" b="1" u="sng" dirty="0" smtClean="0">
                <a:solidFill>
                  <a:schemeClr val="tx1"/>
                </a:solidFill>
              </a:rPr>
              <a:t>أسباب اللجوء للإستئجار </a:t>
            </a:r>
            <a:endParaRPr lang="en-US" sz="4800" b="1" u="sng" dirty="0">
              <a:solidFill>
                <a:schemeClr val="tx1"/>
              </a:solidFill>
            </a:endParaRPr>
          </a:p>
        </p:txBody>
      </p:sp>
      <p:sp>
        <p:nvSpPr>
          <p:cNvPr id="3" name="Content Placeholder 2"/>
          <p:cNvSpPr>
            <a:spLocks noGrp="1"/>
          </p:cNvSpPr>
          <p:nvPr>
            <p:ph sz="quarter" idx="1"/>
          </p:nvPr>
        </p:nvSpPr>
        <p:spPr>
          <a:xfrm>
            <a:off x="228600" y="1219200"/>
            <a:ext cx="8382000" cy="4873752"/>
          </a:xfrm>
        </p:spPr>
        <p:txBody>
          <a:bodyPr/>
          <a:lstStyle/>
          <a:p>
            <a:pPr algn="r" rtl="1">
              <a:lnSpc>
                <a:spcPct val="150000"/>
              </a:lnSpc>
            </a:pPr>
            <a:r>
              <a:rPr lang="ar-SA" b="1" dirty="0" smtClean="0"/>
              <a:t>أ/ مقابلة الإحتياجات المؤقتة.</a:t>
            </a:r>
          </a:p>
          <a:p>
            <a:pPr algn="r" rtl="1">
              <a:lnSpc>
                <a:spcPct val="150000"/>
              </a:lnSpc>
            </a:pPr>
            <a:r>
              <a:rPr lang="ar-SA" b="1" dirty="0" smtClean="0"/>
              <a:t>ب/ إمكانية إنهاء الإستئجار.</a:t>
            </a:r>
          </a:p>
          <a:p>
            <a:pPr algn="r" rtl="1">
              <a:lnSpc>
                <a:spcPct val="150000"/>
              </a:lnSpc>
            </a:pPr>
            <a:r>
              <a:rPr lang="ar-SA" b="1" dirty="0" smtClean="0"/>
              <a:t>د/ توفير خدمات الصيانة.</a:t>
            </a:r>
          </a:p>
          <a:p>
            <a:pPr algn="r" rtl="1">
              <a:lnSpc>
                <a:spcPct val="150000"/>
              </a:lnSpc>
            </a:pPr>
            <a:r>
              <a:rPr lang="ar-SA" b="1" dirty="0" smtClean="0"/>
              <a:t>هـ/ النمطية تؤدي إلى تخفيض التكاليف الإدارية للإستئجار.</a:t>
            </a:r>
          </a:p>
          <a:p>
            <a:pPr algn="r" rtl="1">
              <a:lnSpc>
                <a:spcPct val="150000"/>
              </a:lnSpc>
            </a:pPr>
            <a:r>
              <a:rPr lang="ar-SA" b="1" dirty="0" smtClean="0"/>
              <a:t>و/ المزايا الضريبية.</a:t>
            </a:r>
          </a:p>
          <a:p>
            <a:pPr algn="r" rtl="1">
              <a:lnSpc>
                <a:spcPct val="150000"/>
              </a:lnSpc>
            </a:pPr>
            <a:r>
              <a:rPr lang="ar-SA" b="1" dirty="0" smtClean="0"/>
              <a:t>ز/ الإحتفاظ برأس المال.</a:t>
            </a:r>
          </a:p>
          <a:p>
            <a:pPr algn="r" rtl="1">
              <a:lnSpc>
                <a:spcPct val="150000"/>
              </a:lnSpc>
            </a:pPr>
            <a:r>
              <a:rPr lang="ar-SA" b="1" dirty="0" smtClean="0"/>
              <a:t>ح/ تجنب النفقات والإجراءات المرتبطة بالإنفاق الرأسمالي.</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wipe(down)">
                                      <p:cBhvr>
                                        <p:cTn id="43" dur="580">
                                          <p:stCondLst>
                                            <p:cond delay="0"/>
                                          </p:stCondLst>
                                        </p:cTn>
                                        <p:tgtEl>
                                          <p:spTgt spid="3">
                                            <p:txEl>
                                              <p:pRg st="2" end="2"/>
                                            </p:txEl>
                                          </p:spTgt>
                                        </p:tgtEl>
                                      </p:cBhvr>
                                    </p:animEffect>
                                    <p:anim calcmode="lin" valueType="num">
                                      <p:cBhvr>
                                        <p:cTn id="4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2" end="2"/>
                                            </p:txEl>
                                          </p:spTgt>
                                        </p:tgtEl>
                                      </p:cBhvr>
                                      <p:to x="100000" y="60000"/>
                                    </p:animScale>
                                    <p:animScale>
                                      <p:cBhvr>
                                        <p:cTn id="50" dur="166" decel="50000">
                                          <p:stCondLst>
                                            <p:cond delay="676"/>
                                          </p:stCondLst>
                                        </p:cTn>
                                        <p:tgtEl>
                                          <p:spTgt spid="3">
                                            <p:txEl>
                                              <p:pRg st="2" end="2"/>
                                            </p:txEl>
                                          </p:spTgt>
                                        </p:tgtEl>
                                      </p:cBhvr>
                                      <p:to x="100000" y="100000"/>
                                    </p:animScale>
                                    <p:animScale>
                                      <p:cBhvr>
                                        <p:cTn id="51" dur="26">
                                          <p:stCondLst>
                                            <p:cond delay="1312"/>
                                          </p:stCondLst>
                                        </p:cTn>
                                        <p:tgtEl>
                                          <p:spTgt spid="3">
                                            <p:txEl>
                                              <p:pRg st="2" end="2"/>
                                            </p:txEl>
                                          </p:spTgt>
                                        </p:tgtEl>
                                      </p:cBhvr>
                                      <p:to x="100000" y="80000"/>
                                    </p:animScale>
                                    <p:animScale>
                                      <p:cBhvr>
                                        <p:cTn id="52" dur="166" decel="50000">
                                          <p:stCondLst>
                                            <p:cond delay="1338"/>
                                          </p:stCondLst>
                                        </p:cTn>
                                        <p:tgtEl>
                                          <p:spTgt spid="3">
                                            <p:txEl>
                                              <p:pRg st="2" end="2"/>
                                            </p:txEl>
                                          </p:spTgt>
                                        </p:tgtEl>
                                      </p:cBhvr>
                                      <p:to x="100000" y="100000"/>
                                    </p:animScale>
                                    <p:animScale>
                                      <p:cBhvr>
                                        <p:cTn id="53" dur="26">
                                          <p:stCondLst>
                                            <p:cond delay="1642"/>
                                          </p:stCondLst>
                                        </p:cTn>
                                        <p:tgtEl>
                                          <p:spTgt spid="3">
                                            <p:txEl>
                                              <p:pRg st="2" end="2"/>
                                            </p:txEl>
                                          </p:spTgt>
                                        </p:tgtEl>
                                      </p:cBhvr>
                                      <p:to x="100000" y="90000"/>
                                    </p:animScale>
                                    <p:animScale>
                                      <p:cBhvr>
                                        <p:cTn id="54" dur="166" decel="50000">
                                          <p:stCondLst>
                                            <p:cond delay="1668"/>
                                          </p:stCondLst>
                                        </p:cTn>
                                        <p:tgtEl>
                                          <p:spTgt spid="3">
                                            <p:txEl>
                                              <p:pRg st="2" end="2"/>
                                            </p:txEl>
                                          </p:spTgt>
                                        </p:tgtEl>
                                      </p:cBhvr>
                                      <p:to x="100000" y="100000"/>
                                    </p:animScale>
                                    <p:animScale>
                                      <p:cBhvr>
                                        <p:cTn id="55" dur="26">
                                          <p:stCondLst>
                                            <p:cond delay="1808"/>
                                          </p:stCondLst>
                                        </p:cTn>
                                        <p:tgtEl>
                                          <p:spTgt spid="3">
                                            <p:txEl>
                                              <p:pRg st="2" end="2"/>
                                            </p:txEl>
                                          </p:spTgt>
                                        </p:tgtEl>
                                      </p:cBhvr>
                                      <p:to x="100000" y="95000"/>
                                    </p:animScale>
                                    <p:animScale>
                                      <p:cBhvr>
                                        <p:cTn id="56" dur="166" decel="50000">
                                          <p:stCondLst>
                                            <p:cond delay="1834"/>
                                          </p:stCondLst>
                                        </p:cTn>
                                        <p:tgtEl>
                                          <p:spTgt spid="3">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3">
                                            <p:txEl>
                                              <p:pRg st="3" end="3"/>
                                            </p:txEl>
                                          </p:spTgt>
                                        </p:tgtEl>
                                        <p:attrNameLst>
                                          <p:attrName>style.visibility</p:attrName>
                                        </p:attrNameLst>
                                      </p:cBhvr>
                                      <p:to>
                                        <p:strVal val="visible"/>
                                      </p:to>
                                    </p:set>
                                    <p:animEffect transition="in" filter="wipe(down)">
                                      <p:cBhvr>
                                        <p:cTn id="61" dur="580">
                                          <p:stCondLst>
                                            <p:cond delay="0"/>
                                          </p:stCondLst>
                                        </p:cTn>
                                        <p:tgtEl>
                                          <p:spTgt spid="3">
                                            <p:txEl>
                                              <p:pRg st="3" end="3"/>
                                            </p:txEl>
                                          </p:spTgt>
                                        </p:tgtEl>
                                      </p:cBhvr>
                                    </p:animEffect>
                                    <p:anim calcmode="lin" valueType="num">
                                      <p:cBhvr>
                                        <p:cTn id="62"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3" end="3"/>
                                            </p:txEl>
                                          </p:spTgt>
                                        </p:tgtEl>
                                      </p:cBhvr>
                                      <p:to x="100000" y="60000"/>
                                    </p:animScale>
                                    <p:animScale>
                                      <p:cBhvr>
                                        <p:cTn id="68" dur="166" decel="50000">
                                          <p:stCondLst>
                                            <p:cond delay="676"/>
                                          </p:stCondLst>
                                        </p:cTn>
                                        <p:tgtEl>
                                          <p:spTgt spid="3">
                                            <p:txEl>
                                              <p:pRg st="3" end="3"/>
                                            </p:txEl>
                                          </p:spTgt>
                                        </p:tgtEl>
                                      </p:cBhvr>
                                      <p:to x="100000" y="100000"/>
                                    </p:animScale>
                                    <p:animScale>
                                      <p:cBhvr>
                                        <p:cTn id="69" dur="26">
                                          <p:stCondLst>
                                            <p:cond delay="1312"/>
                                          </p:stCondLst>
                                        </p:cTn>
                                        <p:tgtEl>
                                          <p:spTgt spid="3">
                                            <p:txEl>
                                              <p:pRg st="3" end="3"/>
                                            </p:txEl>
                                          </p:spTgt>
                                        </p:tgtEl>
                                      </p:cBhvr>
                                      <p:to x="100000" y="80000"/>
                                    </p:animScale>
                                    <p:animScale>
                                      <p:cBhvr>
                                        <p:cTn id="70" dur="166" decel="50000">
                                          <p:stCondLst>
                                            <p:cond delay="1338"/>
                                          </p:stCondLst>
                                        </p:cTn>
                                        <p:tgtEl>
                                          <p:spTgt spid="3">
                                            <p:txEl>
                                              <p:pRg st="3" end="3"/>
                                            </p:txEl>
                                          </p:spTgt>
                                        </p:tgtEl>
                                      </p:cBhvr>
                                      <p:to x="100000" y="100000"/>
                                    </p:animScale>
                                    <p:animScale>
                                      <p:cBhvr>
                                        <p:cTn id="71" dur="26">
                                          <p:stCondLst>
                                            <p:cond delay="1642"/>
                                          </p:stCondLst>
                                        </p:cTn>
                                        <p:tgtEl>
                                          <p:spTgt spid="3">
                                            <p:txEl>
                                              <p:pRg st="3" end="3"/>
                                            </p:txEl>
                                          </p:spTgt>
                                        </p:tgtEl>
                                      </p:cBhvr>
                                      <p:to x="100000" y="90000"/>
                                    </p:animScale>
                                    <p:animScale>
                                      <p:cBhvr>
                                        <p:cTn id="72" dur="166" decel="50000">
                                          <p:stCondLst>
                                            <p:cond delay="1668"/>
                                          </p:stCondLst>
                                        </p:cTn>
                                        <p:tgtEl>
                                          <p:spTgt spid="3">
                                            <p:txEl>
                                              <p:pRg st="3" end="3"/>
                                            </p:txEl>
                                          </p:spTgt>
                                        </p:tgtEl>
                                      </p:cBhvr>
                                      <p:to x="100000" y="100000"/>
                                    </p:animScale>
                                    <p:animScale>
                                      <p:cBhvr>
                                        <p:cTn id="73" dur="26">
                                          <p:stCondLst>
                                            <p:cond delay="1808"/>
                                          </p:stCondLst>
                                        </p:cTn>
                                        <p:tgtEl>
                                          <p:spTgt spid="3">
                                            <p:txEl>
                                              <p:pRg st="3" end="3"/>
                                            </p:txEl>
                                          </p:spTgt>
                                        </p:tgtEl>
                                      </p:cBhvr>
                                      <p:to x="100000" y="95000"/>
                                    </p:animScale>
                                    <p:animScale>
                                      <p:cBhvr>
                                        <p:cTn id="74" dur="166" decel="50000">
                                          <p:stCondLst>
                                            <p:cond delay="1834"/>
                                          </p:stCondLst>
                                        </p:cTn>
                                        <p:tgtEl>
                                          <p:spTgt spid="3">
                                            <p:txEl>
                                              <p:pRg st="3" end="3"/>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3">
                                            <p:txEl>
                                              <p:pRg st="4" end="4"/>
                                            </p:txEl>
                                          </p:spTgt>
                                        </p:tgtEl>
                                        <p:attrNameLst>
                                          <p:attrName>style.visibility</p:attrName>
                                        </p:attrNameLst>
                                      </p:cBhvr>
                                      <p:to>
                                        <p:strVal val="visible"/>
                                      </p:to>
                                    </p:set>
                                    <p:animEffect transition="in" filter="wipe(down)">
                                      <p:cBhvr>
                                        <p:cTn id="79" dur="580">
                                          <p:stCondLst>
                                            <p:cond delay="0"/>
                                          </p:stCondLst>
                                        </p:cTn>
                                        <p:tgtEl>
                                          <p:spTgt spid="3">
                                            <p:txEl>
                                              <p:pRg st="4" end="4"/>
                                            </p:txEl>
                                          </p:spTgt>
                                        </p:tgtEl>
                                      </p:cBhvr>
                                    </p:animEffect>
                                    <p:anim calcmode="lin" valueType="num">
                                      <p:cBhvr>
                                        <p:cTn id="80"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3">
                                            <p:txEl>
                                              <p:pRg st="4" end="4"/>
                                            </p:txEl>
                                          </p:spTgt>
                                        </p:tgtEl>
                                      </p:cBhvr>
                                      <p:to x="100000" y="60000"/>
                                    </p:animScale>
                                    <p:animScale>
                                      <p:cBhvr>
                                        <p:cTn id="86" dur="166" decel="50000">
                                          <p:stCondLst>
                                            <p:cond delay="676"/>
                                          </p:stCondLst>
                                        </p:cTn>
                                        <p:tgtEl>
                                          <p:spTgt spid="3">
                                            <p:txEl>
                                              <p:pRg st="4" end="4"/>
                                            </p:txEl>
                                          </p:spTgt>
                                        </p:tgtEl>
                                      </p:cBhvr>
                                      <p:to x="100000" y="100000"/>
                                    </p:animScale>
                                    <p:animScale>
                                      <p:cBhvr>
                                        <p:cTn id="87" dur="26">
                                          <p:stCondLst>
                                            <p:cond delay="1312"/>
                                          </p:stCondLst>
                                        </p:cTn>
                                        <p:tgtEl>
                                          <p:spTgt spid="3">
                                            <p:txEl>
                                              <p:pRg st="4" end="4"/>
                                            </p:txEl>
                                          </p:spTgt>
                                        </p:tgtEl>
                                      </p:cBhvr>
                                      <p:to x="100000" y="80000"/>
                                    </p:animScale>
                                    <p:animScale>
                                      <p:cBhvr>
                                        <p:cTn id="88" dur="166" decel="50000">
                                          <p:stCondLst>
                                            <p:cond delay="1338"/>
                                          </p:stCondLst>
                                        </p:cTn>
                                        <p:tgtEl>
                                          <p:spTgt spid="3">
                                            <p:txEl>
                                              <p:pRg st="4" end="4"/>
                                            </p:txEl>
                                          </p:spTgt>
                                        </p:tgtEl>
                                      </p:cBhvr>
                                      <p:to x="100000" y="100000"/>
                                    </p:animScale>
                                    <p:animScale>
                                      <p:cBhvr>
                                        <p:cTn id="89" dur="26">
                                          <p:stCondLst>
                                            <p:cond delay="1642"/>
                                          </p:stCondLst>
                                        </p:cTn>
                                        <p:tgtEl>
                                          <p:spTgt spid="3">
                                            <p:txEl>
                                              <p:pRg st="4" end="4"/>
                                            </p:txEl>
                                          </p:spTgt>
                                        </p:tgtEl>
                                      </p:cBhvr>
                                      <p:to x="100000" y="90000"/>
                                    </p:animScale>
                                    <p:animScale>
                                      <p:cBhvr>
                                        <p:cTn id="90" dur="166" decel="50000">
                                          <p:stCondLst>
                                            <p:cond delay="1668"/>
                                          </p:stCondLst>
                                        </p:cTn>
                                        <p:tgtEl>
                                          <p:spTgt spid="3">
                                            <p:txEl>
                                              <p:pRg st="4" end="4"/>
                                            </p:txEl>
                                          </p:spTgt>
                                        </p:tgtEl>
                                      </p:cBhvr>
                                      <p:to x="100000" y="100000"/>
                                    </p:animScale>
                                    <p:animScale>
                                      <p:cBhvr>
                                        <p:cTn id="91" dur="26">
                                          <p:stCondLst>
                                            <p:cond delay="1808"/>
                                          </p:stCondLst>
                                        </p:cTn>
                                        <p:tgtEl>
                                          <p:spTgt spid="3">
                                            <p:txEl>
                                              <p:pRg st="4" end="4"/>
                                            </p:txEl>
                                          </p:spTgt>
                                        </p:tgtEl>
                                      </p:cBhvr>
                                      <p:to x="100000" y="95000"/>
                                    </p:animScale>
                                    <p:animScale>
                                      <p:cBhvr>
                                        <p:cTn id="92" dur="166" decel="50000">
                                          <p:stCondLst>
                                            <p:cond delay="1834"/>
                                          </p:stCondLst>
                                        </p:cTn>
                                        <p:tgtEl>
                                          <p:spTgt spid="3">
                                            <p:txEl>
                                              <p:pRg st="4" end="4"/>
                                            </p:txEl>
                                          </p:spTgt>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grpId="0" nodeType="clickEffect">
                                  <p:stCondLst>
                                    <p:cond delay="0"/>
                                  </p:stCondLst>
                                  <p:childTnLst>
                                    <p:set>
                                      <p:cBhvr>
                                        <p:cTn id="96" dur="1" fill="hold">
                                          <p:stCondLst>
                                            <p:cond delay="0"/>
                                          </p:stCondLst>
                                        </p:cTn>
                                        <p:tgtEl>
                                          <p:spTgt spid="3">
                                            <p:txEl>
                                              <p:pRg st="5" end="5"/>
                                            </p:txEl>
                                          </p:spTgt>
                                        </p:tgtEl>
                                        <p:attrNameLst>
                                          <p:attrName>style.visibility</p:attrName>
                                        </p:attrNameLst>
                                      </p:cBhvr>
                                      <p:to>
                                        <p:strVal val="visible"/>
                                      </p:to>
                                    </p:set>
                                    <p:animEffect transition="in" filter="wipe(down)">
                                      <p:cBhvr>
                                        <p:cTn id="97" dur="580">
                                          <p:stCondLst>
                                            <p:cond delay="0"/>
                                          </p:stCondLst>
                                        </p:cTn>
                                        <p:tgtEl>
                                          <p:spTgt spid="3">
                                            <p:txEl>
                                              <p:pRg st="5" end="5"/>
                                            </p:txEl>
                                          </p:spTgt>
                                        </p:tgtEl>
                                      </p:cBhvr>
                                    </p:animEffect>
                                    <p:anim calcmode="lin" valueType="num">
                                      <p:cBhvr>
                                        <p:cTn id="98"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103" dur="26">
                                          <p:stCondLst>
                                            <p:cond delay="650"/>
                                          </p:stCondLst>
                                        </p:cTn>
                                        <p:tgtEl>
                                          <p:spTgt spid="3">
                                            <p:txEl>
                                              <p:pRg st="5" end="5"/>
                                            </p:txEl>
                                          </p:spTgt>
                                        </p:tgtEl>
                                      </p:cBhvr>
                                      <p:to x="100000" y="60000"/>
                                    </p:animScale>
                                    <p:animScale>
                                      <p:cBhvr>
                                        <p:cTn id="104" dur="166" decel="50000">
                                          <p:stCondLst>
                                            <p:cond delay="676"/>
                                          </p:stCondLst>
                                        </p:cTn>
                                        <p:tgtEl>
                                          <p:spTgt spid="3">
                                            <p:txEl>
                                              <p:pRg st="5" end="5"/>
                                            </p:txEl>
                                          </p:spTgt>
                                        </p:tgtEl>
                                      </p:cBhvr>
                                      <p:to x="100000" y="100000"/>
                                    </p:animScale>
                                    <p:animScale>
                                      <p:cBhvr>
                                        <p:cTn id="105" dur="26">
                                          <p:stCondLst>
                                            <p:cond delay="1312"/>
                                          </p:stCondLst>
                                        </p:cTn>
                                        <p:tgtEl>
                                          <p:spTgt spid="3">
                                            <p:txEl>
                                              <p:pRg st="5" end="5"/>
                                            </p:txEl>
                                          </p:spTgt>
                                        </p:tgtEl>
                                      </p:cBhvr>
                                      <p:to x="100000" y="80000"/>
                                    </p:animScale>
                                    <p:animScale>
                                      <p:cBhvr>
                                        <p:cTn id="106" dur="166" decel="50000">
                                          <p:stCondLst>
                                            <p:cond delay="1338"/>
                                          </p:stCondLst>
                                        </p:cTn>
                                        <p:tgtEl>
                                          <p:spTgt spid="3">
                                            <p:txEl>
                                              <p:pRg st="5" end="5"/>
                                            </p:txEl>
                                          </p:spTgt>
                                        </p:tgtEl>
                                      </p:cBhvr>
                                      <p:to x="100000" y="100000"/>
                                    </p:animScale>
                                    <p:animScale>
                                      <p:cBhvr>
                                        <p:cTn id="107" dur="26">
                                          <p:stCondLst>
                                            <p:cond delay="1642"/>
                                          </p:stCondLst>
                                        </p:cTn>
                                        <p:tgtEl>
                                          <p:spTgt spid="3">
                                            <p:txEl>
                                              <p:pRg st="5" end="5"/>
                                            </p:txEl>
                                          </p:spTgt>
                                        </p:tgtEl>
                                      </p:cBhvr>
                                      <p:to x="100000" y="90000"/>
                                    </p:animScale>
                                    <p:animScale>
                                      <p:cBhvr>
                                        <p:cTn id="108" dur="166" decel="50000">
                                          <p:stCondLst>
                                            <p:cond delay="1668"/>
                                          </p:stCondLst>
                                        </p:cTn>
                                        <p:tgtEl>
                                          <p:spTgt spid="3">
                                            <p:txEl>
                                              <p:pRg st="5" end="5"/>
                                            </p:txEl>
                                          </p:spTgt>
                                        </p:tgtEl>
                                      </p:cBhvr>
                                      <p:to x="100000" y="100000"/>
                                    </p:animScale>
                                    <p:animScale>
                                      <p:cBhvr>
                                        <p:cTn id="109" dur="26">
                                          <p:stCondLst>
                                            <p:cond delay="1808"/>
                                          </p:stCondLst>
                                        </p:cTn>
                                        <p:tgtEl>
                                          <p:spTgt spid="3">
                                            <p:txEl>
                                              <p:pRg st="5" end="5"/>
                                            </p:txEl>
                                          </p:spTgt>
                                        </p:tgtEl>
                                      </p:cBhvr>
                                      <p:to x="100000" y="95000"/>
                                    </p:animScale>
                                    <p:animScale>
                                      <p:cBhvr>
                                        <p:cTn id="110" dur="166" decel="50000">
                                          <p:stCondLst>
                                            <p:cond delay="1834"/>
                                          </p:stCondLst>
                                        </p:cTn>
                                        <p:tgtEl>
                                          <p:spTgt spid="3">
                                            <p:txEl>
                                              <p:pRg st="5" end="5"/>
                                            </p:txEl>
                                          </p:spTgt>
                                        </p:tgtEl>
                                      </p:cBhvr>
                                      <p:to x="100000" y="100000"/>
                                    </p:animScale>
                                  </p:childTnLst>
                                </p:cTn>
                              </p:par>
                            </p:childTnLst>
                          </p:cTn>
                        </p:par>
                      </p:childTnLst>
                    </p:cTn>
                  </p:par>
                  <p:par>
                    <p:cTn id="111" fill="hold">
                      <p:stCondLst>
                        <p:cond delay="indefinite"/>
                      </p:stCondLst>
                      <p:childTnLst>
                        <p:par>
                          <p:cTn id="112" fill="hold">
                            <p:stCondLst>
                              <p:cond delay="0"/>
                            </p:stCondLst>
                            <p:childTnLst>
                              <p:par>
                                <p:cTn id="113" presetID="26" presetClass="entr" presetSubtype="0" fill="hold" grpId="0" nodeType="clickEffect">
                                  <p:stCondLst>
                                    <p:cond delay="0"/>
                                  </p:stCondLst>
                                  <p:childTnLst>
                                    <p:set>
                                      <p:cBhvr>
                                        <p:cTn id="114" dur="1" fill="hold">
                                          <p:stCondLst>
                                            <p:cond delay="0"/>
                                          </p:stCondLst>
                                        </p:cTn>
                                        <p:tgtEl>
                                          <p:spTgt spid="3">
                                            <p:txEl>
                                              <p:pRg st="6" end="6"/>
                                            </p:txEl>
                                          </p:spTgt>
                                        </p:tgtEl>
                                        <p:attrNameLst>
                                          <p:attrName>style.visibility</p:attrName>
                                        </p:attrNameLst>
                                      </p:cBhvr>
                                      <p:to>
                                        <p:strVal val="visible"/>
                                      </p:to>
                                    </p:set>
                                    <p:animEffect transition="in" filter="wipe(down)">
                                      <p:cBhvr>
                                        <p:cTn id="115" dur="580">
                                          <p:stCondLst>
                                            <p:cond delay="0"/>
                                          </p:stCondLst>
                                        </p:cTn>
                                        <p:tgtEl>
                                          <p:spTgt spid="3">
                                            <p:txEl>
                                              <p:pRg st="6" end="6"/>
                                            </p:txEl>
                                          </p:spTgt>
                                        </p:tgtEl>
                                      </p:cBhvr>
                                    </p:animEffect>
                                    <p:anim calcmode="lin" valueType="num">
                                      <p:cBhvr>
                                        <p:cTn id="116"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117"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118"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119"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120"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121" dur="26">
                                          <p:stCondLst>
                                            <p:cond delay="650"/>
                                          </p:stCondLst>
                                        </p:cTn>
                                        <p:tgtEl>
                                          <p:spTgt spid="3">
                                            <p:txEl>
                                              <p:pRg st="6" end="6"/>
                                            </p:txEl>
                                          </p:spTgt>
                                        </p:tgtEl>
                                      </p:cBhvr>
                                      <p:to x="100000" y="60000"/>
                                    </p:animScale>
                                    <p:animScale>
                                      <p:cBhvr>
                                        <p:cTn id="122" dur="166" decel="50000">
                                          <p:stCondLst>
                                            <p:cond delay="676"/>
                                          </p:stCondLst>
                                        </p:cTn>
                                        <p:tgtEl>
                                          <p:spTgt spid="3">
                                            <p:txEl>
                                              <p:pRg st="6" end="6"/>
                                            </p:txEl>
                                          </p:spTgt>
                                        </p:tgtEl>
                                      </p:cBhvr>
                                      <p:to x="100000" y="100000"/>
                                    </p:animScale>
                                    <p:animScale>
                                      <p:cBhvr>
                                        <p:cTn id="123" dur="26">
                                          <p:stCondLst>
                                            <p:cond delay="1312"/>
                                          </p:stCondLst>
                                        </p:cTn>
                                        <p:tgtEl>
                                          <p:spTgt spid="3">
                                            <p:txEl>
                                              <p:pRg st="6" end="6"/>
                                            </p:txEl>
                                          </p:spTgt>
                                        </p:tgtEl>
                                      </p:cBhvr>
                                      <p:to x="100000" y="80000"/>
                                    </p:animScale>
                                    <p:animScale>
                                      <p:cBhvr>
                                        <p:cTn id="124" dur="166" decel="50000">
                                          <p:stCondLst>
                                            <p:cond delay="1338"/>
                                          </p:stCondLst>
                                        </p:cTn>
                                        <p:tgtEl>
                                          <p:spTgt spid="3">
                                            <p:txEl>
                                              <p:pRg st="6" end="6"/>
                                            </p:txEl>
                                          </p:spTgt>
                                        </p:tgtEl>
                                      </p:cBhvr>
                                      <p:to x="100000" y="100000"/>
                                    </p:animScale>
                                    <p:animScale>
                                      <p:cBhvr>
                                        <p:cTn id="125" dur="26">
                                          <p:stCondLst>
                                            <p:cond delay="1642"/>
                                          </p:stCondLst>
                                        </p:cTn>
                                        <p:tgtEl>
                                          <p:spTgt spid="3">
                                            <p:txEl>
                                              <p:pRg st="6" end="6"/>
                                            </p:txEl>
                                          </p:spTgt>
                                        </p:tgtEl>
                                      </p:cBhvr>
                                      <p:to x="100000" y="90000"/>
                                    </p:animScale>
                                    <p:animScale>
                                      <p:cBhvr>
                                        <p:cTn id="126" dur="166" decel="50000">
                                          <p:stCondLst>
                                            <p:cond delay="1668"/>
                                          </p:stCondLst>
                                        </p:cTn>
                                        <p:tgtEl>
                                          <p:spTgt spid="3">
                                            <p:txEl>
                                              <p:pRg st="6" end="6"/>
                                            </p:txEl>
                                          </p:spTgt>
                                        </p:tgtEl>
                                      </p:cBhvr>
                                      <p:to x="100000" y="100000"/>
                                    </p:animScale>
                                    <p:animScale>
                                      <p:cBhvr>
                                        <p:cTn id="127" dur="26">
                                          <p:stCondLst>
                                            <p:cond delay="1808"/>
                                          </p:stCondLst>
                                        </p:cTn>
                                        <p:tgtEl>
                                          <p:spTgt spid="3">
                                            <p:txEl>
                                              <p:pRg st="6" end="6"/>
                                            </p:txEl>
                                          </p:spTgt>
                                        </p:tgtEl>
                                      </p:cBhvr>
                                      <p:to x="100000" y="95000"/>
                                    </p:animScale>
                                    <p:animScale>
                                      <p:cBhvr>
                                        <p:cTn id="128" dur="166" decel="50000">
                                          <p:stCondLst>
                                            <p:cond delay="1834"/>
                                          </p:stCondLst>
                                        </p:cTn>
                                        <p:tgtEl>
                                          <p:spTgt spid="3">
                                            <p:txEl>
                                              <p:pRg st="6" end="6"/>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7467600" cy="1143000"/>
          </a:xfrm>
        </p:spPr>
        <p:txBody>
          <a:bodyPr>
            <a:normAutofit/>
          </a:bodyPr>
          <a:lstStyle/>
          <a:p>
            <a:pPr algn="r" rtl="1"/>
            <a:r>
              <a:rPr lang="ar-SA" sz="4000" b="1" u="sng" dirty="0" smtClean="0">
                <a:solidFill>
                  <a:schemeClr val="tx1"/>
                </a:solidFill>
              </a:rPr>
              <a:t>مراحل اتخاذ قرار الإستئجار :</a:t>
            </a:r>
            <a:endParaRPr lang="en-US" sz="4000" b="1" u="sng" dirty="0">
              <a:solidFill>
                <a:schemeClr val="tx1"/>
              </a:solidFill>
            </a:endParaRPr>
          </a:p>
        </p:txBody>
      </p:sp>
      <p:sp>
        <p:nvSpPr>
          <p:cNvPr id="3" name="Content Placeholder 2"/>
          <p:cNvSpPr>
            <a:spLocks noGrp="1"/>
          </p:cNvSpPr>
          <p:nvPr>
            <p:ph sz="quarter" idx="1"/>
          </p:nvPr>
        </p:nvSpPr>
        <p:spPr>
          <a:xfrm>
            <a:off x="152400" y="1219200"/>
            <a:ext cx="8610600" cy="4873752"/>
          </a:xfrm>
        </p:spPr>
        <p:txBody>
          <a:bodyPr/>
          <a:lstStyle/>
          <a:p>
            <a:pPr lvl="0" algn="just" rtl="1">
              <a:lnSpc>
                <a:spcPct val="200000"/>
              </a:lnSpc>
            </a:pPr>
            <a:r>
              <a:rPr lang="ar-SA" b="1" dirty="0" smtClean="0"/>
              <a:t>يتخذ المشروع قراراً بإقتناء أحد الأصول ويتم التوصل إلى هذا القرار وفقاً للإجراءات المتبعة بشأن قرارات الإنفاق الرأسمالي .</a:t>
            </a:r>
            <a:endParaRPr lang="en-US" b="1" dirty="0" smtClean="0"/>
          </a:p>
          <a:p>
            <a:pPr lvl="0" algn="just" rtl="1">
              <a:lnSpc>
                <a:spcPct val="200000"/>
              </a:lnSpc>
            </a:pPr>
            <a:r>
              <a:rPr lang="ar-SA" b="1" dirty="0" smtClean="0"/>
              <a:t>يبدأ المدير المالي في المفاضلة بين مصادر التمويل التي يمكن اللجوء إليها للحصول على هذا الأصل .</a:t>
            </a:r>
            <a:endParaRPr lang="en-US" b="1" dirty="0" smtClean="0"/>
          </a:p>
          <a:p>
            <a:pPr lvl="0" algn="just" rtl="1">
              <a:lnSpc>
                <a:spcPct val="200000"/>
              </a:lnSpc>
            </a:pPr>
            <a:r>
              <a:rPr lang="ar-SA" b="1" dirty="0" smtClean="0"/>
              <a:t>إن الأرصدة اللازمة لشراء الأصل يمكن الحصول عليها إما عن طريق الإقتراض أو من خلال الإستئجار .</a:t>
            </a:r>
            <a:endParaRPr lang="en-US" b="1" dirty="0" smtClean="0"/>
          </a:p>
          <a:p>
            <a:pPr algn="r" rt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1060450" y="981075"/>
            <a:ext cx="7489825" cy="5284788"/>
            <a:chOff x="10260" y="1260"/>
            <a:chExt cx="4320" cy="3600"/>
          </a:xfrm>
        </p:grpSpPr>
        <p:pic>
          <p:nvPicPr>
            <p:cNvPr id="48136" name="Picture 5" descr="Backmisc008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60" y="1260"/>
              <a:ext cx="4320" cy="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7" name="WordArt 6"/>
            <p:cNvSpPr>
              <a:spLocks noChangeArrowheads="1" noChangeShapeType="1" noTextEdit="1"/>
            </p:cNvSpPr>
            <p:nvPr/>
          </p:nvSpPr>
          <p:spPr bwMode="auto">
            <a:xfrm>
              <a:off x="10620" y="1799"/>
              <a:ext cx="22" cy="97"/>
            </a:xfrm>
            <a:prstGeom prst="rect">
              <a:avLst/>
            </a:prstGeom>
          </p:spPr>
          <p:txBody>
            <a:bodyPr wrap="none" fromWordArt="1">
              <a:prstTxWarp prst="textPlain">
                <a:avLst>
                  <a:gd name="adj" fmla="val 50000"/>
                </a:avLst>
              </a:prstTxWarp>
            </a:bodyPr>
            <a:lstStyle/>
            <a:p>
              <a:pPr algn="ctr" rtl="0"/>
              <a:r>
                <a:rPr lang="ar-SA" sz="800" kern="10">
                  <a:ln w="9525">
                    <a:solidFill>
                      <a:srgbClr val="000080"/>
                    </a:solidFill>
                    <a:round/>
                    <a:headEnd/>
                    <a:tailEnd/>
                  </a:ln>
                  <a:solidFill>
                    <a:srgbClr val="333300"/>
                  </a:solidFill>
                  <a:latin typeface="Tahoma"/>
                  <a:ea typeface="Tahoma"/>
                  <a:cs typeface="Tahoma"/>
                </a:rPr>
                <a:t>.</a:t>
              </a:r>
            </a:p>
          </p:txBody>
        </p:sp>
        <p:sp>
          <p:nvSpPr>
            <p:cNvPr id="48138" name="WordArt 7"/>
            <p:cNvSpPr>
              <a:spLocks noChangeArrowheads="1" noChangeShapeType="1" noTextEdit="1"/>
            </p:cNvSpPr>
            <p:nvPr/>
          </p:nvSpPr>
          <p:spPr bwMode="auto">
            <a:xfrm>
              <a:off x="10620" y="2520"/>
              <a:ext cx="22" cy="97"/>
            </a:xfrm>
            <a:prstGeom prst="rect">
              <a:avLst/>
            </a:prstGeom>
          </p:spPr>
          <p:txBody>
            <a:bodyPr wrap="none" fromWordArt="1">
              <a:prstTxWarp prst="textPlain">
                <a:avLst>
                  <a:gd name="adj" fmla="val 50000"/>
                </a:avLst>
              </a:prstTxWarp>
            </a:bodyPr>
            <a:lstStyle/>
            <a:p>
              <a:pPr algn="ctr" rtl="0"/>
              <a:r>
                <a:rPr lang="ar-SA" sz="800" kern="10">
                  <a:ln w="9525">
                    <a:solidFill>
                      <a:srgbClr val="000080"/>
                    </a:solidFill>
                    <a:round/>
                    <a:headEnd/>
                    <a:tailEnd/>
                  </a:ln>
                  <a:solidFill>
                    <a:srgbClr val="333300"/>
                  </a:solidFill>
                  <a:latin typeface="Tahoma"/>
                  <a:ea typeface="Tahoma"/>
                  <a:cs typeface="Tahoma"/>
                </a:rPr>
                <a:t>.</a:t>
              </a:r>
            </a:p>
          </p:txBody>
        </p:sp>
      </p:grpSp>
      <p:sp>
        <p:nvSpPr>
          <p:cNvPr id="48131" name="Text Box 8"/>
          <p:cNvSpPr txBox="1">
            <a:spLocks noChangeArrowheads="1"/>
          </p:cNvSpPr>
          <p:nvPr/>
        </p:nvSpPr>
        <p:spPr bwMode="auto">
          <a:xfrm>
            <a:off x="2051050" y="1773238"/>
            <a:ext cx="39608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Times New Roman" pitchFamily="18" charset="0"/>
                <a:cs typeface="Arial" pitchFamily="34" charset="0"/>
              </a:defRPr>
            </a:lvl1pPr>
            <a:lvl2pPr marL="742950" indent="-285750" eaLnBrk="0" hangingPunct="0">
              <a:defRPr b="1">
                <a:solidFill>
                  <a:schemeClr val="tx1"/>
                </a:solidFill>
                <a:latin typeface="Times New Roman" pitchFamily="18" charset="0"/>
                <a:cs typeface="Arial" pitchFamily="34" charset="0"/>
              </a:defRPr>
            </a:lvl2pPr>
            <a:lvl3pPr marL="1143000" indent="-228600" eaLnBrk="0" hangingPunct="0">
              <a:defRPr b="1">
                <a:solidFill>
                  <a:schemeClr val="tx1"/>
                </a:solidFill>
                <a:latin typeface="Times New Roman" pitchFamily="18" charset="0"/>
                <a:cs typeface="Arial" pitchFamily="34" charset="0"/>
              </a:defRPr>
            </a:lvl3pPr>
            <a:lvl4pPr marL="1600200" indent="-228600" eaLnBrk="0" hangingPunct="0">
              <a:defRPr b="1">
                <a:solidFill>
                  <a:schemeClr val="tx1"/>
                </a:solidFill>
                <a:latin typeface="Times New Roman" pitchFamily="18" charset="0"/>
                <a:cs typeface="Arial" pitchFamily="34" charset="0"/>
              </a:defRPr>
            </a:lvl4pPr>
            <a:lvl5pPr marL="2057400" indent="-228600" eaLnBrk="0" hangingPunct="0">
              <a:defRPr b="1">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b="1">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b="1">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b="1">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b="1">
                <a:solidFill>
                  <a:schemeClr val="tx1"/>
                </a:solidFill>
                <a:latin typeface="Times New Roman" pitchFamily="18" charset="0"/>
                <a:cs typeface="Arial" pitchFamily="34" charset="0"/>
              </a:defRPr>
            </a:lvl9pPr>
          </a:lstStyle>
          <a:p>
            <a:pPr eaLnBrk="1" hangingPunct="1">
              <a:spcBef>
                <a:spcPct val="50000"/>
              </a:spcBef>
            </a:pPr>
            <a:endParaRPr lang="en-US" b="0">
              <a:latin typeface="Arial" pitchFamily="34" charset="0"/>
            </a:endParaRPr>
          </a:p>
        </p:txBody>
      </p:sp>
      <p:sp>
        <p:nvSpPr>
          <p:cNvPr id="48132" name="Text Box 9"/>
          <p:cNvSpPr txBox="1">
            <a:spLocks noChangeArrowheads="1"/>
          </p:cNvSpPr>
          <p:nvPr/>
        </p:nvSpPr>
        <p:spPr bwMode="auto">
          <a:xfrm>
            <a:off x="8302625" y="981075"/>
            <a:ext cx="247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Times New Roman" pitchFamily="18" charset="0"/>
                <a:cs typeface="Arial" pitchFamily="34" charset="0"/>
              </a:defRPr>
            </a:lvl1pPr>
            <a:lvl2pPr marL="742950" indent="-285750" eaLnBrk="0" hangingPunct="0">
              <a:defRPr b="1">
                <a:solidFill>
                  <a:schemeClr val="tx1"/>
                </a:solidFill>
                <a:latin typeface="Times New Roman" pitchFamily="18" charset="0"/>
                <a:cs typeface="Arial" pitchFamily="34" charset="0"/>
              </a:defRPr>
            </a:lvl2pPr>
            <a:lvl3pPr marL="1143000" indent="-228600" eaLnBrk="0" hangingPunct="0">
              <a:defRPr b="1">
                <a:solidFill>
                  <a:schemeClr val="tx1"/>
                </a:solidFill>
                <a:latin typeface="Times New Roman" pitchFamily="18" charset="0"/>
                <a:cs typeface="Arial" pitchFamily="34" charset="0"/>
              </a:defRPr>
            </a:lvl3pPr>
            <a:lvl4pPr marL="1600200" indent="-228600" eaLnBrk="0" hangingPunct="0">
              <a:defRPr b="1">
                <a:solidFill>
                  <a:schemeClr val="tx1"/>
                </a:solidFill>
                <a:latin typeface="Times New Roman" pitchFamily="18" charset="0"/>
                <a:cs typeface="Arial" pitchFamily="34" charset="0"/>
              </a:defRPr>
            </a:lvl4pPr>
            <a:lvl5pPr marL="2057400" indent="-228600" eaLnBrk="0" hangingPunct="0">
              <a:defRPr b="1">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b="1">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b="1">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b="1">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b="1">
                <a:solidFill>
                  <a:schemeClr val="tx1"/>
                </a:solidFill>
                <a:latin typeface="Times New Roman" pitchFamily="18" charset="0"/>
                <a:cs typeface="Arial" pitchFamily="34" charset="0"/>
              </a:defRPr>
            </a:lvl9pPr>
          </a:lstStyle>
          <a:p>
            <a:pPr eaLnBrk="1" hangingPunct="1"/>
            <a:r>
              <a:rPr lang="ar-YE" altLang="ja-JP"/>
              <a:t>.</a:t>
            </a:r>
            <a:endParaRPr lang="ar-SA"/>
          </a:p>
        </p:txBody>
      </p:sp>
      <p:sp>
        <p:nvSpPr>
          <p:cNvPr id="48134" name="Rectangle 11"/>
          <p:cNvSpPr>
            <a:spLocks noChangeArrowheads="1"/>
          </p:cNvSpPr>
          <p:nvPr/>
        </p:nvSpPr>
        <p:spPr bwMode="auto">
          <a:xfrm>
            <a:off x="0" y="29337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tabLst>
                <a:tab pos="457200" algn="l"/>
              </a:tabLst>
            </a:pPr>
            <a:endParaRPr lang="en-US" sz="2400">
              <a:cs typeface="Arabic Transparent" pitchFamily="2" charset="0"/>
            </a:endParaRPr>
          </a:p>
        </p:txBody>
      </p:sp>
      <p:sp>
        <p:nvSpPr>
          <p:cNvPr id="48135" name="Rectangle 12"/>
          <p:cNvSpPr>
            <a:spLocks noChangeArrowheads="1"/>
          </p:cNvSpPr>
          <p:nvPr/>
        </p:nvSpPr>
        <p:spPr bwMode="auto">
          <a:xfrm>
            <a:off x="2362200" y="2690711"/>
            <a:ext cx="41910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ctr"/>
            <a:r>
              <a:rPr lang="ar-SA" altLang="ja-JP" sz="5400" b="1" dirty="0" smtClean="0">
                <a:solidFill>
                  <a:srgbClr val="9B1BB5"/>
                </a:solidFill>
                <a:cs typeface="DecoType Naskh Swashes" pitchFamily="2" charset="-78"/>
              </a:rPr>
              <a:t>شكراً   لاستماعكم</a:t>
            </a:r>
            <a:endParaRPr lang="ar-YE" altLang="ja-JP" sz="5400" b="1" dirty="0">
              <a:solidFill>
                <a:srgbClr val="9B1BB5"/>
              </a:solidFill>
              <a:cs typeface="DecoType Naskh Swashes" pitchFamily="2" charset="-78"/>
            </a:endParaRPr>
          </a:p>
        </p:txBody>
      </p:sp>
    </p:spTree>
    <p:extLst>
      <p:ext uri="{BB962C8B-B14F-4D97-AF65-F5344CB8AC3E}">
        <p14:creationId xmlns:p14="http://schemas.microsoft.com/office/powerpoint/2010/main" val="15364171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5400" b="1" u="sng" dirty="0" smtClean="0">
                <a:solidFill>
                  <a:schemeClr val="tx1"/>
                </a:solidFill>
              </a:rPr>
              <a:t>التمويل بالإستئجار </a:t>
            </a:r>
            <a:endParaRPr lang="en-US" sz="5400" b="1" u="sng" dirty="0">
              <a:solidFill>
                <a:schemeClr val="tx1"/>
              </a:solidFill>
            </a:endParaRPr>
          </a:p>
        </p:txBody>
      </p:sp>
      <p:sp>
        <p:nvSpPr>
          <p:cNvPr id="3" name="Content Placeholder 2"/>
          <p:cNvSpPr>
            <a:spLocks noGrp="1"/>
          </p:cNvSpPr>
          <p:nvPr>
            <p:ph sz="quarter" idx="1"/>
          </p:nvPr>
        </p:nvSpPr>
        <p:spPr>
          <a:xfrm>
            <a:off x="152400" y="1600200"/>
            <a:ext cx="8610600" cy="4873752"/>
          </a:xfrm>
        </p:spPr>
        <p:txBody>
          <a:bodyPr>
            <a:normAutofit/>
          </a:bodyPr>
          <a:lstStyle/>
          <a:p>
            <a:pPr algn="just" rtl="1">
              <a:lnSpc>
                <a:spcPct val="250000"/>
              </a:lnSpc>
            </a:pPr>
            <a:r>
              <a:rPr lang="ar-SA" sz="2800" b="1" dirty="0" smtClean="0"/>
              <a:t>تُشير عملية </a:t>
            </a:r>
            <a:r>
              <a:rPr lang="ar-SA" sz="2800" b="1" dirty="0" err="1" smtClean="0"/>
              <a:t>الإستئجار</a:t>
            </a:r>
            <a:r>
              <a:rPr lang="ar-SA" sz="2800" b="1" dirty="0" smtClean="0"/>
              <a:t> إلى إتفاق بين منشأتين بحيث تقوم المنشأة المستأجرة بإستخدام أحد الأصول المملوكة للمنشأة الأخرى وذلك لمدة سنة أو أكثر في مقابل إلتزامها بدفع مبلغ معين.</a:t>
            </a:r>
            <a:endParaRPr lang="en-US" sz="28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rtl="1"/>
            <a:r>
              <a:rPr lang="ar-SA" sz="7200" b="1" u="sng" dirty="0" smtClean="0">
                <a:solidFill>
                  <a:schemeClr val="tx1"/>
                </a:solidFill>
              </a:rPr>
              <a:t>أنواع الإستئجار :</a:t>
            </a:r>
            <a:endParaRPr lang="en-US" sz="7200" b="1" u="sng" dirty="0">
              <a:solidFill>
                <a:schemeClr val="tx1"/>
              </a:solidFill>
            </a:endParaRPr>
          </a:p>
        </p:txBody>
      </p:sp>
      <p:graphicFrame>
        <p:nvGraphicFramePr>
          <p:cNvPr id="4" name="Content Placeholder 3"/>
          <p:cNvGraphicFramePr>
            <a:graphicFrameLocks noGrp="1"/>
          </p:cNvGraphicFramePr>
          <p:nvPr>
            <p:ph sz="quarter" idx="1"/>
          </p:nvPr>
        </p:nvGraphicFramePr>
        <p:xfrm>
          <a:off x="685800" y="1524000"/>
          <a:ext cx="7467600" cy="48737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4000" b="1" u="sng" dirty="0" smtClean="0">
                <a:solidFill>
                  <a:schemeClr val="tx1"/>
                </a:solidFill>
              </a:rPr>
              <a:t>أولاً : الإستئجار التشغيلي :</a:t>
            </a:r>
            <a:endParaRPr lang="en-US" sz="4000" b="1" u="sng" dirty="0">
              <a:solidFill>
                <a:schemeClr val="tx1"/>
              </a:solidFill>
            </a:endParaRPr>
          </a:p>
        </p:txBody>
      </p:sp>
      <p:sp>
        <p:nvSpPr>
          <p:cNvPr id="3" name="Content Placeholder 2"/>
          <p:cNvSpPr>
            <a:spLocks noGrp="1"/>
          </p:cNvSpPr>
          <p:nvPr>
            <p:ph sz="quarter" idx="1"/>
          </p:nvPr>
        </p:nvSpPr>
        <p:spPr>
          <a:xfrm>
            <a:off x="152400" y="1600200"/>
            <a:ext cx="8686800" cy="4873752"/>
          </a:xfrm>
        </p:spPr>
        <p:txBody>
          <a:bodyPr>
            <a:normAutofit/>
          </a:bodyPr>
          <a:lstStyle/>
          <a:p>
            <a:pPr algn="just" rtl="1">
              <a:lnSpc>
                <a:spcPct val="300000"/>
              </a:lnSpc>
            </a:pPr>
            <a:r>
              <a:rPr lang="ar-SA" b="1" dirty="0" smtClean="0"/>
              <a:t>تُعتبر الحاسبات الآلية وآلات تصوير المستندات والسيارات والجرارات وما شابهها من أهم أنواع المعدات التي يتم إستئجارها في ظل هذا النوع من الإستئجار الذي يُسمى أحياناً بإستئجار الخدمات.</a:t>
            </a:r>
          </a:p>
          <a:p>
            <a:pPr algn="r" rtl="1">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3200" b="1" u="sng" dirty="0" smtClean="0">
                <a:solidFill>
                  <a:schemeClr val="tx1"/>
                </a:solidFill>
              </a:rPr>
              <a:t>ويتميز الإستئجار التشغيلي بالخصائص التالية :-</a:t>
            </a:r>
            <a:endParaRPr lang="en-US" sz="3200" u="sng" dirty="0">
              <a:solidFill>
                <a:schemeClr val="tx1"/>
              </a:solidFill>
            </a:endParaRPr>
          </a:p>
        </p:txBody>
      </p:sp>
      <p:sp>
        <p:nvSpPr>
          <p:cNvPr id="3" name="Content Placeholder 2"/>
          <p:cNvSpPr>
            <a:spLocks noGrp="1"/>
          </p:cNvSpPr>
          <p:nvPr>
            <p:ph sz="quarter" idx="1"/>
          </p:nvPr>
        </p:nvSpPr>
        <p:spPr>
          <a:xfrm>
            <a:off x="152400" y="1752600"/>
            <a:ext cx="8382000" cy="4343400"/>
          </a:xfrm>
        </p:spPr>
        <p:txBody>
          <a:bodyPr>
            <a:normAutofit fontScale="92500" lnSpcReduction="10000"/>
          </a:bodyPr>
          <a:lstStyle/>
          <a:p>
            <a:pPr lvl="0" algn="just" rtl="1">
              <a:lnSpc>
                <a:spcPct val="150000"/>
              </a:lnSpc>
              <a:buFont typeface="Wingdings" pitchFamily="2" charset="2"/>
              <a:buChar char="v"/>
            </a:pPr>
            <a:r>
              <a:rPr lang="ar-SA" b="1" dirty="0" smtClean="0"/>
              <a:t>يلتزم مالك الأصل بصيانة وخدمات الأصل المؤجر للغير على أن تدخل تكاليف الصيانة ضمن المدفوعات الثابتة التي يقوم المستأجر بسدادها .</a:t>
            </a:r>
          </a:p>
          <a:p>
            <a:pPr lvl="0" algn="just" rtl="1">
              <a:lnSpc>
                <a:spcPct val="150000"/>
              </a:lnSpc>
              <a:buFontTx/>
              <a:buChar char="-"/>
            </a:pPr>
            <a:endParaRPr lang="ar-SA" b="1" dirty="0" smtClean="0"/>
          </a:p>
          <a:p>
            <a:pPr algn="just" rtl="1">
              <a:lnSpc>
                <a:spcPct val="150000"/>
              </a:lnSpc>
              <a:buFont typeface="Wingdings" pitchFamily="2" charset="2"/>
              <a:buChar char="v"/>
            </a:pPr>
            <a:r>
              <a:rPr lang="ar-SA" b="1" dirty="0" smtClean="0"/>
              <a:t>يستمر هذا النوع من الإستئجار لفترة زمنية قصيرة نسبياً تكون عادة أقل من الحياة الإنتاجية للأصول.</a:t>
            </a:r>
          </a:p>
          <a:p>
            <a:pPr algn="just" rtl="1">
              <a:lnSpc>
                <a:spcPct val="150000"/>
              </a:lnSpc>
              <a:buFontTx/>
              <a:buChar char="-"/>
            </a:pPr>
            <a:endParaRPr lang="ar-SA" b="1" dirty="0" smtClean="0"/>
          </a:p>
          <a:p>
            <a:pPr algn="just" rtl="1">
              <a:lnSpc>
                <a:spcPct val="150000"/>
              </a:lnSpc>
              <a:buFont typeface="Wingdings" pitchFamily="2" charset="2"/>
              <a:buChar char="v"/>
            </a:pPr>
            <a:r>
              <a:rPr lang="ar-SA" b="1" dirty="0" smtClean="0"/>
              <a:t>تشمل عقود الإستئجار التشغيلي عادةً ما يفيد بإمكانية إيقاف عملية الإستئجار قبل إنتهاء المدة المتفق عليها. </a:t>
            </a:r>
            <a:endParaRPr lang="en-US" b="1" dirty="0" smtClean="0"/>
          </a:p>
          <a:p>
            <a:pPr algn="r" rt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4000" b="1" u="sng" dirty="0" smtClean="0">
                <a:solidFill>
                  <a:schemeClr val="tx1"/>
                </a:solidFill>
              </a:rPr>
              <a:t>ثانياً : الإستئجار المالي : </a:t>
            </a:r>
            <a:endParaRPr lang="en-US" sz="4000" b="1" u="sng" dirty="0">
              <a:solidFill>
                <a:schemeClr val="tx1"/>
              </a:solidFill>
            </a:endParaRPr>
          </a:p>
        </p:txBody>
      </p:sp>
      <p:sp>
        <p:nvSpPr>
          <p:cNvPr id="3" name="Content Placeholder 2"/>
          <p:cNvSpPr>
            <a:spLocks noGrp="1"/>
          </p:cNvSpPr>
          <p:nvPr>
            <p:ph sz="quarter" idx="1"/>
          </p:nvPr>
        </p:nvSpPr>
        <p:spPr>
          <a:xfrm>
            <a:off x="152400" y="1600200"/>
            <a:ext cx="8610600" cy="4873752"/>
          </a:xfrm>
        </p:spPr>
        <p:txBody>
          <a:bodyPr>
            <a:normAutofit/>
          </a:bodyPr>
          <a:lstStyle/>
          <a:p>
            <a:pPr algn="just" rtl="1">
              <a:lnSpc>
                <a:spcPct val="200000"/>
              </a:lnSpc>
            </a:pPr>
            <a:r>
              <a:rPr lang="ar-SA" b="1" dirty="0" smtClean="0"/>
              <a:t>هو ان تحصل المنشأة المستأجرة على تدفق نقدي فوري (يتمثل في تكلفة الأصل الذي سوف تحصل عليه دون سداد ثمنه) وفي نفس الوقت تلتزم بدفع أقساط الإستئجار في فترة مقبلة.</a:t>
            </a:r>
          </a:p>
          <a:p>
            <a:pPr algn="just" rtl="1">
              <a:lnSpc>
                <a:spcPct val="200000"/>
              </a:lnSpc>
            </a:pPr>
            <a:r>
              <a:rPr lang="ar-SA" b="1" dirty="0" smtClean="0"/>
              <a:t>هو عملية نقل لكل عائدات و مشاكل و مخاطر الاصل من المؤجر الي المستأجر سوي انتقلت ملكية الاصل الي المستأجر في نهاية العقد ام لا. </a:t>
            </a:r>
            <a:endParaRPr lang="en-US"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1143000"/>
          </a:xfrm>
        </p:spPr>
        <p:txBody>
          <a:bodyPr>
            <a:noAutofit/>
          </a:bodyPr>
          <a:lstStyle/>
          <a:p>
            <a:pPr algn="r"/>
            <a:r>
              <a:rPr lang="ar-SA" sz="3200" b="1" u="sng" dirty="0" smtClean="0">
                <a:solidFill>
                  <a:schemeClr val="tx1"/>
                </a:solidFill>
              </a:rPr>
              <a:t>	ويتميز الإستئجار المالي بالخصائص التالية :</a:t>
            </a:r>
            <a:endParaRPr lang="en-US" sz="3200" b="1" u="sng" dirty="0">
              <a:solidFill>
                <a:schemeClr val="tx1"/>
              </a:solidFill>
            </a:endParaRPr>
          </a:p>
        </p:txBody>
      </p:sp>
      <p:sp>
        <p:nvSpPr>
          <p:cNvPr id="3" name="Content Placeholder 2"/>
          <p:cNvSpPr>
            <a:spLocks noGrp="1"/>
          </p:cNvSpPr>
          <p:nvPr>
            <p:ph sz="quarter" idx="1"/>
          </p:nvPr>
        </p:nvSpPr>
        <p:spPr>
          <a:xfrm>
            <a:off x="152400" y="1371600"/>
            <a:ext cx="8534400" cy="5102352"/>
          </a:xfrm>
        </p:spPr>
        <p:txBody>
          <a:bodyPr>
            <a:normAutofit/>
          </a:bodyPr>
          <a:lstStyle/>
          <a:p>
            <a:pPr lvl="0" algn="just" rtl="1">
              <a:lnSpc>
                <a:spcPct val="160000"/>
              </a:lnSpc>
            </a:pPr>
            <a:r>
              <a:rPr lang="ar-SA" b="1" dirty="0" smtClean="0"/>
              <a:t>تقع الأعباء الخاصة بصيانة وخدمة الأصول المستأجرة على عاتق الشركة التي تقوم بالإستئجار.</a:t>
            </a:r>
            <a:endParaRPr lang="en-US" b="1" dirty="0" smtClean="0"/>
          </a:p>
          <a:p>
            <a:pPr lvl="0" algn="just" rtl="1">
              <a:lnSpc>
                <a:spcPct val="160000"/>
              </a:lnSpc>
            </a:pPr>
            <a:r>
              <a:rPr lang="ar-SA" b="1" dirty="0" smtClean="0"/>
              <a:t>لا يستطيع المستأجر إيقاف عملية الإستئجار وإنما عليه الإستمرار في سداد أقساط الإستئجار حتى نهاية العقد.</a:t>
            </a:r>
            <a:endParaRPr lang="en-US" b="1" dirty="0" smtClean="0"/>
          </a:p>
          <a:p>
            <a:pPr lvl="0" algn="just" rtl="1">
              <a:lnSpc>
                <a:spcPct val="160000"/>
              </a:lnSpc>
            </a:pPr>
            <a:r>
              <a:rPr lang="ar-SA" b="1" dirty="0" smtClean="0"/>
              <a:t>يستمر عقد الإستئجار المالي لفترة زمنية طويلة نسبياً تتفق عادة مع الحياة الإنتاجية للأصول وبالتالي يستهلك الأصل بالكامل خلال هذه الفترة فيحصل مالك الأصل على قيمة الأموال المستثمرة في الأصل بالكامل مضافاً إليها عائد مناسب.</a:t>
            </a:r>
            <a:endParaRPr lang="en-US" b="1" dirty="0" smtClean="0"/>
          </a:p>
          <a:p>
            <a:pPr algn="r" rtl="1">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7467600" cy="1143000"/>
          </a:xfrm>
        </p:spPr>
        <p:txBody>
          <a:bodyPr>
            <a:normAutofit fontScale="90000"/>
          </a:bodyPr>
          <a:lstStyle/>
          <a:p>
            <a:pPr algn="r" rtl="1"/>
            <a:r>
              <a:rPr lang="ar-SA" sz="3600" b="1" u="sng" dirty="0" smtClean="0">
                <a:solidFill>
                  <a:schemeClr val="tx1"/>
                </a:solidFill>
              </a:rPr>
              <a:t>ويتخذ الإستئجار المالي أحد الأشكال (الأنواع) التالية:</a:t>
            </a:r>
            <a:endParaRPr lang="en-US" sz="3600" b="1" u="sng" dirty="0">
              <a:solidFill>
                <a:schemeClr val="tx1"/>
              </a:solidFill>
            </a:endParaRPr>
          </a:p>
        </p:txBody>
      </p:sp>
      <p:graphicFrame>
        <p:nvGraphicFramePr>
          <p:cNvPr id="4" name="Content Placeholder 3"/>
          <p:cNvGraphicFramePr>
            <a:graphicFrameLocks noGrp="1"/>
          </p:cNvGraphicFramePr>
          <p:nvPr>
            <p:ph sz="quarter" idx="1"/>
          </p:nvPr>
        </p:nvGraphicFramePr>
        <p:xfrm>
          <a:off x="457200" y="1600200"/>
          <a:ext cx="7467600" cy="48737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4400" b="1" u="sng" dirty="0" smtClean="0">
                <a:solidFill>
                  <a:schemeClr val="tx1"/>
                </a:solidFill>
              </a:rPr>
              <a:t>البيع ثم الإستئجار :</a:t>
            </a:r>
            <a:endParaRPr lang="en-US" sz="4400" b="1" u="sng" dirty="0">
              <a:solidFill>
                <a:schemeClr val="tx1"/>
              </a:solidFill>
            </a:endParaRPr>
          </a:p>
        </p:txBody>
      </p:sp>
      <p:sp>
        <p:nvSpPr>
          <p:cNvPr id="3" name="Content Placeholder 2"/>
          <p:cNvSpPr>
            <a:spLocks noGrp="1"/>
          </p:cNvSpPr>
          <p:nvPr>
            <p:ph sz="quarter" idx="1"/>
          </p:nvPr>
        </p:nvSpPr>
        <p:spPr>
          <a:xfrm>
            <a:off x="152400" y="1600200"/>
            <a:ext cx="8534400" cy="4873752"/>
          </a:xfrm>
        </p:spPr>
        <p:txBody>
          <a:bodyPr/>
          <a:lstStyle/>
          <a:p>
            <a:pPr algn="just" rtl="1">
              <a:lnSpc>
                <a:spcPct val="250000"/>
              </a:lnSpc>
            </a:pPr>
            <a:r>
              <a:rPr lang="ar-SA" b="1" dirty="0" smtClean="0"/>
              <a:t>في ظل هذا النوع من أنواع الإستئجار المالي تقوم المنشأة ببيع أحد الأصول المملوكة لها لطرف آخر وفي نفس الوقت يتم الإتفاق على إستئجار هذا الأصل لفترة زمنية وبشروط محددة . ويلاحظ أن المدفوعات التي يتضمنها إتفاق الإستئجار تكفي لتعويض المنشأة المؤجرة لقيمة الأصل بالكامل مضافاً إليها عائد مناسب.</a:t>
            </a:r>
            <a:endParaRPr lang="en-US" b="1" dirty="0" smtClean="0"/>
          </a:p>
          <a:p>
            <a:pPr algn="r" rtl="1"/>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155</TotalTime>
  <Words>637</Words>
  <Application>Microsoft Office PowerPoint</Application>
  <PresentationFormat>On-screen Show (4:3)</PresentationFormat>
  <Paragraphs>56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Oriel</vt:lpstr>
      <vt:lpstr>مبادئ التمويل</vt:lpstr>
      <vt:lpstr>التمويل بالإستئجار </vt:lpstr>
      <vt:lpstr>أنواع الإستئجار :</vt:lpstr>
      <vt:lpstr>أولاً : الإستئجار التشغيلي :</vt:lpstr>
      <vt:lpstr>ويتميز الإستئجار التشغيلي بالخصائص التالية :-</vt:lpstr>
      <vt:lpstr>ثانياً : الإستئجار المالي : </vt:lpstr>
      <vt:lpstr> ويتميز الإستئجار المالي بالخصائص التالية :</vt:lpstr>
      <vt:lpstr>ويتخذ الإستئجار المالي أحد الأشكال (الأنواع) التالية:</vt:lpstr>
      <vt:lpstr>البيع ثم الإستئجار :</vt:lpstr>
      <vt:lpstr> الإستئجار المباشر :</vt:lpstr>
      <vt:lpstr>الرفع الإستئجاري :</vt:lpstr>
      <vt:lpstr>وبناءً على ما سبق فإن التدفقات النقدية الخاصة بالمؤجر تتخذ الأنماط التالية :</vt:lpstr>
      <vt:lpstr>أسباب اللجوء للإستئجار </vt:lpstr>
      <vt:lpstr>مراحل اتخاذ قرار الإستئجار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مبادئ التمويل</dc:title>
  <dc:creator>رحاب</dc:creator>
  <cp:lastModifiedBy>hp</cp:lastModifiedBy>
  <cp:revision>21</cp:revision>
  <dcterms:created xsi:type="dcterms:W3CDTF">2006-08-16T00:00:00Z</dcterms:created>
  <dcterms:modified xsi:type="dcterms:W3CDTF">2021-05-21T19:49:21Z</dcterms:modified>
</cp:coreProperties>
</file>