
<file path=[Content_Types].xml><?xml version="1.0" encoding="utf-8"?>
<Types xmlns="http://schemas.openxmlformats.org/package/2006/content-types">
  <Default Extension="png" ContentType="image/png"/>
  <Default Extension="webp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300" r:id="rId12"/>
    <p:sldId id="267" r:id="rId13"/>
    <p:sldId id="268" r:id="rId14"/>
    <p:sldId id="269" r:id="rId15"/>
    <p:sldId id="270" r:id="rId16"/>
    <p:sldId id="303" r:id="rId17"/>
    <p:sldId id="271" r:id="rId18"/>
    <p:sldId id="272" r:id="rId19"/>
    <p:sldId id="301" r:id="rId20"/>
    <p:sldId id="273" r:id="rId21"/>
    <p:sldId id="274" r:id="rId22"/>
    <p:sldId id="287" r:id="rId23"/>
    <p:sldId id="288" r:id="rId24"/>
    <p:sldId id="289" r:id="rId25"/>
    <p:sldId id="290" r:id="rId26"/>
    <p:sldId id="291" r:id="rId27"/>
    <p:sldId id="292" r:id="rId28"/>
    <p:sldId id="284" r:id="rId29"/>
    <p:sldId id="275" r:id="rId30"/>
    <p:sldId id="276" r:id="rId31"/>
    <p:sldId id="277" r:id="rId32"/>
    <p:sldId id="278" r:id="rId33"/>
    <p:sldId id="305" r:id="rId34"/>
    <p:sldId id="296" r:id="rId35"/>
    <p:sldId id="297" r:id="rId36"/>
    <p:sldId id="298" r:id="rId37"/>
    <p:sldId id="279" r:id="rId38"/>
    <p:sldId id="304" r:id="rId39"/>
    <p:sldId id="280" r:id="rId40"/>
    <p:sldId id="294" r:id="rId41"/>
    <p:sldId id="295" r:id="rId42"/>
    <p:sldId id="283" r:id="rId43"/>
    <p:sldId id="286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F6FC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F2394-CBD9-4534-94DA-7F9A2A21B450}" type="doc">
      <dgm:prSet loTypeId="urn:microsoft.com/office/officeart/2009/layout/CircleArrowProcess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EBE40B8-8179-4AE9-BC5B-ABA2C7C8E246}">
      <dgm:prSet custT="1"/>
      <dgm:spPr/>
      <dgm:t>
        <a:bodyPr/>
        <a:lstStyle/>
        <a:p>
          <a:pPr rtl="1"/>
          <a:r>
            <a:rPr lang="ar-SA" sz="2800" b="1" baseline="0" dirty="0" smtClean="0"/>
            <a:t>السوق الرأسمالي</a:t>
          </a:r>
          <a:r>
            <a:rPr lang="en-US" sz="2800" b="1" baseline="0" dirty="0" smtClean="0"/>
            <a:t>Money Market </a:t>
          </a:r>
          <a:endParaRPr lang="en-US" sz="2800" dirty="0"/>
        </a:p>
      </dgm:t>
    </dgm:pt>
    <dgm:pt modelId="{78B0A159-2332-4909-9ED2-F7793DE6BEBD}" type="parTrans" cxnId="{59749248-2210-485E-9FD4-27293E9BE784}">
      <dgm:prSet/>
      <dgm:spPr/>
      <dgm:t>
        <a:bodyPr/>
        <a:lstStyle/>
        <a:p>
          <a:endParaRPr lang="en-US"/>
        </a:p>
      </dgm:t>
    </dgm:pt>
    <dgm:pt modelId="{133E1B85-264E-41C0-8002-527D63E76D0D}" type="sibTrans" cxnId="{59749248-2210-485E-9FD4-27293E9BE784}">
      <dgm:prSet/>
      <dgm:spPr/>
      <dgm:t>
        <a:bodyPr/>
        <a:lstStyle/>
        <a:p>
          <a:endParaRPr lang="en-US"/>
        </a:p>
      </dgm:t>
    </dgm:pt>
    <dgm:pt modelId="{F32E8A43-80AF-4499-90C5-AE461FB3E21B}">
      <dgm:prSet custT="1"/>
      <dgm:spPr/>
      <dgm:t>
        <a:bodyPr/>
        <a:lstStyle/>
        <a:p>
          <a:pPr rtl="1"/>
          <a:r>
            <a:rPr lang="ar-SA" sz="2800" b="1" baseline="0" dirty="0" smtClean="0"/>
            <a:t>السوق النقدي </a:t>
          </a:r>
          <a:r>
            <a:rPr lang="en-US" sz="2800" b="1" baseline="0" dirty="0" smtClean="0"/>
            <a:t>Capital Market </a:t>
          </a:r>
          <a:endParaRPr lang="en-US" sz="2800" dirty="0"/>
        </a:p>
      </dgm:t>
    </dgm:pt>
    <dgm:pt modelId="{5910EF7B-A2C3-4426-9A6F-E2620FBDBA4C}" type="parTrans" cxnId="{DB528ECA-74E4-476D-8CEB-11192A796DE2}">
      <dgm:prSet/>
      <dgm:spPr/>
      <dgm:t>
        <a:bodyPr/>
        <a:lstStyle/>
        <a:p>
          <a:endParaRPr lang="en-US"/>
        </a:p>
      </dgm:t>
    </dgm:pt>
    <dgm:pt modelId="{3920723B-5DFC-4BB0-8660-C896FA6AD986}" type="sibTrans" cxnId="{DB528ECA-74E4-476D-8CEB-11192A796DE2}">
      <dgm:prSet/>
      <dgm:spPr/>
      <dgm:t>
        <a:bodyPr/>
        <a:lstStyle/>
        <a:p>
          <a:endParaRPr lang="en-US"/>
        </a:p>
      </dgm:t>
    </dgm:pt>
    <dgm:pt modelId="{2A0DC71A-FFA8-46A5-9226-746AF2942EF9}" type="pres">
      <dgm:prSet presAssocID="{3CAF2394-CBD9-4534-94DA-7F9A2A21B450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6D087E1-359B-45DB-B6A4-31206504DACE}" type="pres">
      <dgm:prSet presAssocID="{6EBE40B8-8179-4AE9-BC5B-ABA2C7C8E246}" presName="Accent1" presStyleCnt="0"/>
      <dgm:spPr/>
    </dgm:pt>
    <dgm:pt modelId="{A2338676-FE87-483F-B292-2181BFDA8E57}" type="pres">
      <dgm:prSet presAssocID="{6EBE40B8-8179-4AE9-BC5B-ABA2C7C8E246}" presName="Accent" presStyleLbl="node1" presStyleIdx="0" presStyleCnt="2" custScaleX="203874"/>
      <dgm:spPr>
        <a:solidFill>
          <a:srgbClr val="C00000"/>
        </a:solidFill>
      </dgm:spPr>
    </dgm:pt>
    <dgm:pt modelId="{4F9E81F4-94BA-4187-8443-CA74722A414D}" type="pres">
      <dgm:prSet presAssocID="{6EBE40B8-8179-4AE9-BC5B-ABA2C7C8E246}" presName="Parent1" presStyleLbl="revTx" presStyleIdx="0" presStyleCnt="2" custScaleX="255603" custLinFactNeighborX="-666" custLinFactNeighborY="-1194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8DBFC-4EA3-48A6-A045-F42173D2745F}" type="pres">
      <dgm:prSet presAssocID="{F32E8A43-80AF-4499-90C5-AE461FB3E21B}" presName="Accent2" presStyleCnt="0"/>
      <dgm:spPr/>
    </dgm:pt>
    <dgm:pt modelId="{1297E26B-0AC4-4A19-85E5-9B06525B3630}" type="pres">
      <dgm:prSet presAssocID="{F32E8A43-80AF-4499-90C5-AE461FB3E21B}" presName="Accent" presStyleLbl="node1" presStyleIdx="1" presStyleCnt="2" custScaleX="213294"/>
      <dgm:spPr>
        <a:solidFill>
          <a:srgbClr val="7030A0"/>
        </a:solidFill>
      </dgm:spPr>
    </dgm:pt>
    <dgm:pt modelId="{6239AC99-BB95-4C24-82C6-6E4653ECE1DD}" type="pres">
      <dgm:prSet presAssocID="{F32E8A43-80AF-4499-90C5-AE461FB3E21B}" presName="Parent2" presStyleLbl="revTx" presStyleIdx="1" presStyleCnt="2" custScaleX="228751" custLinFactNeighborX="0" custLinFactNeighborY="2106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5D39F7-4DE5-46C9-B00E-325261A3BF0A}" type="presOf" srcId="{3CAF2394-CBD9-4534-94DA-7F9A2A21B450}" destId="{2A0DC71A-FFA8-46A5-9226-746AF2942EF9}" srcOrd="0" destOrd="0" presId="urn:microsoft.com/office/officeart/2009/layout/CircleArrowProcess"/>
    <dgm:cxn modelId="{59749248-2210-485E-9FD4-27293E9BE784}" srcId="{3CAF2394-CBD9-4534-94DA-7F9A2A21B450}" destId="{6EBE40B8-8179-4AE9-BC5B-ABA2C7C8E246}" srcOrd="0" destOrd="0" parTransId="{78B0A159-2332-4909-9ED2-F7793DE6BEBD}" sibTransId="{133E1B85-264E-41C0-8002-527D63E76D0D}"/>
    <dgm:cxn modelId="{FEC02A12-2C93-436C-B6EC-F82219505647}" type="presOf" srcId="{6EBE40B8-8179-4AE9-BC5B-ABA2C7C8E246}" destId="{4F9E81F4-94BA-4187-8443-CA74722A414D}" srcOrd="0" destOrd="0" presId="urn:microsoft.com/office/officeart/2009/layout/CircleArrowProcess"/>
    <dgm:cxn modelId="{DB528ECA-74E4-476D-8CEB-11192A796DE2}" srcId="{3CAF2394-CBD9-4534-94DA-7F9A2A21B450}" destId="{F32E8A43-80AF-4499-90C5-AE461FB3E21B}" srcOrd="1" destOrd="0" parTransId="{5910EF7B-A2C3-4426-9A6F-E2620FBDBA4C}" sibTransId="{3920723B-5DFC-4BB0-8660-C896FA6AD986}"/>
    <dgm:cxn modelId="{404DBF12-489A-4839-9C93-85BEC521B910}" type="presOf" srcId="{F32E8A43-80AF-4499-90C5-AE461FB3E21B}" destId="{6239AC99-BB95-4C24-82C6-6E4653ECE1DD}" srcOrd="0" destOrd="0" presId="urn:microsoft.com/office/officeart/2009/layout/CircleArrowProcess"/>
    <dgm:cxn modelId="{7536A435-C936-43AB-A18A-02AACC31D7CA}" type="presParOf" srcId="{2A0DC71A-FFA8-46A5-9226-746AF2942EF9}" destId="{96D087E1-359B-45DB-B6A4-31206504DACE}" srcOrd="0" destOrd="0" presId="urn:microsoft.com/office/officeart/2009/layout/CircleArrowProcess"/>
    <dgm:cxn modelId="{F7772D58-BDC9-45F7-B90A-F5BC780688DD}" type="presParOf" srcId="{96D087E1-359B-45DB-B6A4-31206504DACE}" destId="{A2338676-FE87-483F-B292-2181BFDA8E57}" srcOrd="0" destOrd="0" presId="urn:microsoft.com/office/officeart/2009/layout/CircleArrowProcess"/>
    <dgm:cxn modelId="{417E0873-FCEC-4818-90AA-AF42D401C133}" type="presParOf" srcId="{2A0DC71A-FFA8-46A5-9226-746AF2942EF9}" destId="{4F9E81F4-94BA-4187-8443-CA74722A414D}" srcOrd="1" destOrd="0" presId="urn:microsoft.com/office/officeart/2009/layout/CircleArrowProcess"/>
    <dgm:cxn modelId="{43BB5A7F-81E2-4EB7-9438-D35393FF08E4}" type="presParOf" srcId="{2A0DC71A-FFA8-46A5-9226-746AF2942EF9}" destId="{F6A8DBFC-4EA3-48A6-A045-F42173D2745F}" srcOrd="2" destOrd="0" presId="urn:microsoft.com/office/officeart/2009/layout/CircleArrowProcess"/>
    <dgm:cxn modelId="{60488532-2451-479C-9545-F3664A506872}" type="presParOf" srcId="{F6A8DBFC-4EA3-48A6-A045-F42173D2745F}" destId="{1297E26B-0AC4-4A19-85E5-9B06525B3630}" srcOrd="0" destOrd="0" presId="urn:microsoft.com/office/officeart/2009/layout/CircleArrowProcess"/>
    <dgm:cxn modelId="{39D2FABA-8F55-4731-8BF5-55ECAC8EB649}" type="presParOf" srcId="{2A0DC71A-FFA8-46A5-9226-746AF2942EF9}" destId="{6239AC99-BB95-4C24-82C6-6E4653ECE1DD}" srcOrd="3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A915A1-3EFD-41FE-BE08-B32C53356B89}" type="doc">
      <dgm:prSet loTypeId="urn:microsoft.com/office/officeart/2011/layout/CircleProcess" loCatId="officeonlin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D95749C-FF06-4E2B-A8AE-AEB769447019}">
      <dgm:prSet/>
      <dgm:spPr/>
      <dgm:t>
        <a:bodyPr/>
        <a:lstStyle/>
        <a:p>
          <a:pPr rtl="1"/>
          <a:r>
            <a:rPr lang="ar-SA" b="1" baseline="0" dirty="0" smtClean="0"/>
            <a:t>التراكمية</a:t>
          </a:r>
          <a:endParaRPr lang="en-US" dirty="0"/>
        </a:p>
      </dgm:t>
    </dgm:pt>
    <dgm:pt modelId="{8D8B93D0-14EF-4C9D-9514-7DD10CB9A635}" type="parTrans" cxnId="{D4781136-990D-4450-8A95-0CA5F07B8381}">
      <dgm:prSet/>
      <dgm:spPr/>
      <dgm:t>
        <a:bodyPr/>
        <a:lstStyle/>
        <a:p>
          <a:endParaRPr lang="en-US"/>
        </a:p>
      </dgm:t>
    </dgm:pt>
    <dgm:pt modelId="{8D2B58CD-EE5B-4363-B632-94CC454DE4DD}" type="sibTrans" cxnId="{D4781136-990D-4450-8A95-0CA5F07B8381}">
      <dgm:prSet/>
      <dgm:spPr/>
      <dgm:t>
        <a:bodyPr/>
        <a:lstStyle/>
        <a:p>
          <a:endParaRPr lang="en-US"/>
        </a:p>
      </dgm:t>
    </dgm:pt>
    <dgm:pt modelId="{9DFF7027-BB25-4792-A9F1-15FB2510D1EA}">
      <dgm:prSet/>
      <dgm:spPr/>
      <dgm:t>
        <a:bodyPr/>
        <a:lstStyle/>
        <a:p>
          <a:pPr rtl="1"/>
          <a:r>
            <a:rPr lang="ar-SA" b="1" baseline="0" smtClean="0"/>
            <a:t>غير التراكمية</a:t>
          </a:r>
          <a:endParaRPr lang="en-US" dirty="0"/>
        </a:p>
      </dgm:t>
    </dgm:pt>
    <dgm:pt modelId="{5C21D209-2110-4A98-B988-C7FBE95736B7}" type="parTrans" cxnId="{8D352EA1-F6CA-4021-9EB5-B5286E23B139}">
      <dgm:prSet/>
      <dgm:spPr/>
      <dgm:t>
        <a:bodyPr/>
        <a:lstStyle/>
        <a:p>
          <a:endParaRPr lang="en-US"/>
        </a:p>
      </dgm:t>
    </dgm:pt>
    <dgm:pt modelId="{1265C1A5-CD6A-4169-A307-A7935CE1227F}" type="sibTrans" cxnId="{8D352EA1-F6CA-4021-9EB5-B5286E23B139}">
      <dgm:prSet/>
      <dgm:spPr/>
      <dgm:t>
        <a:bodyPr/>
        <a:lstStyle/>
        <a:p>
          <a:endParaRPr lang="en-US"/>
        </a:p>
      </dgm:t>
    </dgm:pt>
    <dgm:pt modelId="{BF1B17EC-240F-4760-93E3-D8418009960B}">
      <dgm:prSet/>
      <dgm:spPr/>
      <dgm:t>
        <a:bodyPr/>
        <a:lstStyle/>
        <a:p>
          <a:pPr rtl="1"/>
          <a:r>
            <a:rPr lang="ar-SA" b="1" baseline="0" smtClean="0"/>
            <a:t>المشاركة في الأرباح </a:t>
          </a:r>
          <a:endParaRPr lang="en-US" dirty="0"/>
        </a:p>
      </dgm:t>
    </dgm:pt>
    <dgm:pt modelId="{73E65B50-291B-4084-9B9F-91FF38D09C61}" type="parTrans" cxnId="{379BCE58-5798-4E6C-9D49-CF28938E2E6F}">
      <dgm:prSet/>
      <dgm:spPr/>
      <dgm:t>
        <a:bodyPr/>
        <a:lstStyle/>
        <a:p>
          <a:endParaRPr lang="en-US"/>
        </a:p>
      </dgm:t>
    </dgm:pt>
    <dgm:pt modelId="{FE979A8C-AA80-460B-BF79-F4E17EFE0202}" type="sibTrans" cxnId="{379BCE58-5798-4E6C-9D49-CF28938E2E6F}">
      <dgm:prSet/>
      <dgm:spPr/>
      <dgm:t>
        <a:bodyPr/>
        <a:lstStyle/>
        <a:p>
          <a:endParaRPr lang="en-US"/>
        </a:p>
      </dgm:t>
    </dgm:pt>
    <dgm:pt modelId="{7C064692-80A8-4E0B-B725-FFAE4F3C454D}" type="pres">
      <dgm:prSet presAssocID="{4FA915A1-3EFD-41FE-BE08-B32C53356B89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640B5523-8443-4048-88A1-E23CCF8D6849}" type="pres">
      <dgm:prSet presAssocID="{BF1B17EC-240F-4760-93E3-D8418009960B}" presName="Accent3" presStyleCnt="0"/>
      <dgm:spPr/>
    </dgm:pt>
    <dgm:pt modelId="{14A3B62E-4570-419C-B13F-D5C0B31C0A9E}" type="pres">
      <dgm:prSet presAssocID="{BF1B17EC-240F-4760-93E3-D8418009960B}" presName="Accent" presStyleLbl="node1" presStyleIdx="0" presStyleCnt="3"/>
      <dgm:spPr/>
    </dgm:pt>
    <dgm:pt modelId="{39432332-30AC-453E-B8C6-FA657339E6F4}" type="pres">
      <dgm:prSet presAssocID="{BF1B17EC-240F-4760-93E3-D8418009960B}" presName="ParentBackground3" presStyleCnt="0"/>
      <dgm:spPr/>
    </dgm:pt>
    <dgm:pt modelId="{5C71C345-28A0-4153-B540-447D2D995E49}" type="pres">
      <dgm:prSet presAssocID="{BF1B17EC-240F-4760-93E3-D8418009960B}" presName="ParentBackground" presStyleLbl="fgAcc1" presStyleIdx="0" presStyleCnt="3"/>
      <dgm:spPr/>
      <dgm:t>
        <a:bodyPr/>
        <a:lstStyle/>
        <a:p>
          <a:endParaRPr lang="en-US"/>
        </a:p>
      </dgm:t>
    </dgm:pt>
    <dgm:pt modelId="{A18A6010-11EC-4C9B-BD21-AE7A6ACC76ED}" type="pres">
      <dgm:prSet presAssocID="{BF1B17EC-240F-4760-93E3-D8418009960B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862B5-1576-4D8F-9C2B-37C9F49A5DA8}" type="pres">
      <dgm:prSet presAssocID="{9DFF7027-BB25-4792-A9F1-15FB2510D1EA}" presName="Accent2" presStyleCnt="0"/>
      <dgm:spPr/>
    </dgm:pt>
    <dgm:pt modelId="{372D59F8-14AE-4F8C-8838-03D640AB7C6C}" type="pres">
      <dgm:prSet presAssocID="{9DFF7027-BB25-4792-A9F1-15FB2510D1EA}" presName="Accent" presStyleLbl="node1" presStyleIdx="1" presStyleCnt="3"/>
      <dgm:spPr/>
    </dgm:pt>
    <dgm:pt modelId="{A6D724BB-02F0-4CA5-8B1B-3EF89519BA20}" type="pres">
      <dgm:prSet presAssocID="{9DFF7027-BB25-4792-A9F1-15FB2510D1EA}" presName="ParentBackground2" presStyleCnt="0"/>
      <dgm:spPr/>
    </dgm:pt>
    <dgm:pt modelId="{0E372630-8FEA-441E-AB17-4F4391C87D2C}" type="pres">
      <dgm:prSet presAssocID="{9DFF7027-BB25-4792-A9F1-15FB2510D1EA}" presName="ParentBackground" presStyleLbl="fgAcc1" presStyleIdx="1" presStyleCnt="3"/>
      <dgm:spPr/>
      <dgm:t>
        <a:bodyPr/>
        <a:lstStyle/>
        <a:p>
          <a:endParaRPr lang="en-US"/>
        </a:p>
      </dgm:t>
    </dgm:pt>
    <dgm:pt modelId="{DB38AC6A-76D9-4001-9CD3-B31C4C1CED11}" type="pres">
      <dgm:prSet presAssocID="{9DFF7027-BB25-4792-A9F1-15FB2510D1E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ED1BC2-7E4C-4E74-982E-4DB5B9A29FB7}" type="pres">
      <dgm:prSet presAssocID="{9D95749C-FF06-4E2B-A8AE-AEB769447019}" presName="Accent1" presStyleCnt="0"/>
      <dgm:spPr/>
    </dgm:pt>
    <dgm:pt modelId="{89F5995B-BEF5-41A0-ACC8-D642511F92B4}" type="pres">
      <dgm:prSet presAssocID="{9D95749C-FF06-4E2B-A8AE-AEB769447019}" presName="Accent" presStyleLbl="node1" presStyleIdx="2" presStyleCnt="3"/>
      <dgm:spPr/>
    </dgm:pt>
    <dgm:pt modelId="{213CAB3E-32D4-4BC4-B0CB-3340C56F350A}" type="pres">
      <dgm:prSet presAssocID="{9D95749C-FF06-4E2B-A8AE-AEB769447019}" presName="ParentBackground1" presStyleCnt="0"/>
      <dgm:spPr/>
    </dgm:pt>
    <dgm:pt modelId="{B1642929-E250-43F7-BBF7-76CB46A860E7}" type="pres">
      <dgm:prSet presAssocID="{9D95749C-FF06-4E2B-A8AE-AEB769447019}" presName="ParentBackground" presStyleLbl="fgAcc1" presStyleIdx="2" presStyleCnt="3"/>
      <dgm:spPr/>
      <dgm:t>
        <a:bodyPr/>
        <a:lstStyle/>
        <a:p>
          <a:endParaRPr lang="en-US"/>
        </a:p>
      </dgm:t>
    </dgm:pt>
    <dgm:pt modelId="{41D18940-CBAE-4D33-BE52-1E5CB2C34A47}" type="pres">
      <dgm:prSet presAssocID="{9D95749C-FF06-4E2B-A8AE-AEB769447019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9BCE58-5798-4E6C-9D49-CF28938E2E6F}" srcId="{4FA915A1-3EFD-41FE-BE08-B32C53356B89}" destId="{BF1B17EC-240F-4760-93E3-D8418009960B}" srcOrd="2" destOrd="0" parTransId="{73E65B50-291B-4084-9B9F-91FF38D09C61}" sibTransId="{FE979A8C-AA80-460B-BF79-F4E17EFE0202}"/>
    <dgm:cxn modelId="{71184690-9407-4090-945B-F9E0ECA73CE2}" type="presOf" srcId="{9D95749C-FF06-4E2B-A8AE-AEB769447019}" destId="{B1642929-E250-43F7-BBF7-76CB46A860E7}" srcOrd="0" destOrd="0" presId="urn:microsoft.com/office/officeart/2011/layout/CircleProcess"/>
    <dgm:cxn modelId="{53886F2F-E3BA-40BF-B348-C211F7D35C25}" type="presOf" srcId="{BF1B17EC-240F-4760-93E3-D8418009960B}" destId="{A18A6010-11EC-4C9B-BD21-AE7A6ACC76ED}" srcOrd="1" destOrd="0" presId="urn:microsoft.com/office/officeart/2011/layout/CircleProcess"/>
    <dgm:cxn modelId="{D4781136-990D-4450-8A95-0CA5F07B8381}" srcId="{4FA915A1-3EFD-41FE-BE08-B32C53356B89}" destId="{9D95749C-FF06-4E2B-A8AE-AEB769447019}" srcOrd="0" destOrd="0" parTransId="{8D8B93D0-14EF-4C9D-9514-7DD10CB9A635}" sibTransId="{8D2B58CD-EE5B-4363-B632-94CC454DE4DD}"/>
    <dgm:cxn modelId="{35251208-75E3-4CAE-A508-A5132ADBF1BF}" type="presOf" srcId="{BF1B17EC-240F-4760-93E3-D8418009960B}" destId="{5C71C345-28A0-4153-B540-447D2D995E49}" srcOrd="0" destOrd="0" presId="urn:microsoft.com/office/officeart/2011/layout/CircleProcess"/>
    <dgm:cxn modelId="{991A5E13-6678-4490-BBEF-1B38080CA8C7}" type="presOf" srcId="{9DFF7027-BB25-4792-A9F1-15FB2510D1EA}" destId="{0E372630-8FEA-441E-AB17-4F4391C87D2C}" srcOrd="0" destOrd="0" presId="urn:microsoft.com/office/officeart/2011/layout/CircleProcess"/>
    <dgm:cxn modelId="{B641C826-42C2-4F23-83F7-7B5786594722}" type="presOf" srcId="{4FA915A1-3EFD-41FE-BE08-B32C53356B89}" destId="{7C064692-80A8-4E0B-B725-FFAE4F3C454D}" srcOrd="0" destOrd="0" presId="urn:microsoft.com/office/officeart/2011/layout/CircleProcess"/>
    <dgm:cxn modelId="{8D352EA1-F6CA-4021-9EB5-B5286E23B139}" srcId="{4FA915A1-3EFD-41FE-BE08-B32C53356B89}" destId="{9DFF7027-BB25-4792-A9F1-15FB2510D1EA}" srcOrd="1" destOrd="0" parTransId="{5C21D209-2110-4A98-B988-C7FBE95736B7}" sibTransId="{1265C1A5-CD6A-4169-A307-A7935CE1227F}"/>
    <dgm:cxn modelId="{DD43F6D4-9154-489C-A34C-2674960E519E}" type="presOf" srcId="{9D95749C-FF06-4E2B-A8AE-AEB769447019}" destId="{41D18940-CBAE-4D33-BE52-1E5CB2C34A47}" srcOrd="1" destOrd="0" presId="urn:microsoft.com/office/officeart/2011/layout/CircleProcess"/>
    <dgm:cxn modelId="{E5820AFC-07B0-41A5-B068-6CFD36CF220F}" type="presOf" srcId="{9DFF7027-BB25-4792-A9F1-15FB2510D1EA}" destId="{DB38AC6A-76D9-4001-9CD3-B31C4C1CED11}" srcOrd="1" destOrd="0" presId="urn:microsoft.com/office/officeart/2011/layout/CircleProcess"/>
    <dgm:cxn modelId="{7664754B-B51B-4E97-92BD-3C719611AFE0}" type="presParOf" srcId="{7C064692-80A8-4E0B-B725-FFAE4F3C454D}" destId="{640B5523-8443-4048-88A1-E23CCF8D6849}" srcOrd="0" destOrd="0" presId="urn:microsoft.com/office/officeart/2011/layout/CircleProcess"/>
    <dgm:cxn modelId="{2BE31DD3-B5E3-4AAD-83DF-A50CBF03A5A5}" type="presParOf" srcId="{640B5523-8443-4048-88A1-E23CCF8D6849}" destId="{14A3B62E-4570-419C-B13F-D5C0B31C0A9E}" srcOrd="0" destOrd="0" presId="urn:microsoft.com/office/officeart/2011/layout/CircleProcess"/>
    <dgm:cxn modelId="{1F99DABA-39B6-45E2-9833-0ADCCAFD810C}" type="presParOf" srcId="{7C064692-80A8-4E0B-B725-FFAE4F3C454D}" destId="{39432332-30AC-453E-B8C6-FA657339E6F4}" srcOrd="1" destOrd="0" presId="urn:microsoft.com/office/officeart/2011/layout/CircleProcess"/>
    <dgm:cxn modelId="{26A62A65-6D96-456E-9A77-2B3C6DCDB402}" type="presParOf" srcId="{39432332-30AC-453E-B8C6-FA657339E6F4}" destId="{5C71C345-28A0-4153-B540-447D2D995E49}" srcOrd="0" destOrd="0" presId="urn:microsoft.com/office/officeart/2011/layout/CircleProcess"/>
    <dgm:cxn modelId="{52872F87-C13E-4806-8923-1CC9F7863A49}" type="presParOf" srcId="{7C064692-80A8-4E0B-B725-FFAE4F3C454D}" destId="{A18A6010-11EC-4C9B-BD21-AE7A6ACC76ED}" srcOrd="2" destOrd="0" presId="urn:microsoft.com/office/officeart/2011/layout/CircleProcess"/>
    <dgm:cxn modelId="{09869E6C-8A9A-496C-B354-22F4CA474A09}" type="presParOf" srcId="{7C064692-80A8-4E0B-B725-FFAE4F3C454D}" destId="{CAD862B5-1576-4D8F-9C2B-37C9F49A5DA8}" srcOrd="3" destOrd="0" presId="urn:microsoft.com/office/officeart/2011/layout/CircleProcess"/>
    <dgm:cxn modelId="{57BCE689-66FD-4E85-8DEF-1A1349AAA08E}" type="presParOf" srcId="{CAD862B5-1576-4D8F-9C2B-37C9F49A5DA8}" destId="{372D59F8-14AE-4F8C-8838-03D640AB7C6C}" srcOrd="0" destOrd="0" presId="urn:microsoft.com/office/officeart/2011/layout/CircleProcess"/>
    <dgm:cxn modelId="{688702DC-6660-4920-884F-20B9B062BEC2}" type="presParOf" srcId="{7C064692-80A8-4E0B-B725-FFAE4F3C454D}" destId="{A6D724BB-02F0-4CA5-8B1B-3EF89519BA20}" srcOrd="4" destOrd="0" presId="urn:microsoft.com/office/officeart/2011/layout/CircleProcess"/>
    <dgm:cxn modelId="{88411ECE-8FBC-4391-943A-CFE413C52098}" type="presParOf" srcId="{A6D724BB-02F0-4CA5-8B1B-3EF89519BA20}" destId="{0E372630-8FEA-441E-AB17-4F4391C87D2C}" srcOrd="0" destOrd="0" presId="urn:microsoft.com/office/officeart/2011/layout/CircleProcess"/>
    <dgm:cxn modelId="{35D04004-0B15-42DE-979D-3E7D4715EB4F}" type="presParOf" srcId="{7C064692-80A8-4E0B-B725-FFAE4F3C454D}" destId="{DB38AC6A-76D9-4001-9CD3-B31C4C1CED11}" srcOrd="5" destOrd="0" presId="urn:microsoft.com/office/officeart/2011/layout/CircleProcess"/>
    <dgm:cxn modelId="{AA3F69FD-D705-471A-82EB-BDC61339725E}" type="presParOf" srcId="{7C064692-80A8-4E0B-B725-FFAE4F3C454D}" destId="{C8ED1BC2-7E4C-4E74-982E-4DB5B9A29FB7}" srcOrd="6" destOrd="0" presId="urn:microsoft.com/office/officeart/2011/layout/CircleProcess"/>
    <dgm:cxn modelId="{2DC96BEE-04A9-4FA0-A266-8BB5B22A51E4}" type="presParOf" srcId="{C8ED1BC2-7E4C-4E74-982E-4DB5B9A29FB7}" destId="{89F5995B-BEF5-41A0-ACC8-D642511F92B4}" srcOrd="0" destOrd="0" presId="urn:microsoft.com/office/officeart/2011/layout/CircleProcess"/>
    <dgm:cxn modelId="{AD701000-89F3-4E2D-B832-B38C330128A5}" type="presParOf" srcId="{7C064692-80A8-4E0B-B725-FFAE4F3C454D}" destId="{213CAB3E-32D4-4BC4-B0CB-3340C56F350A}" srcOrd="7" destOrd="0" presId="urn:microsoft.com/office/officeart/2011/layout/CircleProcess"/>
    <dgm:cxn modelId="{5D44C64C-5200-4F6C-A09E-A12032C5BB29}" type="presParOf" srcId="{213CAB3E-32D4-4BC4-B0CB-3340C56F350A}" destId="{B1642929-E250-43F7-BBF7-76CB46A860E7}" srcOrd="0" destOrd="0" presId="urn:microsoft.com/office/officeart/2011/layout/CircleProcess"/>
    <dgm:cxn modelId="{D177778B-DE20-4940-A01C-63BC37A43B76}" type="presParOf" srcId="{7C064692-80A8-4E0B-B725-FFAE4F3C454D}" destId="{41D18940-CBAE-4D33-BE52-1E5CB2C34A47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E7A620-FD81-49DA-9A91-7BDD8EA7C127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F3F435E-63DA-4CF6-B0CB-83E2F870787E}">
      <dgm:prSet custT="1"/>
      <dgm:spPr/>
      <dgm:t>
        <a:bodyPr/>
        <a:lstStyle/>
        <a:p>
          <a:pPr rtl="1"/>
          <a:r>
            <a:rPr lang="ar-SA" sz="5400" b="1" dirty="0" smtClean="0"/>
            <a:t>القروض</a:t>
          </a:r>
          <a:endParaRPr lang="ar-SA" sz="5400" b="1" dirty="0"/>
        </a:p>
      </dgm:t>
    </dgm:pt>
    <dgm:pt modelId="{CCC14E83-B29F-45BB-B1A6-7EC37457B9CE}" type="parTrans" cxnId="{2145FA62-54E9-4975-A9CA-D94BA05F182E}">
      <dgm:prSet/>
      <dgm:spPr/>
      <dgm:t>
        <a:bodyPr/>
        <a:lstStyle/>
        <a:p>
          <a:pPr rtl="1"/>
          <a:endParaRPr lang="ar-SA"/>
        </a:p>
      </dgm:t>
    </dgm:pt>
    <dgm:pt modelId="{2B4F7C4B-1BC4-4BAE-BF91-27B85398DB6A}" type="sibTrans" cxnId="{2145FA62-54E9-4975-A9CA-D94BA05F182E}">
      <dgm:prSet/>
      <dgm:spPr/>
      <dgm:t>
        <a:bodyPr/>
        <a:lstStyle/>
        <a:p>
          <a:pPr rtl="1"/>
          <a:endParaRPr lang="ar-SA"/>
        </a:p>
      </dgm:t>
    </dgm:pt>
    <dgm:pt modelId="{EC11FA7F-A672-47F8-916B-FC015AFB7E93}">
      <dgm:prSet custT="1"/>
      <dgm:spPr/>
      <dgm:t>
        <a:bodyPr/>
        <a:lstStyle/>
        <a:p>
          <a:pPr rtl="1"/>
          <a:r>
            <a:rPr lang="ar-SA" sz="6000" b="1" dirty="0" smtClean="0"/>
            <a:t>السندات</a:t>
          </a:r>
          <a:endParaRPr lang="ar-SA" sz="6000" b="1" dirty="0"/>
        </a:p>
      </dgm:t>
    </dgm:pt>
    <dgm:pt modelId="{1E5DE563-3DE9-448A-9D9F-78D938C86822}" type="parTrans" cxnId="{DCD6B606-58A2-4C35-AA32-AB3A5029FBF9}">
      <dgm:prSet/>
      <dgm:spPr/>
      <dgm:t>
        <a:bodyPr/>
        <a:lstStyle/>
        <a:p>
          <a:pPr rtl="1"/>
          <a:endParaRPr lang="ar-SA"/>
        </a:p>
      </dgm:t>
    </dgm:pt>
    <dgm:pt modelId="{C07160DF-36A9-4430-8D8F-65AC8818ABF8}" type="sibTrans" cxnId="{DCD6B606-58A2-4C35-AA32-AB3A5029FBF9}">
      <dgm:prSet/>
      <dgm:spPr/>
      <dgm:t>
        <a:bodyPr/>
        <a:lstStyle/>
        <a:p>
          <a:pPr rtl="1"/>
          <a:endParaRPr lang="ar-SA"/>
        </a:p>
      </dgm:t>
    </dgm:pt>
    <dgm:pt modelId="{2F5362FB-442C-4F57-869B-EEE3979140CE}" type="pres">
      <dgm:prSet presAssocID="{4FE7A620-FD81-49DA-9A91-7BDD8EA7C12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22D1118-4382-4D13-8DF0-18FEFABD35A8}" type="pres">
      <dgm:prSet presAssocID="{4FE7A620-FD81-49DA-9A91-7BDD8EA7C127}" presName="divider" presStyleLbl="fgShp" presStyleIdx="0" presStyleCnt="1"/>
      <dgm:spPr>
        <a:solidFill>
          <a:srgbClr val="00B050"/>
        </a:solidFill>
      </dgm:spPr>
    </dgm:pt>
    <dgm:pt modelId="{45C1E2F1-D44A-4F12-AF25-881CFC8C23BA}" type="pres">
      <dgm:prSet presAssocID="{5F3F435E-63DA-4CF6-B0CB-83E2F870787E}" presName="downArrow" presStyleLbl="node1" presStyleIdx="0" presStyleCnt="2"/>
      <dgm:spPr>
        <a:solidFill>
          <a:srgbClr val="FF0000"/>
        </a:solidFill>
      </dgm:spPr>
    </dgm:pt>
    <dgm:pt modelId="{A1830378-9BEE-4EEF-A340-1C56D1147229}" type="pres">
      <dgm:prSet presAssocID="{5F3F435E-63DA-4CF6-B0CB-83E2F870787E}" presName="downArrowText" presStyleLbl="revTx" presStyleIdx="0" presStyleCnt="2" custScaleX="13009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55606E-D024-4B7D-B649-6083423A52D1}" type="pres">
      <dgm:prSet presAssocID="{EC11FA7F-A672-47F8-916B-FC015AFB7E93}" presName="upArrow" presStyleLbl="node1" presStyleIdx="1" presStyleCnt="2"/>
      <dgm:spPr>
        <a:solidFill>
          <a:srgbClr val="FFC000"/>
        </a:solidFill>
      </dgm:spPr>
    </dgm:pt>
    <dgm:pt modelId="{266E6DB9-AE83-4568-9C9B-CD0B6749ACEF}" type="pres">
      <dgm:prSet presAssocID="{EC11FA7F-A672-47F8-916B-FC015AFB7E93}" presName="upArrowText" presStyleLbl="revTx" presStyleIdx="1" presStyleCnt="2" custScaleX="14166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145FA62-54E9-4975-A9CA-D94BA05F182E}" srcId="{4FE7A620-FD81-49DA-9A91-7BDD8EA7C127}" destId="{5F3F435E-63DA-4CF6-B0CB-83E2F870787E}" srcOrd="0" destOrd="0" parTransId="{CCC14E83-B29F-45BB-B1A6-7EC37457B9CE}" sibTransId="{2B4F7C4B-1BC4-4BAE-BF91-27B85398DB6A}"/>
    <dgm:cxn modelId="{DCD6B606-58A2-4C35-AA32-AB3A5029FBF9}" srcId="{4FE7A620-FD81-49DA-9A91-7BDD8EA7C127}" destId="{EC11FA7F-A672-47F8-916B-FC015AFB7E93}" srcOrd="1" destOrd="0" parTransId="{1E5DE563-3DE9-448A-9D9F-78D938C86822}" sibTransId="{C07160DF-36A9-4430-8D8F-65AC8818ABF8}"/>
    <dgm:cxn modelId="{0015399A-0D17-4598-BAC1-8599B180651D}" type="presOf" srcId="{4FE7A620-FD81-49DA-9A91-7BDD8EA7C127}" destId="{2F5362FB-442C-4F57-869B-EEE3979140CE}" srcOrd="0" destOrd="0" presId="urn:microsoft.com/office/officeart/2005/8/layout/arrow3"/>
    <dgm:cxn modelId="{E801625C-EB85-4738-92FF-5D7C6E14D8E2}" type="presOf" srcId="{5F3F435E-63DA-4CF6-B0CB-83E2F870787E}" destId="{A1830378-9BEE-4EEF-A340-1C56D1147229}" srcOrd="0" destOrd="0" presId="urn:microsoft.com/office/officeart/2005/8/layout/arrow3"/>
    <dgm:cxn modelId="{54EEC2BC-7815-4383-9620-2AEDAABB4138}" type="presOf" srcId="{EC11FA7F-A672-47F8-916B-FC015AFB7E93}" destId="{266E6DB9-AE83-4568-9C9B-CD0B6749ACEF}" srcOrd="0" destOrd="0" presId="urn:microsoft.com/office/officeart/2005/8/layout/arrow3"/>
    <dgm:cxn modelId="{9B21DF12-6650-45E4-B70B-14CA6DE2F540}" type="presParOf" srcId="{2F5362FB-442C-4F57-869B-EEE3979140CE}" destId="{822D1118-4382-4D13-8DF0-18FEFABD35A8}" srcOrd="0" destOrd="0" presId="urn:microsoft.com/office/officeart/2005/8/layout/arrow3"/>
    <dgm:cxn modelId="{8AF6E762-A2B7-41F3-A59A-4BE5355A3DB1}" type="presParOf" srcId="{2F5362FB-442C-4F57-869B-EEE3979140CE}" destId="{45C1E2F1-D44A-4F12-AF25-881CFC8C23BA}" srcOrd="1" destOrd="0" presId="urn:microsoft.com/office/officeart/2005/8/layout/arrow3"/>
    <dgm:cxn modelId="{3D340810-BFFD-4C11-8564-EEB3C5AF7168}" type="presParOf" srcId="{2F5362FB-442C-4F57-869B-EEE3979140CE}" destId="{A1830378-9BEE-4EEF-A340-1C56D1147229}" srcOrd="2" destOrd="0" presId="urn:microsoft.com/office/officeart/2005/8/layout/arrow3"/>
    <dgm:cxn modelId="{8837DC32-A40D-4007-8092-EEEEDC7BD72D}" type="presParOf" srcId="{2F5362FB-442C-4F57-869B-EEE3979140CE}" destId="{3255606E-D024-4B7D-B649-6083423A52D1}" srcOrd="3" destOrd="0" presId="urn:microsoft.com/office/officeart/2005/8/layout/arrow3"/>
    <dgm:cxn modelId="{DD442643-F8C5-416B-A667-7ED825822794}" type="presParOf" srcId="{2F5362FB-442C-4F57-869B-EEE3979140CE}" destId="{266E6DB9-AE83-4568-9C9B-CD0B6749ACE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0CDC82-83D5-4AC2-B4CF-AA2C3D1483AA}" type="doc">
      <dgm:prSet loTypeId="urn:microsoft.com/office/officeart/2005/8/layout/arrow4" loCatId="process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6D51BBCE-CF97-4F5A-96E0-194D995DD7A5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ar-SA" sz="4000" b="1" dirty="0" smtClean="0"/>
            <a:t>غير مكفولة بضمان معين 	</a:t>
          </a:r>
          <a:endParaRPr lang="ar-SA" sz="4000" dirty="0"/>
        </a:p>
      </dgm:t>
    </dgm:pt>
    <dgm:pt modelId="{9F535A99-6DE0-443B-AB11-D4FBFF529C67}" type="parTrans" cxnId="{17D394A3-55CD-4A73-A60A-BF738784E1EF}">
      <dgm:prSet/>
      <dgm:spPr/>
      <dgm:t>
        <a:bodyPr/>
        <a:lstStyle/>
        <a:p>
          <a:pPr rtl="1"/>
          <a:endParaRPr lang="ar-SA"/>
        </a:p>
      </dgm:t>
    </dgm:pt>
    <dgm:pt modelId="{959AE6D3-ABC8-4BE4-A392-0936862EFEA0}" type="sibTrans" cxnId="{17D394A3-55CD-4A73-A60A-BF738784E1EF}">
      <dgm:prSet/>
      <dgm:spPr>
        <a:solidFill>
          <a:srgbClr val="D60093"/>
        </a:solidFill>
      </dgm:spPr>
      <dgm:t>
        <a:bodyPr/>
        <a:lstStyle/>
        <a:p>
          <a:pPr rtl="1"/>
          <a:endParaRPr lang="ar-SA"/>
        </a:p>
      </dgm:t>
    </dgm:pt>
    <dgm:pt modelId="{0A3ADD39-E042-4A80-8E38-AA128C5E5EF0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ar-SA" sz="4400" b="1" dirty="0" smtClean="0"/>
            <a:t>المكفولة بضمان</a:t>
          </a:r>
          <a:endParaRPr lang="ar-SA" sz="4400" dirty="0"/>
        </a:p>
      </dgm:t>
    </dgm:pt>
    <dgm:pt modelId="{B0C1D401-5CA4-45A0-9FB4-650B1D6C7F30}" type="parTrans" cxnId="{84A49874-A992-4165-AFE4-F2CDD643D292}">
      <dgm:prSet/>
      <dgm:spPr/>
      <dgm:t>
        <a:bodyPr/>
        <a:lstStyle/>
        <a:p>
          <a:pPr rtl="1"/>
          <a:endParaRPr lang="ar-SA"/>
        </a:p>
      </dgm:t>
    </dgm:pt>
    <dgm:pt modelId="{99A435BD-BD34-4ADE-8627-614B3197B7EB}" type="sibTrans" cxnId="{84A49874-A992-4165-AFE4-F2CDD643D292}">
      <dgm:prSet/>
      <dgm:spPr>
        <a:solidFill>
          <a:srgbClr val="0F6FC6"/>
        </a:solidFill>
      </dgm:spPr>
      <dgm:t>
        <a:bodyPr/>
        <a:lstStyle/>
        <a:p>
          <a:pPr rtl="1"/>
          <a:endParaRPr lang="ar-SA"/>
        </a:p>
      </dgm:t>
    </dgm:pt>
    <dgm:pt modelId="{13A4FABC-1861-44D4-8142-81EB458D2BB6}" type="pres">
      <dgm:prSet presAssocID="{040CDC82-83D5-4AC2-B4CF-AA2C3D1483A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1665C11-D2D7-45DB-8C53-F7BCBFD07621}" type="pres">
      <dgm:prSet presAssocID="{6D51BBCE-CF97-4F5A-96E0-194D995DD7A5}" presName="upArrow" presStyleLbl="node1" presStyleIdx="0" presStyleCnt="2"/>
      <dgm:spPr>
        <a:solidFill>
          <a:srgbClr val="D60093"/>
        </a:solidFill>
      </dgm:spPr>
      <dgm:t>
        <a:bodyPr/>
        <a:lstStyle/>
        <a:p>
          <a:endParaRPr lang="en-US"/>
        </a:p>
      </dgm:t>
    </dgm:pt>
    <dgm:pt modelId="{4D4F6847-E190-463A-99CE-093BCD15017C}" type="pres">
      <dgm:prSet presAssocID="{6D51BBCE-CF97-4F5A-96E0-194D995DD7A5}" presName="upArrowText" presStyleLbl="revTx" presStyleIdx="0" presStyleCnt="2" custScaleX="108240" custLinFactNeighborX="16059" custLinFactNeighborY="-817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E7AF1B-DB1C-4D7F-94B4-2D06690CB88A}" type="pres">
      <dgm:prSet presAssocID="{0A3ADD39-E042-4A80-8E38-AA128C5E5EF0}" presName="downArrow" presStyleLbl="node1" presStyleIdx="1" presStyleCnt="2"/>
      <dgm:spPr>
        <a:solidFill>
          <a:srgbClr val="7030A0"/>
        </a:solidFill>
      </dgm:spPr>
      <dgm:t>
        <a:bodyPr/>
        <a:lstStyle/>
        <a:p>
          <a:endParaRPr lang="en-US"/>
        </a:p>
      </dgm:t>
    </dgm:pt>
    <dgm:pt modelId="{C33028D9-4287-40D4-91D3-D2B3083846CF}" type="pres">
      <dgm:prSet presAssocID="{0A3ADD39-E042-4A80-8E38-AA128C5E5EF0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4A49874-A992-4165-AFE4-F2CDD643D292}" srcId="{040CDC82-83D5-4AC2-B4CF-AA2C3D1483AA}" destId="{0A3ADD39-E042-4A80-8E38-AA128C5E5EF0}" srcOrd="1" destOrd="0" parTransId="{B0C1D401-5CA4-45A0-9FB4-650B1D6C7F30}" sibTransId="{99A435BD-BD34-4ADE-8627-614B3197B7EB}"/>
    <dgm:cxn modelId="{17D394A3-55CD-4A73-A60A-BF738784E1EF}" srcId="{040CDC82-83D5-4AC2-B4CF-AA2C3D1483AA}" destId="{6D51BBCE-CF97-4F5A-96E0-194D995DD7A5}" srcOrd="0" destOrd="0" parTransId="{9F535A99-6DE0-443B-AB11-D4FBFF529C67}" sibTransId="{959AE6D3-ABC8-4BE4-A392-0936862EFEA0}"/>
    <dgm:cxn modelId="{48D982C4-A53D-423D-8F78-726EFD3D831D}" type="presOf" srcId="{6D51BBCE-CF97-4F5A-96E0-194D995DD7A5}" destId="{4D4F6847-E190-463A-99CE-093BCD15017C}" srcOrd="0" destOrd="0" presId="urn:microsoft.com/office/officeart/2005/8/layout/arrow4"/>
    <dgm:cxn modelId="{BE637114-6EAE-456C-AAB5-B88F9959F1ED}" type="presOf" srcId="{0A3ADD39-E042-4A80-8E38-AA128C5E5EF0}" destId="{C33028D9-4287-40D4-91D3-D2B3083846CF}" srcOrd="0" destOrd="0" presId="urn:microsoft.com/office/officeart/2005/8/layout/arrow4"/>
    <dgm:cxn modelId="{8C306684-EE15-4D0E-9AEF-8E56F3EB7F8E}" type="presOf" srcId="{040CDC82-83D5-4AC2-B4CF-AA2C3D1483AA}" destId="{13A4FABC-1861-44D4-8142-81EB458D2BB6}" srcOrd="0" destOrd="0" presId="urn:microsoft.com/office/officeart/2005/8/layout/arrow4"/>
    <dgm:cxn modelId="{F6BC072B-1D6F-48E4-9271-EB38391DF5C3}" type="presParOf" srcId="{13A4FABC-1861-44D4-8142-81EB458D2BB6}" destId="{D1665C11-D2D7-45DB-8C53-F7BCBFD07621}" srcOrd="0" destOrd="0" presId="urn:microsoft.com/office/officeart/2005/8/layout/arrow4"/>
    <dgm:cxn modelId="{C487F033-F76C-44E4-A108-A57F416CD989}" type="presParOf" srcId="{13A4FABC-1861-44D4-8142-81EB458D2BB6}" destId="{4D4F6847-E190-463A-99CE-093BCD15017C}" srcOrd="1" destOrd="0" presId="urn:microsoft.com/office/officeart/2005/8/layout/arrow4"/>
    <dgm:cxn modelId="{A4FD5C9A-4A37-401E-8E14-0EB1AE24CFFF}" type="presParOf" srcId="{13A4FABC-1861-44D4-8142-81EB458D2BB6}" destId="{E1E7AF1B-DB1C-4D7F-94B4-2D06690CB88A}" srcOrd="2" destOrd="0" presId="urn:microsoft.com/office/officeart/2005/8/layout/arrow4"/>
    <dgm:cxn modelId="{CB6E252D-977C-40B9-A9E6-1077EF184148}" type="presParOf" srcId="{13A4FABC-1861-44D4-8142-81EB458D2BB6}" destId="{C33028D9-4287-40D4-91D3-D2B3083846CF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5B2806-7682-4F3C-AC91-33914FA17CE4}" type="doc">
      <dgm:prSet loTypeId="urn:microsoft.com/office/officeart/2005/8/layout/radial2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E2ABEA5-AE72-47C8-9A9E-DA6302C51EAB}">
      <dgm:prSet/>
      <dgm:spPr/>
      <dgm:t>
        <a:bodyPr/>
        <a:lstStyle/>
        <a:p>
          <a:pPr rtl="1"/>
          <a:r>
            <a:rPr lang="ar-SA" b="1" baseline="0" smtClean="0"/>
            <a:t>الائتمان التجاري </a:t>
          </a:r>
          <a:endParaRPr lang="en-US"/>
        </a:p>
      </dgm:t>
    </dgm:pt>
    <dgm:pt modelId="{306274F3-2B30-4A23-821A-2A6D18058A6B}" type="parTrans" cxnId="{5E2D309E-7744-40EB-9E94-C283CBB82B9B}">
      <dgm:prSet/>
      <dgm:spPr/>
      <dgm:t>
        <a:bodyPr/>
        <a:lstStyle/>
        <a:p>
          <a:endParaRPr lang="en-US"/>
        </a:p>
      </dgm:t>
    </dgm:pt>
    <dgm:pt modelId="{EAE13A49-D270-4F7B-B7D0-06E1187C9667}" type="sibTrans" cxnId="{5E2D309E-7744-40EB-9E94-C283CBB82B9B}">
      <dgm:prSet/>
      <dgm:spPr/>
      <dgm:t>
        <a:bodyPr/>
        <a:lstStyle/>
        <a:p>
          <a:endParaRPr lang="en-US"/>
        </a:p>
      </dgm:t>
    </dgm:pt>
    <dgm:pt modelId="{E039151D-AC25-46AD-B684-58415A5768F9}">
      <dgm:prSet/>
      <dgm:spPr/>
      <dgm:t>
        <a:bodyPr/>
        <a:lstStyle/>
        <a:p>
          <a:pPr rtl="1"/>
          <a:r>
            <a:rPr lang="ar-SA" b="1" baseline="0" smtClean="0"/>
            <a:t>الائتمان المصرفي </a:t>
          </a:r>
          <a:endParaRPr lang="en-US"/>
        </a:p>
      </dgm:t>
    </dgm:pt>
    <dgm:pt modelId="{19C40BD1-F70E-4197-92C5-09A8FB61116C}" type="parTrans" cxnId="{B871FD41-DBB7-4F75-B170-74B9169A9EF3}">
      <dgm:prSet/>
      <dgm:spPr/>
      <dgm:t>
        <a:bodyPr/>
        <a:lstStyle/>
        <a:p>
          <a:endParaRPr lang="en-US"/>
        </a:p>
      </dgm:t>
    </dgm:pt>
    <dgm:pt modelId="{9122EE7E-330A-4A92-99BC-0959FE55BE9E}" type="sibTrans" cxnId="{B871FD41-DBB7-4F75-B170-74B9169A9EF3}">
      <dgm:prSet/>
      <dgm:spPr/>
      <dgm:t>
        <a:bodyPr/>
        <a:lstStyle/>
        <a:p>
          <a:endParaRPr lang="en-US"/>
        </a:p>
      </dgm:t>
    </dgm:pt>
    <dgm:pt modelId="{4C7D250F-15D6-4BD1-9658-3FC5025CCB62}">
      <dgm:prSet/>
      <dgm:spPr/>
      <dgm:t>
        <a:bodyPr/>
        <a:lstStyle/>
        <a:p>
          <a:pPr rtl="1"/>
          <a:r>
            <a:rPr lang="ar-SA" b="1" baseline="0" smtClean="0"/>
            <a:t>الأوراق التجارية</a:t>
          </a:r>
          <a:endParaRPr lang="en-US"/>
        </a:p>
      </dgm:t>
    </dgm:pt>
    <dgm:pt modelId="{B6FB5570-D324-4F95-B64C-42EB7665FFC7}" type="parTrans" cxnId="{DC64C82B-9872-48A6-B9DA-53A750CFEB07}">
      <dgm:prSet/>
      <dgm:spPr/>
      <dgm:t>
        <a:bodyPr/>
        <a:lstStyle/>
        <a:p>
          <a:endParaRPr lang="en-US"/>
        </a:p>
      </dgm:t>
    </dgm:pt>
    <dgm:pt modelId="{9D766A5F-FFF1-4C92-B665-455BAE157A8A}" type="sibTrans" cxnId="{DC64C82B-9872-48A6-B9DA-53A750CFEB07}">
      <dgm:prSet/>
      <dgm:spPr/>
      <dgm:t>
        <a:bodyPr/>
        <a:lstStyle/>
        <a:p>
          <a:endParaRPr lang="en-US"/>
        </a:p>
      </dgm:t>
    </dgm:pt>
    <dgm:pt modelId="{8565AFD7-6949-43E9-AA5D-71CDB436A434}" type="pres">
      <dgm:prSet presAssocID="{2B5B2806-7682-4F3C-AC91-33914FA17CE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C9650C-A01F-4EAD-983F-53EFF14F5A27}" type="pres">
      <dgm:prSet presAssocID="{2B5B2806-7682-4F3C-AC91-33914FA17CE4}" presName="cycle" presStyleCnt="0"/>
      <dgm:spPr/>
    </dgm:pt>
    <dgm:pt modelId="{7A360F4E-987C-4B24-A732-0104F96F987E}" type="pres">
      <dgm:prSet presAssocID="{2B5B2806-7682-4F3C-AC91-33914FA17CE4}" presName="centerShape" presStyleCnt="0"/>
      <dgm:spPr/>
    </dgm:pt>
    <dgm:pt modelId="{DB349469-7C48-42A7-874F-03CA8D26B03A}" type="pres">
      <dgm:prSet presAssocID="{2B5B2806-7682-4F3C-AC91-33914FA17CE4}" presName="connSite" presStyleLbl="node1" presStyleIdx="0" presStyleCnt="4"/>
      <dgm:spPr/>
    </dgm:pt>
    <dgm:pt modelId="{646563F4-7733-41A1-86B8-9A2060FDDEB5}" type="pres">
      <dgm:prSet presAssocID="{2B5B2806-7682-4F3C-AC91-33914FA17CE4}" presName="visible" presStyleLbl="node1" presStyleIdx="0" presStyleCnt="4" custScaleX="85418" custScaleY="80980"/>
      <dgm:spPr/>
    </dgm:pt>
    <dgm:pt modelId="{42474902-9B08-47DB-AFF1-413DACAC7DF7}" type="pres">
      <dgm:prSet presAssocID="{306274F3-2B30-4A23-821A-2A6D18058A6B}" presName="Name25" presStyleLbl="parChTrans1D1" presStyleIdx="0" presStyleCnt="3"/>
      <dgm:spPr/>
      <dgm:t>
        <a:bodyPr/>
        <a:lstStyle/>
        <a:p>
          <a:endParaRPr lang="en-US"/>
        </a:p>
      </dgm:t>
    </dgm:pt>
    <dgm:pt modelId="{3E729B5D-031C-4527-9DCD-390E55D98829}" type="pres">
      <dgm:prSet presAssocID="{BE2ABEA5-AE72-47C8-9A9E-DA6302C51EAB}" presName="node" presStyleCnt="0"/>
      <dgm:spPr/>
    </dgm:pt>
    <dgm:pt modelId="{90A189B4-6B8D-4AA6-A2C0-9BAD90EE2795}" type="pres">
      <dgm:prSet presAssocID="{BE2ABEA5-AE72-47C8-9A9E-DA6302C51EAB}" presName="parentNode" presStyleLbl="node1" presStyleIdx="1" presStyleCnt="4" custScaleX="301107" custLinFactX="100000" custLinFactNeighborX="154872" custLinFactNeighborY="-12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9E905-F035-409B-8D08-E382B81EF2C5}" type="pres">
      <dgm:prSet presAssocID="{BE2ABEA5-AE72-47C8-9A9E-DA6302C51EAB}" presName="childNode" presStyleLbl="revTx" presStyleIdx="0" presStyleCnt="0">
        <dgm:presLayoutVars>
          <dgm:bulletEnabled val="1"/>
        </dgm:presLayoutVars>
      </dgm:prSet>
      <dgm:spPr/>
    </dgm:pt>
    <dgm:pt modelId="{2C95E7CB-D900-4A85-9E5E-F44FBBC86C12}" type="pres">
      <dgm:prSet presAssocID="{19C40BD1-F70E-4197-92C5-09A8FB61116C}" presName="Name25" presStyleLbl="parChTrans1D1" presStyleIdx="1" presStyleCnt="3"/>
      <dgm:spPr/>
      <dgm:t>
        <a:bodyPr/>
        <a:lstStyle/>
        <a:p>
          <a:endParaRPr lang="en-US"/>
        </a:p>
      </dgm:t>
    </dgm:pt>
    <dgm:pt modelId="{018267B7-F97B-486A-8511-9A238496F112}" type="pres">
      <dgm:prSet presAssocID="{E039151D-AC25-46AD-B684-58415A5768F9}" presName="node" presStyleCnt="0"/>
      <dgm:spPr/>
    </dgm:pt>
    <dgm:pt modelId="{F9476A5E-3B54-4AA1-9EE9-081FEEAB1E93}" type="pres">
      <dgm:prSet presAssocID="{E039151D-AC25-46AD-B684-58415A5768F9}" presName="parentNode" presStyleLbl="node1" presStyleIdx="2" presStyleCnt="4" custScaleX="333823" custLinFactX="100000" custLinFactNeighborX="142254" custLinFactNeighborY="902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339019-550C-4B88-8793-27596C92D4A0}" type="pres">
      <dgm:prSet presAssocID="{E039151D-AC25-46AD-B684-58415A5768F9}" presName="childNode" presStyleLbl="revTx" presStyleIdx="0" presStyleCnt="0">
        <dgm:presLayoutVars>
          <dgm:bulletEnabled val="1"/>
        </dgm:presLayoutVars>
      </dgm:prSet>
      <dgm:spPr/>
    </dgm:pt>
    <dgm:pt modelId="{19A6329D-4FBB-4AD3-9F45-88E6674B43D0}" type="pres">
      <dgm:prSet presAssocID="{B6FB5570-D324-4F95-B64C-42EB7665FFC7}" presName="Name25" presStyleLbl="parChTrans1D1" presStyleIdx="2" presStyleCnt="3"/>
      <dgm:spPr/>
      <dgm:t>
        <a:bodyPr/>
        <a:lstStyle/>
        <a:p>
          <a:endParaRPr lang="en-US"/>
        </a:p>
      </dgm:t>
    </dgm:pt>
    <dgm:pt modelId="{1B2E3974-3C2C-4EF2-BDAF-C2EDDFD0DD1B}" type="pres">
      <dgm:prSet presAssocID="{4C7D250F-15D6-4BD1-9658-3FC5025CCB62}" presName="node" presStyleCnt="0"/>
      <dgm:spPr/>
    </dgm:pt>
    <dgm:pt modelId="{A3653D6E-9EB3-4077-92DA-2EAA9539AE68}" type="pres">
      <dgm:prSet presAssocID="{4C7D250F-15D6-4BD1-9658-3FC5025CCB62}" presName="parentNode" presStyleLbl="node1" presStyleIdx="3" presStyleCnt="4" custScaleX="316910" custLinFactX="100000" custLinFactNeighborX="143517" custLinFactNeighborY="1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910D21-2497-4487-AF56-09A2FF6ACAA8}" type="pres">
      <dgm:prSet presAssocID="{4C7D250F-15D6-4BD1-9658-3FC5025CCB62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B871FD41-DBB7-4F75-B170-74B9169A9EF3}" srcId="{2B5B2806-7682-4F3C-AC91-33914FA17CE4}" destId="{E039151D-AC25-46AD-B684-58415A5768F9}" srcOrd="1" destOrd="0" parTransId="{19C40BD1-F70E-4197-92C5-09A8FB61116C}" sibTransId="{9122EE7E-330A-4A92-99BC-0959FE55BE9E}"/>
    <dgm:cxn modelId="{DC64C82B-9872-48A6-B9DA-53A750CFEB07}" srcId="{2B5B2806-7682-4F3C-AC91-33914FA17CE4}" destId="{4C7D250F-15D6-4BD1-9658-3FC5025CCB62}" srcOrd="2" destOrd="0" parTransId="{B6FB5570-D324-4F95-B64C-42EB7665FFC7}" sibTransId="{9D766A5F-FFF1-4C92-B665-455BAE157A8A}"/>
    <dgm:cxn modelId="{5E2D309E-7744-40EB-9E94-C283CBB82B9B}" srcId="{2B5B2806-7682-4F3C-AC91-33914FA17CE4}" destId="{BE2ABEA5-AE72-47C8-9A9E-DA6302C51EAB}" srcOrd="0" destOrd="0" parTransId="{306274F3-2B30-4A23-821A-2A6D18058A6B}" sibTransId="{EAE13A49-D270-4F7B-B7D0-06E1187C9667}"/>
    <dgm:cxn modelId="{94482B5A-4A04-4B73-8BC3-B4C62FC997EE}" type="presOf" srcId="{E039151D-AC25-46AD-B684-58415A5768F9}" destId="{F9476A5E-3B54-4AA1-9EE9-081FEEAB1E93}" srcOrd="0" destOrd="0" presId="urn:microsoft.com/office/officeart/2005/8/layout/radial2"/>
    <dgm:cxn modelId="{A4047482-A9A1-4822-9BCA-6DE73E9F9FBE}" type="presOf" srcId="{19C40BD1-F70E-4197-92C5-09A8FB61116C}" destId="{2C95E7CB-D900-4A85-9E5E-F44FBBC86C12}" srcOrd="0" destOrd="0" presId="urn:microsoft.com/office/officeart/2005/8/layout/radial2"/>
    <dgm:cxn modelId="{4C4828FD-DEF0-4659-8829-3427D5B3FDA5}" type="presOf" srcId="{BE2ABEA5-AE72-47C8-9A9E-DA6302C51EAB}" destId="{90A189B4-6B8D-4AA6-A2C0-9BAD90EE2795}" srcOrd="0" destOrd="0" presId="urn:microsoft.com/office/officeart/2005/8/layout/radial2"/>
    <dgm:cxn modelId="{EC520D6E-CD64-4F9A-BD43-62F48D73E680}" type="presOf" srcId="{2B5B2806-7682-4F3C-AC91-33914FA17CE4}" destId="{8565AFD7-6949-43E9-AA5D-71CDB436A434}" srcOrd="0" destOrd="0" presId="urn:microsoft.com/office/officeart/2005/8/layout/radial2"/>
    <dgm:cxn modelId="{775CBFB5-02FA-4663-8E60-FFECBAB4F525}" type="presOf" srcId="{B6FB5570-D324-4F95-B64C-42EB7665FFC7}" destId="{19A6329D-4FBB-4AD3-9F45-88E6674B43D0}" srcOrd="0" destOrd="0" presId="urn:microsoft.com/office/officeart/2005/8/layout/radial2"/>
    <dgm:cxn modelId="{56DBE90C-8D7B-4677-967F-373033DD7417}" type="presOf" srcId="{306274F3-2B30-4A23-821A-2A6D18058A6B}" destId="{42474902-9B08-47DB-AFF1-413DACAC7DF7}" srcOrd="0" destOrd="0" presId="urn:microsoft.com/office/officeart/2005/8/layout/radial2"/>
    <dgm:cxn modelId="{2113384F-53F4-45A5-AAAB-D0E1237FC529}" type="presOf" srcId="{4C7D250F-15D6-4BD1-9658-3FC5025CCB62}" destId="{A3653D6E-9EB3-4077-92DA-2EAA9539AE68}" srcOrd="0" destOrd="0" presId="urn:microsoft.com/office/officeart/2005/8/layout/radial2"/>
    <dgm:cxn modelId="{4C39FEBB-A97A-41F1-8FF9-50E6B6395162}" type="presParOf" srcId="{8565AFD7-6949-43E9-AA5D-71CDB436A434}" destId="{DFC9650C-A01F-4EAD-983F-53EFF14F5A27}" srcOrd="0" destOrd="0" presId="urn:microsoft.com/office/officeart/2005/8/layout/radial2"/>
    <dgm:cxn modelId="{1370FFBB-D50D-41D0-9CE7-38AA3EB909D9}" type="presParOf" srcId="{DFC9650C-A01F-4EAD-983F-53EFF14F5A27}" destId="{7A360F4E-987C-4B24-A732-0104F96F987E}" srcOrd="0" destOrd="0" presId="urn:microsoft.com/office/officeart/2005/8/layout/radial2"/>
    <dgm:cxn modelId="{70E5AEAC-C2A7-496C-BE1A-4F12694AC22D}" type="presParOf" srcId="{7A360F4E-987C-4B24-A732-0104F96F987E}" destId="{DB349469-7C48-42A7-874F-03CA8D26B03A}" srcOrd="0" destOrd="0" presId="urn:microsoft.com/office/officeart/2005/8/layout/radial2"/>
    <dgm:cxn modelId="{197E0AED-9B0B-4AA7-AD03-ED9C2D50C265}" type="presParOf" srcId="{7A360F4E-987C-4B24-A732-0104F96F987E}" destId="{646563F4-7733-41A1-86B8-9A2060FDDEB5}" srcOrd="1" destOrd="0" presId="urn:microsoft.com/office/officeart/2005/8/layout/radial2"/>
    <dgm:cxn modelId="{FA34647F-B9A5-48FB-9B74-38753AF4C078}" type="presParOf" srcId="{DFC9650C-A01F-4EAD-983F-53EFF14F5A27}" destId="{42474902-9B08-47DB-AFF1-413DACAC7DF7}" srcOrd="1" destOrd="0" presId="urn:microsoft.com/office/officeart/2005/8/layout/radial2"/>
    <dgm:cxn modelId="{09F2ED8A-A8A8-4AD6-9A9B-C74F95A67F41}" type="presParOf" srcId="{DFC9650C-A01F-4EAD-983F-53EFF14F5A27}" destId="{3E729B5D-031C-4527-9DCD-390E55D98829}" srcOrd="2" destOrd="0" presId="urn:microsoft.com/office/officeart/2005/8/layout/radial2"/>
    <dgm:cxn modelId="{B51B2628-570B-4D5C-BACD-97DDE652B2D2}" type="presParOf" srcId="{3E729B5D-031C-4527-9DCD-390E55D98829}" destId="{90A189B4-6B8D-4AA6-A2C0-9BAD90EE2795}" srcOrd="0" destOrd="0" presId="urn:microsoft.com/office/officeart/2005/8/layout/radial2"/>
    <dgm:cxn modelId="{292AC12C-B97D-4860-AB6E-9158BA179173}" type="presParOf" srcId="{3E729B5D-031C-4527-9DCD-390E55D98829}" destId="{BD79E905-F035-409B-8D08-E382B81EF2C5}" srcOrd="1" destOrd="0" presId="urn:microsoft.com/office/officeart/2005/8/layout/radial2"/>
    <dgm:cxn modelId="{CCFE04F6-F855-4A63-A40A-7D05A80FBDDC}" type="presParOf" srcId="{DFC9650C-A01F-4EAD-983F-53EFF14F5A27}" destId="{2C95E7CB-D900-4A85-9E5E-F44FBBC86C12}" srcOrd="3" destOrd="0" presId="urn:microsoft.com/office/officeart/2005/8/layout/radial2"/>
    <dgm:cxn modelId="{91F7E305-443E-4F78-88ED-EC6309F3F0AA}" type="presParOf" srcId="{DFC9650C-A01F-4EAD-983F-53EFF14F5A27}" destId="{018267B7-F97B-486A-8511-9A238496F112}" srcOrd="4" destOrd="0" presId="urn:microsoft.com/office/officeart/2005/8/layout/radial2"/>
    <dgm:cxn modelId="{356E0CAB-A273-4FE5-B7C5-B1C381CDCBEB}" type="presParOf" srcId="{018267B7-F97B-486A-8511-9A238496F112}" destId="{F9476A5E-3B54-4AA1-9EE9-081FEEAB1E93}" srcOrd="0" destOrd="0" presId="urn:microsoft.com/office/officeart/2005/8/layout/radial2"/>
    <dgm:cxn modelId="{E250FE72-A53D-4F54-AE6A-DC603968F717}" type="presParOf" srcId="{018267B7-F97B-486A-8511-9A238496F112}" destId="{0F339019-550C-4B88-8793-27596C92D4A0}" srcOrd="1" destOrd="0" presId="urn:microsoft.com/office/officeart/2005/8/layout/radial2"/>
    <dgm:cxn modelId="{E036B8B0-2DF4-4A94-AAAC-CCA7C08B2E9F}" type="presParOf" srcId="{DFC9650C-A01F-4EAD-983F-53EFF14F5A27}" destId="{19A6329D-4FBB-4AD3-9F45-88E6674B43D0}" srcOrd="5" destOrd="0" presId="urn:microsoft.com/office/officeart/2005/8/layout/radial2"/>
    <dgm:cxn modelId="{8103E2B8-9532-41AD-8BF8-9C2530321761}" type="presParOf" srcId="{DFC9650C-A01F-4EAD-983F-53EFF14F5A27}" destId="{1B2E3974-3C2C-4EF2-BDAF-C2EDDFD0DD1B}" srcOrd="6" destOrd="0" presId="urn:microsoft.com/office/officeart/2005/8/layout/radial2"/>
    <dgm:cxn modelId="{3E019854-918B-4978-8804-8F4A4A6A9AAD}" type="presParOf" srcId="{1B2E3974-3C2C-4EF2-BDAF-C2EDDFD0DD1B}" destId="{A3653D6E-9EB3-4077-92DA-2EAA9539AE68}" srcOrd="0" destOrd="0" presId="urn:microsoft.com/office/officeart/2005/8/layout/radial2"/>
    <dgm:cxn modelId="{FB5FCA4D-0DB7-495B-8EA7-6E0477B4BCB5}" type="presParOf" srcId="{1B2E3974-3C2C-4EF2-BDAF-C2EDDFD0DD1B}" destId="{50910D21-2497-4487-AF56-09A2FF6ACAA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830456-D8D1-4F09-AF29-3C5C1DC090FB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DE62F8E-3A6F-48CC-A073-1725FD1C0198}">
      <dgm:prSet/>
      <dgm:spPr>
        <a:solidFill>
          <a:srgbClr val="D60093"/>
        </a:solidFill>
      </dgm:spPr>
      <dgm:t>
        <a:bodyPr/>
        <a:lstStyle/>
        <a:p>
          <a:pPr rtl="1"/>
          <a:r>
            <a:rPr lang="ar-SA" b="1" baseline="0" dirty="0" smtClean="0"/>
            <a:t>المرونة </a:t>
          </a:r>
          <a:r>
            <a:rPr lang="en-US" b="1" baseline="0" dirty="0" smtClean="0"/>
            <a:t>F</a:t>
          </a:r>
          <a:endParaRPr lang="en-US" dirty="0"/>
        </a:p>
      </dgm:t>
    </dgm:pt>
    <dgm:pt modelId="{0D9EDB36-6EEB-41A6-802E-BBCE824CA4E5}" type="parTrans" cxnId="{B0C522A4-4E67-46B6-ACCF-14B4A60CEFC9}">
      <dgm:prSet/>
      <dgm:spPr/>
      <dgm:t>
        <a:bodyPr/>
        <a:lstStyle/>
        <a:p>
          <a:endParaRPr lang="en-US"/>
        </a:p>
      </dgm:t>
    </dgm:pt>
    <dgm:pt modelId="{E715F97E-518E-49B4-8B97-43B116C6AF9E}" type="sibTrans" cxnId="{B0C522A4-4E67-46B6-ACCF-14B4A60CEFC9}">
      <dgm:prSet/>
      <dgm:spPr>
        <a:solidFill>
          <a:srgbClr val="D60093"/>
        </a:solidFill>
      </dgm:spPr>
      <dgm:t>
        <a:bodyPr/>
        <a:lstStyle/>
        <a:p>
          <a:endParaRPr lang="en-US">
            <a:solidFill>
              <a:srgbClr val="D60093"/>
            </a:solidFill>
          </a:endParaRPr>
        </a:p>
      </dgm:t>
    </dgm:pt>
    <dgm:pt modelId="{A627E32D-F7B3-42DB-9EDC-AF52BE998FBB}">
      <dgm:prSet/>
      <dgm:spPr/>
      <dgm:t>
        <a:bodyPr/>
        <a:lstStyle/>
        <a:p>
          <a:pPr rtl="1"/>
          <a:r>
            <a:rPr lang="ar-SA" b="1" baseline="0" dirty="0" smtClean="0"/>
            <a:t>المخاطرة </a:t>
          </a:r>
          <a:r>
            <a:rPr lang="en-US" b="1" baseline="0" dirty="0" smtClean="0"/>
            <a:t>R</a:t>
          </a:r>
          <a:endParaRPr lang="en-US" dirty="0"/>
        </a:p>
      </dgm:t>
    </dgm:pt>
    <dgm:pt modelId="{AA679232-67FC-4D7C-9CC7-67A99FBF1AD0}" type="parTrans" cxnId="{09D6563E-9A43-47CB-9416-4CBF93A3D35B}">
      <dgm:prSet/>
      <dgm:spPr/>
      <dgm:t>
        <a:bodyPr/>
        <a:lstStyle/>
        <a:p>
          <a:endParaRPr lang="en-US"/>
        </a:p>
      </dgm:t>
    </dgm:pt>
    <dgm:pt modelId="{9AC89595-02BB-462E-AF4D-F74A0552A4E5}" type="sibTrans" cxnId="{09D6563E-9A43-47CB-9416-4CBF93A3D35B}">
      <dgm:prSet/>
      <dgm:spPr/>
      <dgm:t>
        <a:bodyPr/>
        <a:lstStyle/>
        <a:p>
          <a:endParaRPr lang="en-US"/>
        </a:p>
      </dgm:t>
    </dgm:pt>
    <dgm:pt modelId="{BB1AF104-D046-4FF5-A4CC-36C24A51BD36}">
      <dgm:prSet/>
      <dgm:spPr/>
      <dgm:t>
        <a:bodyPr/>
        <a:lstStyle/>
        <a:p>
          <a:pPr rtl="1"/>
          <a:r>
            <a:rPr lang="ar-SA" b="1" baseline="0" dirty="0" smtClean="0"/>
            <a:t>الدخل </a:t>
          </a:r>
          <a:r>
            <a:rPr lang="en-US" b="1" baseline="0" dirty="0" smtClean="0"/>
            <a:t>I</a:t>
          </a:r>
          <a:endParaRPr lang="en-US" dirty="0"/>
        </a:p>
      </dgm:t>
    </dgm:pt>
    <dgm:pt modelId="{A2E3D589-4A90-41A5-94D5-CB3A9CF38D4A}" type="parTrans" cxnId="{8F8550E6-4DEA-4418-AB75-84302EBBE7A6}">
      <dgm:prSet/>
      <dgm:spPr/>
      <dgm:t>
        <a:bodyPr/>
        <a:lstStyle/>
        <a:p>
          <a:endParaRPr lang="en-US"/>
        </a:p>
      </dgm:t>
    </dgm:pt>
    <dgm:pt modelId="{8D48A445-D8D0-4584-A860-069C252C319D}" type="sibTrans" cxnId="{8F8550E6-4DEA-4418-AB75-84302EBBE7A6}">
      <dgm:prSet/>
      <dgm:spPr/>
      <dgm:t>
        <a:bodyPr/>
        <a:lstStyle/>
        <a:p>
          <a:endParaRPr lang="en-US"/>
        </a:p>
      </dgm:t>
    </dgm:pt>
    <dgm:pt modelId="{FC7F7FB0-1B97-43DA-9D80-1AE2452433C8}">
      <dgm:prSet/>
      <dgm:spPr/>
      <dgm:t>
        <a:bodyPr/>
        <a:lstStyle/>
        <a:p>
          <a:pPr rtl="1"/>
          <a:r>
            <a:rPr lang="ar-SA" b="1" baseline="0" dirty="0" smtClean="0"/>
            <a:t>الرقابة </a:t>
          </a:r>
          <a:r>
            <a:rPr lang="en-US" b="1" baseline="0" dirty="0" smtClean="0"/>
            <a:t>C</a:t>
          </a:r>
          <a:endParaRPr lang="en-US" dirty="0"/>
        </a:p>
      </dgm:t>
    </dgm:pt>
    <dgm:pt modelId="{1E60F389-9351-4414-8E75-72EC37B323FA}" type="parTrans" cxnId="{8115D2EC-E61C-4597-9A9D-46CA756534CA}">
      <dgm:prSet/>
      <dgm:spPr/>
      <dgm:t>
        <a:bodyPr/>
        <a:lstStyle/>
        <a:p>
          <a:endParaRPr lang="en-US"/>
        </a:p>
      </dgm:t>
    </dgm:pt>
    <dgm:pt modelId="{54240E8A-B058-4E68-9093-921DBB0CADA1}" type="sibTrans" cxnId="{8115D2EC-E61C-4597-9A9D-46CA756534CA}">
      <dgm:prSet/>
      <dgm:spPr/>
      <dgm:t>
        <a:bodyPr/>
        <a:lstStyle/>
        <a:p>
          <a:endParaRPr lang="en-US"/>
        </a:p>
      </dgm:t>
    </dgm:pt>
    <dgm:pt modelId="{B9AF8CCE-0B5C-4BB3-A940-024B3441DB9B}">
      <dgm:prSet/>
      <dgm:spPr/>
      <dgm:t>
        <a:bodyPr/>
        <a:lstStyle/>
        <a:p>
          <a:pPr rtl="1"/>
          <a:r>
            <a:rPr lang="ar-SA" b="1" baseline="0" dirty="0" smtClean="0"/>
            <a:t>التوقيت </a:t>
          </a:r>
          <a:r>
            <a:rPr lang="en-US" b="1" baseline="0" dirty="0" smtClean="0"/>
            <a:t>T</a:t>
          </a:r>
          <a:endParaRPr lang="en-US" dirty="0"/>
        </a:p>
      </dgm:t>
    </dgm:pt>
    <dgm:pt modelId="{3FFED8A3-1FFB-4D41-A8D6-DA0393230C16}" type="parTrans" cxnId="{AA1C4CD7-9E12-40F5-A4F3-EC0FD67B5953}">
      <dgm:prSet/>
      <dgm:spPr/>
      <dgm:t>
        <a:bodyPr/>
        <a:lstStyle/>
        <a:p>
          <a:endParaRPr lang="en-US"/>
        </a:p>
      </dgm:t>
    </dgm:pt>
    <dgm:pt modelId="{C2E66DEC-E220-490D-B442-BD717C542535}" type="sibTrans" cxnId="{AA1C4CD7-9E12-40F5-A4F3-EC0FD67B5953}">
      <dgm:prSet/>
      <dgm:spPr/>
      <dgm:t>
        <a:bodyPr/>
        <a:lstStyle/>
        <a:p>
          <a:endParaRPr lang="en-US"/>
        </a:p>
      </dgm:t>
    </dgm:pt>
    <dgm:pt modelId="{4FC78255-261C-4E2D-84EB-ACBA996DA110}">
      <dgm:prSet/>
      <dgm:spPr>
        <a:solidFill>
          <a:srgbClr val="0F6FC6"/>
        </a:solidFill>
      </dgm:spPr>
      <dgm:t>
        <a:bodyPr/>
        <a:lstStyle/>
        <a:p>
          <a:pPr rtl="1"/>
          <a:r>
            <a:rPr lang="ar-SA" b="1" baseline="0" dirty="0" smtClean="0"/>
            <a:t>أخرى </a:t>
          </a:r>
          <a:r>
            <a:rPr lang="en-US" b="1" baseline="0" dirty="0" smtClean="0"/>
            <a:t>O</a:t>
          </a:r>
          <a:endParaRPr lang="en-US" dirty="0"/>
        </a:p>
      </dgm:t>
    </dgm:pt>
    <dgm:pt modelId="{F8048782-AC1D-4ACD-9FD3-1F511F6FFF12}" type="parTrans" cxnId="{46372D8A-160C-42CB-A3C4-A586A2F61FF9}">
      <dgm:prSet/>
      <dgm:spPr/>
      <dgm:t>
        <a:bodyPr/>
        <a:lstStyle/>
        <a:p>
          <a:endParaRPr lang="en-US"/>
        </a:p>
      </dgm:t>
    </dgm:pt>
    <dgm:pt modelId="{E9C26BF8-84C9-4BED-880D-DEECF4F581AF}" type="sibTrans" cxnId="{46372D8A-160C-42CB-A3C4-A586A2F61FF9}">
      <dgm:prSet/>
      <dgm:spPr>
        <a:solidFill>
          <a:srgbClr val="0F6FC6"/>
        </a:solidFill>
      </dgm:spPr>
      <dgm:t>
        <a:bodyPr/>
        <a:lstStyle/>
        <a:p>
          <a:endParaRPr lang="en-US"/>
        </a:p>
      </dgm:t>
    </dgm:pt>
    <dgm:pt modelId="{7147051A-DAE2-436A-A5F0-78A6B72C42B1}" type="pres">
      <dgm:prSet presAssocID="{DD830456-D8D1-4F09-AF29-3C5C1DC090F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AEC040-3DFC-40DC-8B3F-6B9EB8E132DB}" type="pres">
      <dgm:prSet presAssocID="{3DE62F8E-3A6F-48CC-A073-1725FD1C0198}" presName="node" presStyleLbl="node1" presStyleIdx="0" presStyleCnt="6" custScaleX="1684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D004D3-55A9-4C26-A4F4-53FFA0203D4B}" type="pres">
      <dgm:prSet presAssocID="{E715F97E-518E-49B4-8B97-43B116C6AF9E}" presName="sibTrans" presStyleLbl="sibTrans2D1" presStyleIdx="0" presStyleCnt="6"/>
      <dgm:spPr/>
      <dgm:t>
        <a:bodyPr/>
        <a:lstStyle/>
        <a:p>
          <a:endParaRPr lang="en-US"/>
        </a:p>
      </dgm:t>
    </dgm:pt>
    <dgm:pt modelId="{3C067852-7EDC-4E8C-A7B7-FD47EF797BFE}" type="pres">
      <dgm:prSet presAssocID="{E715F97E-518E-49B4-8B97-43B116C6AF9E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B1AB93CF-5B46-4F81-BE0C-B45C2A51A036}" type="pres">
      <dgm:prSet presAssocID="{A627E32D-F7B3-42DB-9EDC-AF52BE998FBB}" presName="node" presStyleLbl="node1" presStyleIdx="1" presStyleCnt="6" custScaleX="194772" custRadScaleRad="122643" custRadScaleInc="330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23B0A-FFBB-4ECB-83B8-B8B9A41B7E84}" type="pres">
      <dgm:prSet presAssocID="{9AC89595-02BB-462E-AF4D-F74A0552A4E5}" presName="sibTrans" presStyleLbl="sibTrans2D1" presStyleIdx="1" presStyleCnt="6"/>
      <dgm:spPr/>
      <dgm:t>
        <a:bodyPr/>
        <a:lstStyle/>
        <a:p>
          <a:endParaRPr lang="en-US"/>
        </a:p>
      </dgm:t>
    </dgm:pt>
    <dgm:pt modelId="{E8EC726D-1B7C-4448-B6EA-CFDB67F4D4BB}" type="pres">
      <dgm:prSet presAssocID="{9AC89595-02BB-462E-AF4D-F74A0552A4E5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F04BD92F-C67A-4319-AFC6-22E294068464}" type="pres">
      <dgm:prSet presAssocID="{BB1AF104-D046-4FF5-A4CC-36C24A51BD36}" presName="node" presStyleLbl="node1" presStyleIdx="2" presStyleCnt="6" custScaleX="207065" custRadScaleRad="133247" custRadScaleInc="-313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B335FB-1C48-49A4-A89F-AAA7E4605A72}" type="pres">
      <dgm:prSet presAssocID="{8D48A445-D8D0-4584-A860-069C252C319D}" presName="sibTrans" presStyleLbl="sibTrans2D1" presStyleIdx="2" presStyleCnt="6"/>
      <dgm:spPr/>
      <dgm:t>
        <a:bodyPr/>
        <a:lstStyle/>
        <a:p>
          <a:endParaRPr lang="en-US"/>
        </a:p>
      </dgm:t>
    </dgm:pt>
    <dgm:pt modelId="{00E3BFCD-629D-41EE-A748-F09AE384D82D}" type="pres">
      <dgm:prSet presAssocID="{8D48A445-D8D0-4584-A860-069C252C319D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8BF7CD2F-01E7-4FDA-A55D-CE149B5B1CE8}" type="pres">
      <dgm:prSet presAssocID="{FC7F7FB0-1B97-43DA-9D80-1AE2452433C8}" presName="node" presStyleLbl="node1" presStyleIdx="3" presStyleCnt="6" custScaleX="1982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A61591-7B18-419A-A327-048982E00A9F}" type="pres">
      <dgm:prSet presAssocID="{54240E8A-B058-4E68-9093-921DBB0CADA1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150F1D4-1986-43A7-810C-9284588647D4}" type="pres">
      <dgm:prSet presAssocID="{54240E8A-B058-4E68-9093-921DBB0CADA1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4F34AF81-2AA1-48E4-8777-803D55383D98}" type="pres">
      <dgm:prSet presAssocID="{B9AF8CCE-0B5C-4BB3-A940-024B3441DB9B}" presName="node" presStyleLbl="node1" presStyleIdx="4" presStyleCnt="6" custScaleX="198792" custRadScaleRad="134919" custRadScaleInc="40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51DECF-5613-4B39-9564-66223AD5575D}" type="pres">
      <dgm:prSet presAssocID="{C2E66DEC-E220-490D-B442-BD717C542535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3613D79-473B-4647-ADBC-D55D47573949}" type="pres">
      <dgm:prSet presAssocID="{C2E66DEC-E220-490D-B442-BD717C542535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AC9382D6-66CE-4234-B488-9E68680A0736}" type="pres">
      <dgm:prSet presAssocID="{4FC78255-261C-4E2D-84EB-ACBA996DA110}" presName="node" presStyleLbl="node1" presStyleIdx="5" presStyleCnt="6" custScaleX="192933" custRadScaleRad="136975" custRadScaleInc="-40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F442C9-ED10-416A-B280-FF3A4B02F17F}" type="pres">
      <dgm:prSet presAssocID="{E9C26BF8-84C9-4BED-880D-DEECF4F581AF}" presName="sibTrans" presStyleLbl="sibTrans2D1" presStyleIdx="5" presStyleCnt="6"/>
      <dgm:spPr/>
      <dgm:t>
        <a:bodyPr/>
        <a:lstStyle/>
        <a:p>
          <a:endParaRPr lang="en-US"/>
        </a:p>
      </dgm:t>
    </dgm:pt>
    <dgm:pt modelId="{63544179-1707-41E2-B1CF-642C46B5A94C}" type="pres">
      <dgm:prSet presAssocID="{E9C26BF8-84C9-4BED-880D-DEECF4F581AF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B0C522A4-4E67-46B6-ACCF-14B4A60CEFC9}" srcId="{DD830456-D8D1-4F09-AF29-3C5C1DC090FB}" destId="{3DE62F8E-3A6F-48CC-A073-1725FD1C0198}" srcOrd="0" destOrd="0" parTransId="{0D9EDB36-6EEB-41A6-802E-BBCE824CA4E5}" sibTransId="{E715F97E-518E-49B4-8B97-43B116C6AF9E}"/>
    <dgm:cxn modelId="{5D146E71-FC5E-404F-9DF5-2269EB776B1B}" type="presOf" srcId="{3DE62F8E-3A6F-48CC-A073-1725FD1C0198}" destId="{2AAEC040-3DFC-40DC-8B3F-6B9EB8E132DB}" srcOrd="0" destOrd="0" presId="urn:microsoft.com/office/officeart/2005/8/layout/cycle2"/>
    <dgm:cxn modelId="{044E2B21-0E05-4E52-9406-057104FEF55D}" type="presOf" srcId="{E715F97E-518E-49B4-8B97-43B116C6AF9E}" destId="{1DD004D3-55A9-4C26-A4F4-53FFA0203D4B}" srcOrd="0" destOrd="0" presId="urn:microsoft.com/office/officeart/2005/8/layout/cycle2"/>
    <dgm:cxn modelId="{AA1C4CD7-9E12-40F5-A4F3-EC0FD67B5953}" srcId="{DD830456-D8D1-4F09-AF29-3C5C1DC090FB}" destId="{B9AF8CCE-0B5C-4BB3-A940-024B3441DB9B}" srcOrd="4" destOrd="0" parTransId="{3FFED8A3-1FFB-4D41-A8D6-DA0393230C16}" sibTransId="{C2E66DEC-E220-490D-B442-BD717C542535}"/>
    <dgm:cxn modelId="{8F8550E6-4DEA-4418-AB75-84302EBBE7A6}" srcId="{DD830456-D8D1-4F09-AF29-3C5C1DC090FB}" destId="{BB1AF104-D046-4FF5-A4CC-36C24A51BD36}" srcOrd="2" destOrd="0" parTransId="{A2E3D589-4A90-41A5-94D5-CB3A9CF38D4A}" sibTransId="{8D48A445-D8D0-4584-A860-069C252C319D}"/>
    <dgm:cxn modelId="{4E433E4C-E438-414B-ADE8-763A304069E9}" type="presOf" srcId="{B9AF8CCE-0B5C-4BB3-A940-024B3441DB9B}" destId="{4F34AF81-2AA1-48E4-8777-803D55383D98}" srcOrd="0" destOrd="0" presId="urn:microsoft.com/office/officeart/2005/8/layout/cycle2"/>
    <dgm:cxn modelId="{46D35CAA-D679-4898-93EE-4669B59E99A4}" type="presOf" srcId="{9AC89595-02BB-462E-AF4D-F74A0552A4E5}" destId="{B9B23B0A-FFBB-4ECB-83B8-B8B9A41B7E84}" srcOrd="0" destOrd="0" presId="urn:microsoft.com/office/officeart/2005/8/layout/cycle2"/>
    <dgm:cxn modelId="{D275AC6E-B2CD-4DAE-AE2C-162E9BF97FCD}" type="presOf" srcId="{C2E66DEC-E220-490D-B442-BD717C542535}" destId="{53613D79-473B-4647-ADBC-D55D47573949}" srcOrd="1" destOrd="0" presId="urn:microsoft.com/office/officeart/2005/8/layout/cycle2"/>
    <dgm:cxn modelId="{F4408C65-9497-47F2-8A51-F9AA61C5389D}" type="presOf" srcId="{BB1AF104-D046-4FF5-A4CC-36C24A51BD36}" destId="{F04BD92F-C67A-4319-AFC6-22E294068464}" srcOrd="0" destOrd="0" presId="urn:microsoft.com/office/officeart/2005/8/layout/cycle2"/>
    <dgm:cxn modelId="{C8F27AC6-D781-402F-ADB8-7BE8EE6E4F2B}" type="presOf" srcId="{A627E32D-F7B3-42DB-9EDC-AF52BE998FBB}" destId="{B1AB93CF-5B46-4F81-BE0C-B45C2A51A036}" srcOrd="0" destOrd="0" presId="urn:microsoft.com/office/officeart/2005/8/layout/cycle2"/>
    <dgm:cxn modelId="{5FD74C73-DC16-4DC9-9E0A-D733A5EE6DA7}" type="presOf" srcId="{E9C26BF8-84C9-4BED-880D-DEECF4F581AF}" destId="{C8F442C9-ED10-416A-B280-FF3A4B02F17F}" srcOrd="0" destOrd="0" presId="urn:microsoft.com/office/officeart/2005/8/layout/cycle2"/>
    <dgm:cxn modelId="{09D6563E-9A43-47CB-9416-4CBF93A3D35B}" srcId="{DD830456-D8D1-4F09-AF29-3C5C1DC090FB}" destId="{A627E32D-F7B3-42DB-9EDC-AF52BE998FBB}" srcOrd="1" destOrd="0" parTransId="{AA679232-67FC-4D7C-9CC7-67A99FBF1AD0}" sibTransId="{9AC89595-02BB-462E-AF4D-F74A0552A4E5}"/>
    <dgm:cxn modelId="{D49592B2-97FB-413D-AF25-5C8A7D4B4F82}" type="presOf" srcId="{8D48A445-D8D0-4584-A860-069C252C319D}" destId="{00E3BFCD-629D-41EE-A748-F09AE384D82D}" srcOrd="1" destOrd="0" presId="urn:microsoft.com/office/officeart/2005/8/layout/cycle2"/>
    <dgm:cxn modelId="{02DA41E6-15D9-47F6-9C9F-5D7F71A472CC}" type="presOf" srcId="{FC7F7FB0-1B97-43DA-9D80-1AE2452433C8}" destId="{8BF7CD2F-01E7-4FDA-A55D-CE149B5B1CE8}" srcOrd="0" destOrd="0" presId="urn:microsoft.com/office/officeart/2005/8/layout/cycle2"/>
    <dgm:cxn modelId="{D81AA4FE-FBC8-4327-A4F1-C2056A5B4F63}" type="presOf" srcId="{54240E8A-B058-4E68-9093-921DBB0CADA1}" destId="{04A61591-7B18-419A-A327-048982E00A9F}" srcOrd="0" destOrd="0" presId="urn:microsoft.com/office/officeart/2005/8/layout/cycle2"/>
    <dgm:cxn modelId="{140B0413-E8E1-4AEB-8B6A-4AF6390C121A}" type="presOf" srcId="{E715F97E-518E-49B4-8B97-43B116C6AF9E}" destId="{3C067852-7EDC-4E8C-A7B7-FD47EF797BFE}" srcOrd="1" destOrd="0" presId="urn:microsoft.com/office/officeart/2005/8/layout/cycle2"/>
    <dgm:cxn modelId="{D15BF070-BC97-420E-810A-3CF0CC6614AF}" type="presOf" srcId="{8D48A445-D8D0-4584-A860-069C252C319D}" destId="{55B335FB-1C48-49A4-A89F-AAA7E4605A72}" srcOrd="0" destOrd="0" presId="urn:microsoft.com/office/officeart/2005/8/layout/cycle2"/>
    <dgm:cxn modelId="{DC9FC76F-5591-463B-92A6-67E88B9BF28B}" type="presOf" srcId="{DD830456-D8D1-4F09-AF29-3C5C1DC090FB}" destId="{7147051A-DAE2-436A-A5F0-78A6B72C42B1}" srcOrd="0" destOrd="0" presId="urn:microsoft.com/office/officeart/2005/8/layout/cycle2"/>
    <dgm:cxn modelId="{DA801C08-2C71-4309-B4DE-9559048D6D68}" type="presOf" srcId="{54240E8A-B058-4E68-9093-921DBB0CADA1}" destId="{1150F1D4-1986-43A7-810C-9284588647D4}" srcOrd="1" destOrd="0" presId="urn:microsoft.com/office/officeart/2005/8/layout/cycle2"/>
    <dgm:cxn modelId="{AE3EAF8A-BFDE-4A1C-B8D6-0DC10D649D0F}" type="presOf" srcId="{4FC78255-261C-4E2D-84EB-ACBA996DA110}" destId="{AC9382D6-66CE-4234-B488-9E68680A0736}" srcOrd="0" destOrd="0" presId="urn:microsoft.com/office/officeart/2005/8/layout/cycle2"/>
    <dgm:cxn modelId="{46372D8A-160C-42CB-A3C4-A586A2F61FF9}" srcId="{DD830456-D8D1-4F09-AF29-3C5C1DC090FB}" destId="{4FC78255-261C-4E2D-84EB-ACBA996DA110}" srcOrd="5" destOrd="0" parTransId="{F8048782-AC1D-4ACD-9FD3-1F511F6FFF12}" sibTransId="{E9C26BF8-84C9-4BED-880D-DEECF4F581AF}"/>
    <dgm:cxn modelId="{476CD50E-76E5-4B4C-81DA-159F15AD889E}" type="presOf" srcId="{9AC89595-02BB-462E-AF4D-F74A0552A4E5}" destId="{E8EC726D-1B7C-4448-B6EA-CFDB67F4D4BB}" srcOrd="1" destOrd="0" presId="urn:microsoft.com/office/officeart/2005/8/layout/cycle2"/>
    <dgm:cxn modelId="{8115D2EC-E61C-4597-9A9D-46CA756534CA}" srcId="{DD830456-D8D1-4F09-AF29-3C5C1DC090FB}" destId="{FC7F7FB0-1B97-43DA-9D80-1AE2452433C8}" srcOrd="3" destOrd="0" parTransId="{1E60F389-9351-4414-8E75-72EC37B323FA}" sibTransId="{54240E8A-B058-4E68-9093-921DBB0CADA1}"/>
    <dgm:cxn modelId="{79ABBF4B-13D7-4A6B-9034-ECE2D77EE45E}" type="presOf" srcId="{E9C26BF8-84C9-4BED-880D-DEECF4F581AF}" destId="{63544179-1707-41E2-B1CF-642C46B5A94C}" srcOrd="1" destOrd="0" presId="urn:microsoft.com/office/officeart/2005/8/layout/cycle2"/>
    <dgm:cxn modelId="{E81F5101-83FB-45BF-B71B-DC6D27636B8C}" type="presOf" srcId="{C2E66DEC-E220-490D-B442-BD717C542535}" destId="{2B51DECF-5613-4B39-9564-66223AD5575D}" srcOrd="0" destOrd="0" presId="urn:microsoft.com/office/officeart/2005/8/layout/cycle2"/>
    <dgm:cxn modelId="{11319C60-05F2-418F-9FE2-01CE4CB391BD}" type="presParOf" srcId="{7147051A-DAE2-436A-A5F0-78A6B72C42B1}" destId="{2AAEC040-3DFC-40DC-8B3F-6B9EB8E132DB}" srcOrd="0" destOrd="0" presId="urn:microsoft.com/office/officeart/2005/8/layout/cycle2"/>
    <dgm:cxn modelId="{16F6F13E-122F-445C-9C32-8B04C72874F4}" type="presParOf" srcId="{7147051A-DAE2-436A-A5F0-78A6B72C42B1}" destId="{1DD004D3-55A9-4C26-A4F4-53FFA0203D4B}" srcOrd="1" destOrd="0" presId="urn:microsoft.com/office/officeart/2005/8/layout/cycle2"/>
    <dgm:cxn modelId="{5421224E-D9C0-4769-9F73-60E99671F92C}" type="presParOf" srcId="{1DD004D3-55A9-4C26-A4F4-53FFA0203D4B}" destId="{3C067852-7EDC-4E8C-A7B7-FD47EF797BFE}" srcOrd="0" destOrd="0" presId="urn:microsoft.com/office/officeart/2005/8/layout/cycle2"/>
    <dgm:cxn modelId="{CF957BEB-7E7D-41E4-B2DD-037D4353E749}" type="presParOf" srcId="{7147051A-DAE2-436A-A5F0-78A6B72C42B1}" destId="{B1AB93CF-5B46-4F81-BE0C-B45C2A51A036}" srcOrd="2" destOrd="0" presId="urn:microsoft.com/office/officeart/2005/8/layout/cycle2"/>
    <dgm:cxn modelId="{B874A9DE-ACF2-4F59-9F13-19746A56E87C}" type="presParOf" srcId="{7147051A-DAE2-436A-A5F0-78A6B72C42B1}" destId="{B9B23B0A-FFBB-4ECB-83B8-B8B9A41B7E84}" srcOrd="3" destOrd="0" presId="urn:microsoft.com/office/officeart/2005/8/layout/cycle2"/>
    <dgm:cxn modelId="{D2746A55-66BD-4CA9-B033-E00D23F41A3C}" type="presParOf" srcId="{B9B23B0A-FFBB-4ECB-83B8-B8B9A41B7E84}" destId="{E8EC726D-1B7C-4448-B6EA-CFDB67F4D4BB}" srcOrd="0" destOrd="0" presId="urn:microsoft.com/office/officeart/2005/8/layout/cycle2"/>
    <dgm:cxn modelId="{34B71B14-A82A-4B1D-BC47-5063EB59E1C4}" type="presParOf" srcId="{7147051A-DAE2-436A-A5F0-78A6B72C42B1}" destId="{F04BD92F-C67A-4319-AFC6-22E294068464}" srcOrd="4" destOrd="0" presId="urn:microsoft.com/office/officeart/2005/8/layout/cycle2"/>
    <dgm:cxn modelId="{A6363D5F-0ED3-4F95-8C10-8C21340BA74E}" type="presParOf" srcId="{7147051A-DAE2-436A-A5F0-78A6B72C42B1}" destId="{55B335FB-1C48-49A4-A89F-AAA7E4605A72}" srcOrd="5" destOrd="0" presId="urn:microsoft.com/office/officeart/2005/8/layout/cycle2"/>
    <dgm:cxn modelId="{2EDA4D7B-F66C-4157-967B-90186D6C3B24}" type="presParOf" srcId="{55B335FB-1C48-49A4-A89F-AAA7E4605A72}" destId="{00E3BFCD-629D-41EE-A748-F09AE384D82D}" srcOrd="0" destOrd="0" presId="urn:microsoft.com/office/officeart/2005/8/layout/cycle2"/>
    <dgm:cxn modelId="{44F62203-EF54-40A3-B8B0-C6AC9A62C6D0}" type="presParOf" srcId="{7147051A-DAE2-436A-A5F0-78A6B72C42B1}" destId="{8BF7CD2F-01E7-4FDA-A55D-CE149B5B1CE8}" srcOrd="6" destOrd="0" presId="urn:microsoft.com/office/officeart/2005/8/layout/cycle2"/>
    <dgm:cxn modelId="{016790CD-7D03-4F5D-988F-FC676926147C}" type="presParOf" srcId="{7147051A-DAE2-436A-A5F0-78A6B72C42B1}" destId="{04A61591-7B18-419A-A327-048982E00A9F}" srcOrd="7" destOrd="0" presId="urn:microsoft.com/office/officeart/2005/8/layout/cycle2"/>
    <dgm:cxn modelId="{173A8E0A-C7F6-40F5-A1FE-9B4B27F11509}" type="presParOf" srcId="{04A61591-7B18-419A-A327-048982E00A9F}" destId="{1150F1D4-1986-43A7-810C-9284588647D4}" srcOrd="0" destOrd="0" presId="urn:microsoft.com/office/officeart/2005/8/layout/cycle2"/>
    <dgm:cxn modelId="{E1D48676-27B8-465D-B3A6-ADD8EEA5D69C}" type="presParOf" srcId="{7147051A-DAE2-436A-A5F0-78A6B72C42B1}" destId="{4F34AF81-2AA1-48E4-8777-803D55383D98}" srcOrd="8" destOrd="0" presId="urn:microsoft.com/office/officeart/2005/8/layout/cycle2"/>
    <dgm:cxn modelId="{F84DA803-DCF3-4ED3-A91A-C72B84B41227}" type="presParOf" srcId="{7147051A-DAE2-436A-A5F0-78A6B72C42B1}" destId="{2B51DECF-5613-4B39-9564-66223AD5575D}" srcOrd="9" destOrd="0" presId="urn:microsoft.com/office/officeart/2005/8/layout/cycle2"/>
    <dgm:cxn modelId="{F9683F78-F64C-42A8-B85C-7305E49841B9}" type="presParOf" srcId="{2B51DECF-5613-4B39-9564-66223AD5575D}" destId="{53613D79-473B-4647-ADBC-D55D47573949}" srcOrd="0" destOrd="0" presId="urn:microsoft.com/office/officeart/2005/8/layout/cycle2"/>
    <dgm:cxn modelId="{55D9C786-D0F5-4C74-85D3-5FBA6A8A8197}" type="presParOf" srcId="{7147051A-DAE2-436A-A5F0-78A6B72C42B1}" destId="{AC9382D6-66CE-4234-B488-9E68680A0736}" srcOrd="10" destOrd="0" presId="urn:microsoft.com/office/officeart/2005/8/layout/cycle2"/>
    <dgm:cxn modelId="{EDE9EE15-9500-4AD6-9CA6-04631D66FD23}" type="presParOf" srcId="{7147051A-DAE2-436A-A5F0-78A6B72C42B1}" destId="{C8F442C9-ED10-416A-B280-FF3A4B02F17F}" srcOrd="11" destOrd="0" presId="urn:microsoft.com/office/officeart/2005/8/layout/cycle2"/>
    <dgm:cxn modelId="{E61C2D76-5701-4EA8-B75D-C90B19501880}" type="presParOf" srcId="{C8F442C9-ED10-416A-B280-FF3A4B02F17F}" destId="{63544179-1707-41E2-B1CF-642C46B5A94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D0B77F-7439-4CFD-B5B3-46C4D7462CCC}" type="doc">
      <dgm:prSet loTypeId="urn:microsoft.com/office/officeart/2008/layout/VerticalCircleList" loCatId="list" qsTypeId="urn:microsoft.com/office/officeart/2005/8/quickstyle/3d1" qsCatId="3D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1811D75-DBC6-41D1-9525-9FC40FA9826F}">
      <dgm:prSet/>
      <dgm:spPr/>
      <dgm:t>
        <a:bodyPr/>
        <a:lstStyle/>
        <a:p>
          <a:pPr rtl="1"/>
          <a:r>
            <a:rPr lang="ar-SA" b="1" baseline="0" dirty="0" smtClean="0"/>
            <a:t>لحامله</a:t>
          </a:r>
          <a:endParaRPr lang="en-US" dirty="0"/>
        </a:p>
      </dgm:t>
    </dgm:pt>
    <dgm:pt modelId="{FA34E216-FC56-4245-9C00-B932E551FA27}" type="parTrans" cxnId="{CEE6623E-82E1-4AA7-8145-FD07936B81C8}">
      <dgm:prSet/>
      <dgm:spPr/>
      <dgm:t>
        <a:bodyPr/>
        <a:lstStyle/>
        <a:p>
          <a:endParaRPr lang="en-US"/>
        </a:p>
      </dgm:t>
    </dgm:pt>
    <dgm:pt modelId="{8F789446-49E5-4A17-8881-5DC631D57F7A}" type="sibTrans" cxnId="{CEE6623E-82E1-4AA7-8145-FD07936B81C8}">
      <dgm:prSet/>
      <dgm:spPr/>
      <dgm:t>
        <a:bodyPr/>
        <a:lstStyle/>
        <a:p>
          <a:endParaRPr lang="en-US"/>
        </a:p>
      </dgm:t>
    </dgm:pt>
    <dgm:pt modelId="{3958C0CE-AA11-448E-85A2-7F4AE97E023D}">
      <dgm:prSet/>
      <dgm:spPr/>
      <dgm:t>
        <a:bodyPr/>
        <a:lstStyle/>
        <a:p>
          <a:pPr rtl="1"/>
          <a:r>
            <a:rPr lang="ar-SA" b="1" baseline="0" dirty="0" smtClean="0"/>
            <a:t>الإسمي </a:t>
          </a:r>
          <a:endParaRPr lang="en-US" dirty="0"/>
        </a:p>
      </dgm:t>
    </dgm:pt>
    <dgm:pt modelId="{B7F780E4-F7DD-4979-8946-6C0E65FA69B3}" type="parTrans" cxnId="{3EC0CA4B-B892-4B4E-8A6B-DCB9726F8475}">
      <dgm:prSet/>
      <dgm:spPr/>
      <dgm:t>
        <a:bodyPr/>
        <a:lstStyle/>
        <a:p>
          <a:endParaRPr lang="en-US"/>
        </a:p>
      </dgm:t>
    </dgm:pt>
    <dgm:pt modelId="{C89CC72A-5024-42B1-922B-8AC036B43AB0}" type="sibTrans" cxnId="{3EC0CA4B-B892-4B4E-8A6B-DCB9726F8475}">
      <dgm:prSet/>
      <dgm:spPr/>
      <dgm:t>
        <a:bodyPr/>
        <a:lstStyle/>
        <a:p>
          <a:endParaRPr lang="en-US"/>
        </a:p>
      </dgm:t>
    </dgm:pt>
    <dgm:pt modelId="{CFC3A9AD-9B27-457A-86D7-2FDDFA824202}">
      <dgm:prSet/>
      <dgm:spPr/>
      <dgm:t>
        <a:bodyPr/>
        <a:lstStyle/>
        <a:p>
          <a:pPr rtl="1"/>
          <a:r>
            <a:rPr lang="ar-SA" b="1" baseline="0" dirty="0" smtClean="0"/>
            <a:t>القابل للتحويل إلى سهم </a:t>
          </a:r>
          <a:endParaRPr lang="en-US" dirty="0"/>
        </a:p>
      </dgm:t>
    </dgm:pt>
    <dgm:pt modelId="{AECF3156-6DC0-4911-91F1-C25083E6876A}" type="parTrans" cxnId="{DAB5C994-6FD8-4646-AD4B-008FA6E49412}">
      <dgm:prSet/>
      <dgm:spPr/>
      <dgm:t>
        <a:bodyPr/>
        <a:lstStyle/>
        <a:p>
          <a:endParaRPr lang="en-US"/>
        </a:p>
      </dgm:t>
    </dgm:pt>
    <dgm:pt modelId="{CDE800F9-FDC3-4E52-8870-CCD81A0D3104}" type="sibTrans" cxnId="{DAB5C994-6FD8-4646-AD4B-008FA6E49412}">
      <dgm:prSet/>
      <dgm:spPr/>
      <dgm:t>
        <a:bodyPr/>
        <a:lstStyle/>
        <a:p>
          <a:endParaRPr lang="en-US"/>
        </a:p>
      </dgm:t>
    </dgm:pt>
    <dgm:pt modelId="{AA9A7B45-81E3-43ED-93DF-4AB2E0E9D1CF}">
      <dgm:prSet/>
      <dgm:spPr/>
      <dgm:t>
        <a:bodyPr/>
        <a:lstStyle/>
        <a:p>
          <a:pPr rtl="1"/>
          <a:r>
            <a:rPr lang="ar-SA" b="1" baseline="0" dirty="0" smtClean="0"/>
            <a:t>المضمون</a:t>
          </a:r>
          <a:endParaRPr lang="en-US" dirty="0"/>
        </a:p>
      </dgm:t>
    </dgm:pt>
    <dgm:pt modelId="{F495289F-C073-43B5-B156-6CCE58AE0F63}" type="parTrans" cxnId="{4BDF579D-090F-4C9C-B06E-1B055E496526}">
      <dgm:prSet/>
      <dgm:spPr/>
      <dgm:t>
        <a:bodyPr/>
        <a:lstStyle/>
        <a:p>
          <a:endParaRPr lang="en-US"/>
        </a:p>
      </dgm:t>
    </dgm:pt>
    <dgm:pt modelId="{E8896ED0-E4DD-4954-B312-F5175D9B4CB8}" type="sibTrans" cxnId="{4BDF579D-090F-4C9C-B06E-1B055E496526}">
      <dgm:prSet/>
      <dgm:spPr/>
      <dgm:t>
        <a:bodyPr/>
        <a:lstStyle/>
        <a:p>
          <a:endParaRPr lang="en-US"/>
        </a:p>
      </dgm:t>
    </dgm:pt>
    <dgm:pt modelId="{DD65CE90-C18B-4C1F-A6EC-F9BE362E6082}">
      <dgm:prSet/>
      <dgm:spPr/>
      <dgm:t>
        <a:bodyPr/>
        <a:lstStyle/>
        <a:p>
          <a:pPr rtl="1"/>
          <a:r>
            <a:rPr lang="ar-SA" b="1" baseline="0" dirty="0" smtClean="0"/>
            <a:t>غير المضمون</a:t>
          </a:r>
          <a:endParaRPr lang="en-US" dirty="0"/>
        </a:p>
      </dgm:t>
    </dgm:pt>
    <dgm:pt modelId="{28161B46-D9B7-4EEF-90CC-014FB1DF1F89}" type="parTrans" cxnId="{9236CF77-E62F-43B9-BABB-3053B4956B42}">
      <dgm:prSet/>
      <dgm:spPr/>
      <dgm:t>
        <a:bodyPr/>
        <a:lstStyle/>
        <a:p>
          <a:endParaRPr lang="en-US"/>
        </a:p>
      </dgm:t>
    </dgm:pt>
    <dgm:pt modelId="{9623F577-7122-4D14-99AD-92FA7E6D1C84}" type="sibTrans" cxnId="{9236CF77-E62F-43B9-BABB-3053B4956B42}">
      <dgm:prSet/>
      <dgm:spPr/>
      <dgm:t>
        <a:bodyPr/>
        <a:lstStyle/>
        <a:p>
          <a:endParaRPr lang="en-US"/>
        </a:p>
      </dgm:t>
    </dgm:pt>
    <dgm:pt modelId="{45103B03-2B61-47A7-9AE2-B4DAABAFB69C}">
      <dgm:prSet/>
      <dgm:spPr/>
      <dgm:t>
        <a:bodyPr/>
        <a:lstStyle/>
        <a:p>
          <a:pPr rtl="1"/>
          <a:r>
            <a:rPr lang="ar-SA" b="1" baseline="0" dirty="0" smtClean="0"/>
            <a:t>لا يحمل معدلاً للفائدة</a:t>
          </a:r>
          <a:endParaRPr lang="en-US" dirty="0"/>
        </a:p>
      </dgm:t>
    </dgm:pt>
    <dgm:pt modelId="{710FA72E-FE30-4D15-B58F-EB07F3A1693C}" type="parTrans" cxnId="{0CA0E98F-EABC-4B35-9DFB-0A680EA9761B}">
      <dgm:prSet/>
      <dgm:spPr/>
      <dgm:t>
        <a:bodyPr/>
        <a:lstStyle/>
        <a:p>
          <a:endParaRPr lang="en-US"/>
        </a:p>
      </dgm:t>
    </dgm:pt>
    <dgm:pt modelId="{6D1087A3-7589-42B1-AA56-BB6E6AC5C474}" type="sibTrans" cxnId="{0CA0E98F-EABC-4B35-9DFB-0A680EA9761B}">
      <dgm:prSet/>
      <dgm:spPr/>
      <dgm:t>
        <a:bodyPr/>
        <a:lstStyle/>
        <a:p>
          <a:endParaRPr lang="en-US"/>
        </a:p>
      </dgm:t>
    </dgm:pt>
    <dgm:pt modelId="{C764F319-D4CA-4FA4-86C6-BC5373D597C0}">
      <dgm:prSet/>
      <dgm:spPr/>
      <dgm:t>
        <a:bodyPr/>
        <a:lstStyle/>
        <a:p>
          <a:pPr rtl="1"/>
          <a:r>
            <a:rPr lang="ar-SA" b="1" baseline="0" dirty="0" smtClean="0"/>
            <a:t>ذو سعر الفائدة المتحرك</a:t>
          </a:r>
          <a:endParaRPr lang="en-US" dirty="0"/>
        </a:p>
      </dgm:t>
    </dgm:pt>
    <dgm:pt modelId="{82E1FC66-F6FF-411F-AE93-6CF8B1FCD0D5}" type="parTrans" cxnId="{1483428E-92D4-4FC0-88E9-5F2F80578460}">
      <dgm:prSet/>
      <dgm:spPr/>
      <dgm:t>
        <a:bodyPr/>
        <a:lstStyle/>
        <a:p>
          <a:endParaRPr lang="en-US"/>
        </a:p>
      </dgm:t>
    </dgm:pt>
    <dgm:pt modelId="{65CDC548-5139-4318-BA6F-45695CAF70A8}" type="sibTrans" cxnId="{1483428E-92D4-4FC0-88E9-5F2F80578460}">
      <dgm:prSet/>
      <dgm:spPr/>
      <dgm:t>
        <a:bodyPr/>
        <a:lstStyle/>
        <a:p>
          <a:endParaRPr lang="en-US"/>
        </a:p>
      </dgm:t>
    </dgm:pt>
    <dgm:pt modelId="{CFAF2D2D-DAE5-41B6-9A0A-578AE1C2869D}">
      <dgm:prSet/>
      <dgm:spPr/>
      <dgm:t>
        <a:bodyPr/>
        <a:lstStyle/>
        <a:p>
          <a:pPr rtl="1"/>
          <a:r>
            <a:rPr lang="ar-SA" b="1" baseline="0" dirty="0" smtClean="0"/>
            <a:t>الدخل</a:t>
          </a:r>
          <a:endParaRPr lang="en-US" dirty="0"/>
        </a:p>
      </dgm:t>
    </dgm:pt>
    <dgm:pt modelId="{90EB6FF6-A4C8-423E-B662-EB8006D8F3DE}" type="parTrans" cxnId="{65F88C14-72BD-4128-A7A0-FF933F75577D}">
      <dgm:prSet/>
      <dgm:spPr/>
      <dgm:t>
        <a:bodyPr/>
        <a:lstStyle/>
        <a:p>
          <a:endParaRPr lang="en-US"/>
        </a:p>
      </dgm:t>
    </dgm:pt>
    <dgm:pt modelId="{C1504170-1AF7-4A32-BCF4-9CBD6D9DA026}" type="sibTrans" cxnId="{65F88C14-72BD-4128-A7A0-FF933F75577D}">
      <dgm:prSet/>
      <dgm:spPr/>
      <dgm:t>
        <a:bodyPr/>
        <a:lstStyle/>
        <a:p>
          <a:endParaRPr lang="en-US"/>
        </a:p>
      </dgm:t>
    </dgm:pt>
    <dgm:pt modelId="{F36A2D21-DAF1-46D9-9694-D1F81CA27D52}">
      <dgm:prSet/>
      <dgm:spPr/>
      <dgm:t>
        <a:bodyPr/>
        <a:lstStyle/>
        <a:p>
          <a:pPr rtl="1"/>
          <a:r>
            <a:rPr lang="ar-SA" b="1" baseline="0" dirty="0" smtClean="0"/>
            <a:t>غير الهامة</a:t>
          </a:r>
          <a:endParaRPr lang="en-US" dirty="0"/>
        </a:p>
      </dgm:t>
    </dgm:pt>
    <dgm:pt modelId="{56AC40E8-3649-46C2-80C6-CF46A70D1F14}" type="parTrans" cxnId="{4E654B52-2AE4-47C0-A412-C0F61C5A4661}">
      <dgm:prSet/>
      <dgm:spPr/>
      <dgm:t>
        <a:bodyPr/>
        <a:lstStyle/>
        <a:p>
          <a:endParaRPr lang="en-US"/>
        </a:p>
      </dgm:t>
    </dgm:pt>
    <dgm:pt modelId="{8619B4F3-AD3F-4720-BEE1-8C06CEAF2D7A}" type="sibTrans" cxnId="{4E654B52-2AE4-47C0-A412-C0F61C5A4661}">
      <dgm:prSet/>
      <dgm:spPr/>
      <dgm:t>
        <a:bodyPr/>
        <a:lstStyle/>
        <a:p>
          <a:endParaRPr lang="en-US"/>
        </a:p>
      </dgm:t>
    </dgm:pt>
    <dgm:pt modelId="{CDEF3E7C-AB58-4B1F-817C-04E9F2F0F686}">
      <dgm:prSet/>
      <dgm:spPr/>
      <dgm:t>
        <a:bodyPr/>
        <a:lstStyle/>
        <a:p>
          <a:pPr rtl="1"/>
          <a:r>
            <a:rPr lang="ar-SA" b="1" baseline="0" dirty="0" smtClean="0"/>
            <a:t>الحكومة</a:t>
          </a:r>
          <a:endParaRPr lang="en-US" dirty="0"/>
        </a:p>
      </dgm:t>
    </dgm:pt>
    <dgm:pt modelId="{A31FFAB3-01F9-4FBB-8B93-9B082740DDB1}" type="parTrans" cxnId="{AA65C2BD-9A4C-4CB1-A4AA-74F2F0340EC7}">
      <dgm:prSet/>
      <dgm:spPr/>
      <dgm:t>
        <a:bodyPr/>
        <a:lstStyle/>
        <a:p>
          <a:endParaRPr lang="en-US"/>
        </a:p>
      </dgm:t>
    </dgm:pt>
    <dgm:pt modelId="{DA9538D6-F697-4D37-B279-002A4E3D4F0B}" type="sibTrans" cxnId="{AA65C2BD-9A4C-4CB1-A4AA-74F2F0340EC7}">
      <dgm:prSet/>
      <dgm:spPr/>
      <dgm:t>
        <a:bodyPr/>
        <a:lstStyle/>
        <a:p>
          <a:endParaRPr lang="en-US"/>
        </a:p>
      </dgm:t>
    </dgm:pt>
    <dgm:pt modelId="{F2273939-CA14-4EE8-BF19-A5FB4C5A6044}" type="pres">
      <dgm:prSet presAssocID="{18D0B77F-7439-4CFD-B5B3-46C4D7462CCC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4DD12573-8FF0-4B91-9B36-E5AB2F2F37CC}" type="pres">
      <dgm:prSet presAssocID="{D1811D75-DBC6-41D1-9525-9FC40FA9826F}" presName="noChildren" presStyleCnt="0"/>
      <dgm:spPr/>
    </dgm:pt>
    <dgm:pt modelId="{43FF3732-8282-4186-A7CB-34956C2503C6}" type="pres">
      <dgm:prSet presAssocID="{D1811D75-DBC6-41D1-9525-9FC40FA9826F}" presName="gap" presStyleCnt="0"/>
      <dgm:spPr/>
    </dgm:pt>
    <dgm:pt modelId="{FA058BEF-C7A8-4020-A5A6-793889993D35}" type="pres">
      <dgm:prSet presAssocID="{D1811D75-DBC6-41D1-9525-9FC40FA9826F}" presName="medCircle2" presStyleLbl="vennNode1" presStyleIdx="0" presStyleCnt="10"/>
      <dgm:spPr>
        <a:solidFill>
          <a:srgbClr val="FF0066">
            <a:alpha val="50000"/>
          </a:srgbClr>
        </a:solidFill>
      </dgm:spPr>
    </dgm:pt>
    <dgm:pt modelId="{19151788-0D5D-4905-9544-22D776240B6C}" type="pres">
      <dgm:prSet presAssocID="{D1811D75-DBC6-41D1-9525-9FC40FA9826F}" presName="txLvlOnly1" presStyleLbl="revTx" presStyleIdx="0" presStyleCnt="10" custLinFactNeighborX="17264" custLinFactNeighborY="-13091"/>
      <dgm:spPr/>
      <dgm:t>
        <a:bodyPr/>
        <a:lstStyle/>
        <a:p>
          <a:endParaRPr lang="en-US"/>
        </a:p>
      </dgm:t>
    </dgm:pt>
    <dgm:pt modelId="{1EED461B-6DBA-40A7-9F65-82BEE4DB9080}" type="pres">
      <dgm:prSet presAssocID="{3958C0CE-AA11-448E-85A2-7F4AE97E023D}" presName="noChildren" presStyleCnt="0"/>
      <dgm:spPr/>
    </dgm:pt>
    <dgm:pt modelId="{FED8E846-3E16-409F-8189-294993914400}" type="pres">
      <dgm:prSet presAssocID="{3958C0CE-AA11-448E-85A2-7F4AE97E023D}" presName="gap" presStyleCnt="0"/>
      <dgm:spPr/>
    </dgm:pt>
    <dgm:pt modelId="{DFD9D39B-B3E9-4525-A816-14C678F2D2A1}" type="pres">
      <dgm:prSet presAssocID="{3958C0CE-AA11-448E-85A2-7F4AE97E023D}" presName="medCircle2" presStyleLbl="vennNode1" presStyleIdx="1" presStyleCnt="10"/>
      <dgm:spPr/>
    </dgm:pt>
    <dgm:pt modelId="{8A97D9B3-67AB-4613-B952-2531F71DF952}" type="pres">
      <dgm:prSet presAssocID="{3958C0CE-AA11-448E-85A2-7F4AE97E023D}" presName="txLvlOnly1" presStyleLbl="revTx" presStyleIdx="1" presStyleCnt="10" custLinFactNeighborX="14420" custLinFactNeighborY="-9645"/>
      <dgm:spPr/>
      <dgm:t>
        <a:bodyPr/>
        <a:lstStyle/>
        <a:p>
          <a:endParaRPr lang="en-US"/>
        </a:p>
      </dgm:t>
    </dgm:pt>
    <dgm:pt modelId="{C6B63871-3CD7-43F8-AD38-B7F97522E8B6}" type="pres">
      <dgm:prSet presAssocID="{CFC3A9AD-9B27-457A-86D7-2FDDFA824202}" presName="noChildren" presStyleCnt="0"/>
      <dgm:spPr/>
    </dgm:pt>
    <dgm:pt modelId="{58AA4573-66E4-4868-A4CC-93C05861EBE5}" type="pres">
      <dgm:prSet presAssocID="{CFC3A9AD-9B27-457A-86D7-2FDDFA824202}" presName="gap" presStyleCnt="0"/>
      <dgm:spPr/>
    </dgm:pt>
    <dgm:pt modelId="{7FBA8E2C-81C1-488D-B710-B16722E5DF6F}" type="pres">
      <dgm:prSet presAssocID="{CFC3A9AD-9B27-457A-86D7-2FDDFA824202}" presName="medCircle2" presStyleLbl="vennNode1" presStyleIdx="2" presStyleCnt="10"/>
      <dgm:spPr>
        <a:solidFill>
          <a:srgbClr val="0F6FC6">
            <a:alpha val="50000"/>
          </a:srgbClr>
        </a:solidFill>
      </dgm:spPr>
    </dgm:pt>
    <dgm:pt modelId="{0187DB18-BE19-4C90-BCBE-7E14855DACBD}" type="pres">
      <dgm:prSet presAssocID="{CFC3A9AD-9B27-457A-86D7-2FDDFA824202}" presName="txLvlOnly1" presStyleLbl="revTx" presStyleIdx="2" presStyleCnt="10" custLinFactNeighborX="11577" custLinFactNeighborY="-3441"/>
      <dgm:spPr/>
      <dgm:t>
        <a:bodyPr/>
        <a:lstStyle/>
        <a:p>
          <a:endParaRPr lang="en-US"/>
        </a:p>
      </dgm:t>
    </dgm:pt>
    <dgm:pt modelId="{8DB802FD-AC88-486B-8EAB-EDED0ECC3A02}" type="pres">
      <dgm:prSet presAssocID="{AA9A7B45-81E3-43ED-93DF-4AB2E0E9D1CF}" presName="noChildren" presStyleCnt="0"/>
      <dgm:spPr/>
    </dgm:pt>
    <dgm:pt modelId="{E1294A80-943A-42BB-8D05-808E22998CD4}" type="pres">
      <dgm:prSet presAssocID="{AA9A7B45-81E3-43ED-93DF-4AB2E0E9D1CF}" presName="gap" presStyleCnt="0"/>
      <dgm:spPr/>
    </dgm:pt>
    <dgm:pt modelId="{80615F4B-7D09-401A-BEA9-B8D5248D3248}" type="pres">
      <dgm:prSet presAssocID="{AA9A7B45-81E3-43ED-93DF-4AB2E0E9D1CF}" presName="medCircle2" presStyleLbl="vennNode1" presStyleIdx="3" presStyleCnt="10"/>
      <dgm:spPr/>
    </dgm:pt>
    <dgm:pt modelId="{9DCA179E-F9DB-470B-AA81-D947C2BCC8DF}" type="pres">
      <dgm:prSet presAssocID="{AA9A7B45-81E3-43ED-93DF-4AB2E0E9D1CF}" presName="txLvlOnly1" presStyleLbl="revTx" presStyleIdx="3" presStyleCnt="10" custLinFactNeighborX="11577" custLinFactNeighborY="2763"/>
      <dgm:spPr/>
      <dgm:t>
        <a:bodyPr/>
        <a:lstStyle/>
        <a:p>
          <a:endParaRPr lang="en-US"/>
        </a:p>
      </dgm:t>
    </dgm:pt>
    <dgm:pt modelId="{2AADE926-D4F4-440A-A86C-3AA7E3A918E7}" type="pres">
      <dgm:prSet presAssocID="{DD65CE90-C18B-4C1F-A6EC-F9BE362E6082}" presName="noChildren" presStyleCnt="0"/>
      <dgm:spPr/>
    </dgm:pt>
    <dgm:pt modelId="{8CBB5C4B-DC8F-4007-910F-15F0B92A13C8}" type="pres">
      <dgm:prSet presAssocID="{DD65CE90-C18B-4C1F-A6EC-F9BE362E6082}" presName="gap" presStyleCnt="0"/>
      <dgm:spPr/>
    </dgm:pt>
    <dgm:pt modelId="{60920416-42C0-4DAB-B64B-5D908EF86165}" type="pres">
      <dgm:prSet presAssocID="{DD65CE90-C18B-4C1F-A6EC-F9BE362E6082}" presName="medCircle2" presStyleLbl="vennNode1" presStyleIdx="4" presStyleCnt="10"/>
      <dgm:spPr/>
    </dgm:pt>
    <dgm:pt modelId="{161EC855-4733-454C-BA3A-00F7117B07F9}" type="pres">
      <dgm:prSet presAssocID="{DD65CE90-C18B-4C1F-A6EC-F9BE362E6082}" presName="txLvlOnly1" presStyleLbl="revTx" presStyleIdx="4" presStyleCnt="10" custLinFactNeighborX="11577" custLinFactNeighborY="-6204"/>
      <dgm:spPr/>
      <dgm:t>
        <a:bodyPr/>
        <a:lstStyle/>
        <a:p>
          <a:endParaRPr lang="en-US"/>
        </a:p>
      </dgm:t>
    </dgm:pt>
    <dgm:pt modelId="{F76B97DA-8925-48DC-80E3-19B0166FBD87}" type="pres">
      <dgm:prSet presAssocID="{45103B03-2B61-47A7-9AE2-B4DAABAFB69C}" presName="noChildren" presStyleCnt="0"/>
      <dgm:spPr/>
    </dgm:pt>
    <dgm:pt modelId="{EF06CF30-7687-4B92-BFBF-565B0985ED88}" type="pres">
      <dgm:prSet presAssocID="{45103B03-2B61-47A7-9AE2-B4DAABAFB69C}" presName="gap" presStyleCnt="0"/>
      <dgm:spPr/>
    </dgm:pt>
    <dgm:pt modelId="{3B254F53-B805-43D9-BD8B-74680A971174}" type="pres">
      <dgm:prSet presAssocID="{45103B03-2B61-47A7-9AE2-B4DAABAFB69C}" presName="medCircle2" presStyleLbl="vennNode1" presStyleIdx="5" presStyleCnt="10"/>
      <dgm:spPr/>
    </dgm:pt>
    <dgm:pt modelId="{87BA6BDC-F6AF-4964-AAFC-6E670C1191EE}" type="pres">
      <dgm:prSet presAssocID="{45103B03-2B61-47A7-9AE2-B4DAABAFB69C}" presName="txLvlOnly1" presStyleLbl="revTx" presStyleIdx="5" presStyleCnt="10" custLinFactNeighborX="11577"/>
      <dgm:spPr/>
      <dgm:t>
        <a:bodyPr/>
        <a:lstStyle/>
        <a:p>
          <a:endParaRPr lang="en-US"/>
        </a:p>
      </dgm:t>
    </dgm:pt>
    <dgm:pt modelId="{70DDF308-FC50-4F62-8B87-5563EAEAF276}" type="pres">
      <dgm:prSet presAssocID="{C764F319-D4CA-4FA4-86C6-BC5373D597C0}" presName="noChildren" presStyleCnt="0"/>
      <dgm:spPr/>
    </dgm:pt>
    <dgm:pt modelId="{921631C9-AC7E-4BA1-A8E9-4388CF9301EC}" type="pres">
      <dgm:prSet presAssocID="{C764F319-D4CA-4FA4-86C6-BC5373D597C0}" presName="gap" presStyleCnt="0"/>
      <dgm:spPr/>
    </dgm:pt>
    <dgm:pt modelId="{200B04BE-0E06-4131-8C98-3908EBADBEA2}" type="pres">
      <dgm:prSet presAssocID="{C764F319-D4CA-4FA4-86C6-BC5373D597C0}" presName="medCircle2" presStyleLbl="vennNode1" presStyleIdx="6" presStyleCnt="10"/>
      <dgm:spPr>
        <a:solidFill>
          <a:srgbClr val="D60093">
            <a:alpha val="50000"/>
          </a:srgbClr>
        </a:solidFill>
      </dgm:spPr>
    </dgm:pt>
    <dgm:pt modelId="{5AB16EBC-35CE-4A2E-A24D-BC5B8BEE107D}" type="pres">
      <dgm:prSet presAssocID="{C764F319-D4CA-4FA4-86C6-BC5373D597C0}" presName="txLvlOnly1" presStyleLbl="revTx" presStyleIdx="6" presStyleCnt="10" custLinFactNeighborX="11577" custLinFactNeighborY="-8968"/>
      <dgm:spPr/>
      <dgm:t>
        <a:bodyPr/>
        <a:lstStyle/>
        <a:p>
          <a:endParaRPr lang="en-US"/>
        </a:p>
      </dgm:t>
    </dgm:pt>
    <dgm:pt modelId="{A036C167-1D5A-4462-A9D9-2965787B7A1B}" type="pres">
      <dgm:prSet presAssocID="{CFAF2D2D-DAE5-41B6-9A0A-578AE1C2869D}" presName="noChildren" presStyleCnt="0"/>
      <dgm:spPr/>
    </dgm:pt>
    <dgm:pt modelId="{CC64F540-CF6D-4ABD-9E67-3055E6D3662C}" type="pres">
      <dgm:prSet presAssocID="{CFAF2D2D-DAE5-41B6-9A0A-578AE1C2869D}" presName="gap" presStyleCnt="0"/>
      <dgm:spPr/>
    </dgm:pt>
    <dgm:pt modelId="{961246C6-D6A8-4E28-BEBC-2893AE824E5D}" type="pres">
      <dgm:prSet presAssocID="{CFAF2D2D-DAE5-41B6-9A0A-578AE1C2869D}" presName="medCircle2" presStyleLbl="vennNode1" presStyleIdx="7" presStyleCnt="10"/>
      <dgm:spPr/>
    </dgm:pt>
    <dgm:pt modelId="{AE3905D8-0283-498F-B4BA-2BB7653C56DE}" type="pres">
      <dgm:prSet presAssocID="{CFAF2D2D-DAE5-41B6-9A0A-578AE1C2869D}" presName="txLvlOnly1" presStyleLbl="revTx" presStyleIdx="7" presStyleCnt="10" custLinFactNeighborX="14420" custLinFactNeighborY="-2763"/>
      <dgm:spPr/>
      <dgm:t>
        <a:bodyPr/>
        <a:lstStyle/>
        <a:p>
          <a:endParaRPr lang="en-US"/>
        </a:p>
      </dgm:t>
    </dgm:pt>
    <dgm:pt modelId="{6B691A86-F274-48D6-A7AB-5C93C5BA8D6C}" type="pres">
      <dgm:prSet presAssocID="{F36A2D21-DAF1-46D9-9694-D1F81CA27D52}" presName="noChildren" presStyleCnt="0"/>
      <dgm:spPr/>
    </dgm:pt>
    <dgm:pt modelId="{77455307-1457-4EA0-98ED-735A600A7CCB}" type="pres">
      <dgm:prSet presAssocID="{F36A2D21-DAF1-46D9-9694-D1F81CA27D52}" presName="gap" presStyleCnt="0"/>
      <dgm:spPr/>
    </dgm:pt>
    <dgm:pt modelId="{CA8C05E8-C303-421D-8101-535AE097568C}" type="pres">
      <dgm:prSet presAssocID="{F36A2D21-DAF1-46D9-9694-D1F81CA27D52}" presName="medCircle2" presStyleLbl="vennNode1" presStyleIdx="8" presStyleCnt="10"/>
      <dgm:spPr/>
    </dgm:pt>
    <dgm:pt modelId="{9B464417-CF15-4B13-A170-F87CB44DA1C8}" type="pres">
      <dgm:prSet presAssocID="{F36A2D21-DAF1-46D9-9694-D1F81CA27D52}" presName="txLvlOnly1" presStyleLbl="revTx" presStyleIdx="8" presStyleCnt="10" custLinFactNeighborX="14420" custLinFactNeighborY="3441"/>
      <dgm:spPr/>
      <dgm:t>
        <a:bodyPr/>
        <a:lstStyle/>
        <a:p>
          <a:endParaRPr lang="en-US"/>
        </a:p>
      </dgm:t>
    </dgm:pt>
    <dgm:pt modelId="{E40F9000-CE30-43B6-8566-134822D40FAB}" type="pres">
      <dgm:prSet presAssocID="{CDEF3E7C-AB58-4B1F-817C-04E9F2F0F686}" presName="noChildren" presStyleCnt="0"/>
      <dgm:spPr/>
    </dgm:pt>
    <dgm:pt modelId="{308DA28A-8383-4975-BDC6-8ABECC324E44}" type="pres">
      <dgm:prSet presAssocID="{CDEF3E7C-AB58-4B1F-817C-04E9F2F0F686}" presName="gap" presStyleCnt="0"/>
      <dgm:spPr/>
    </dgm:pt>
    <dgm:pt modelId="{23BFECC2-3EA3-42C0-838E-0FCFDB9A1F6B}" type="pres">
      <dgm:prSet presAssocID="{CDEF3E7C-AB58-4B1F-817C-04E9F2F0F686}" presName="medCircle2" presStyleLbl="vennNode1" presStyleIdx="9" presStyleCnt="10"/>
      <dgm:spPr>
        <a:solidFill>
          <a:srgbClr val="C00000">
            <a:alpha val="50000"/>
          </a:srgbClr>
        </a:solidFill>
      </dgm:spPr>
    </dgm:pt>
    <dgm:pt modelId="{A4A5D8A6-8A36-49E3-BBE9-3E7D6008121B}" type="pres">
      <dgm:prSet presAssocID="{CDEF3E7C-AB58-4B1F-817C-04E9F2F0F686}" presName="txLvlOnly1" presStyleLbl="revTx" presStyleIdx="9" presStyleCnt="10" custLinFactNeighborX="14420" custLinFactNeighborY="-5527"/>
      <dgm:spPr/>
      <dgm:t>
        <a:bodyPr/>
        <a:lstStyle/>
        <a:p>
          <a:endParaRPr lang="en-US"/>
        </a:p>
      </dgm:t>
    </dgm:pt>
  </dgm:ptLst>
  <dgm:cxnLst>
    <dgm:cxn modelId="{65F88C14-72BD-4128-A7A0-FF933F75577D}" srcId="{18D0B77F-7439-4CFD-B5B3-46C4D7462CCC}" destId="{CFAF2D2D-DAE5-41B6-9A0A-578AE1C2869D}" srcOrd="7" destOrd="0" parTransId="{90EB6FF6-A4C8-423E-B662-EB8006D8F3DE}" sibTransId="{C1504170-1AF7-4A32-BCF4-9CBD6D9DA026}"/>
    <dgm:cxn modelId="{052FD970-6347-48A6-A05E-46488CADAEC1}" type="presOf" srcId="{3958C0CE-AA11-448E-85A2-7F4AE97E023D}" destId="{8A97D9B3-67AB-4613-B952-2531F71DF952}" srcOrd="0" destOrd="0" presId="urn:microsoft.com/office/officeart/2008/layout/VerticalCircleList"/>
    <dgm:cxn modelId="{9E5E023C-D3ED-4CB0-9E2D-C2C33C2349CB}" type="presOf" srcId="{D1811D75-DBC6-41D1-9525-9FC40FA9826F}" destId="{19151788-0D5D-4905-9544-22D776240B6C}" srcOrd="0" destOrd="0" presId="urn:microsoft.com/office/officeart/2008/layout/VerticalCircleList"/>
    <dgm:cxn modelId="{3EC0CA4B-B892-4B4E-8A6B-DCB9726F8475}" srcId="{18D0B77F-7439-4CFD-B5B3-46C4D7462CCC}" destId="{3958C0CE-AA11-448E-85A2-7F4AE97E023D}" srcOrd="1" destOrd="0" parTransId="{B7F780E4-F7DD-4979-8946-6C0E65FA69B3}" sibTransId="{C89CC72A-5024-42B1-922B-8AC036B43AB0}"/>
    <dgm:cxn modelId="{CEE6623E-82E1-4AA7-8145-FD07936B81C8}" srcId="{18D0B77F-7439-4CFD-B5B3-46C4D7462CCC}" destId="{D1811D75-DBC6-41D1-9525-9FC40FA9826F}" srcOrd="0" destOrd="0" parTransId="{FA34E216-FC56-4245-9C00-B932E551FA27}" sibTransId="{8F789446-49E5-4A17-8881-5DC631D57F7A}"/>
    <dgm:cxn modelId="{68C0B527-DA61-49B4-BFB8-B0DD2305E63A}" type="presOf" srcId="{CFC3A9AD-9B27-457A-86D7-2FDDFA824202}" destId="{0187DB18-BE19-4C90-BCBE-7E14855DACBD}" srcOrd="0" destOrd="0" presId="urn:microsoft.com/office/officeart/2008/layout/VerticalCircleList"/>
    <dgm:cxn modelId="{1977D084-1692-40CE-BE2E-FB8B3F326DAD}" type="presOf" srcId="{45103B03-2B61-47A7-9AE2-B4DAABAFB69C}" destId="{87BA6BDC-F6AF-4964-AAFC-6E670C1191EE}" srcOrd="0" destOrd="0" presId="urn:microsoft.com/office/officeart/2008/layout/VerticalCircleList"/>
    <dgm:cxn modelId="{AA65C2BD-9A4C-4CB1-A4AA-74F2F0340EC7}" srcId="{18D0B77F-7439-4CFD-B5B3-46C4D7462CCC}" destId="{CDEF3E7C-AB58-4B1F-817C-04E9F2F0F686}" srcOrd="9" destOrd="0" parTransId="{A31FFAB3-01F9-4FBB-8B93-9B082740DDB1}" sibTransId="{DA9538D6-F697-4D37-B279-002A4E3D4F0B}"/>
    <dgm:cxn modelId="{3D4A5468-B41C-4BBC-A91A-760B6C56B384}" type="presOf" srcId="{C764F319-D4CA-4FA4-86C6-BC5373D597C0}" destId="{5AB16EBC-35CE-4A2E-A24D-BC5B8BEE107D}" srcOrd="0" destOrd="0" presId="urn:microsoft.com/office/officeart/2008/layout/VerticalCircleList"/>
    <dgm:cxn modelId="{15CE7CEE-EFBD-42E4-8719-104D7A60E080}" type="presOf" srcId="{CFAF2D2D-DAE5-41B6-9A0A-578AE1C2869D}" destId="{AE3905D8-0283-498F-B4BA-2BB7653C56DE}" srcOrd="0" destOrd="0" presId="urn:microsoft.com/office/officeart/2008/layout/VerticalCircleList"/>
    <dgm:cxn modelId="{E9B21A36-E097-4172-80CB-1B1D54C208E9}" type="presOf" srcId="{CDEF3E7C-AB58-4B1F-817C-04E9F2F0F686}" destId="{A4A5D8A6-8A36-49E3-BBE9-3E7D6008121B}" srcOrd="0" destOrd="0" presId="urn:microsoft.com/office/officeart/2008/layout/VerticalCircleList"/>
    <dgm:cxn modelId="{74AEA44C-1919-452D-AA6A-CD1FD8E806C6}" type="presOf" srcId="{18D0B77F-7439-4CFD-B5B3-46C4D7462CCC}" destId="{F2273939-CA14-4EE8-BF19-A5FB4C5A6044}" srcOrd="0" destOrd="0" presId="urn:microsoft.com/office/officeart/2008/layout/VerticalCircleList"/>
    <dgm:cxn modelId="{B0649F9D-F971-43AC-99DA-BA27B5D9D4A1}" type="presOf" srcId="{DD65CE90-C18B-4C1F-A6EC-F9BE362E6082}" destId="{161EC855-4733-454C-BA3A-00F7117B07F9}" srcOrd="0" destOrd="0" presId="urn:microsoft.com/office/officeart/2008/layout/VerticalCircleList"/>
    <dgm:cxn modelId="{DAB5C994-6FD8-4646-AD4B-008FA6E49412}" srcId="{18D0B77F-7439-4CFD-B5B3-46C4D7462CCC}" destId="{CFC3A9AD-9B27-457A-86D7-2FDDFA824202}" srcOrd="2" destOrd="0" parTransId="{AECF3156-6DC0-4911-91F1-C25083E6876A}" sibTransId="{CDE800F9-FDC3-4E52-8870-CCD81A0D3104}"/>
    <dgm:cxn modelId="{4E654B52-2AE4-47C0-A412-C0F61C5A4661}" srcId="{18D0B77F-7439-4CFD-B5B3-46C4D7462CCC}" destId="{F36A2D21-DAF1-46D9-9694-D1F81CA27D52}" srcOrd="8" destOrd="0" parTransId="{56AC40E8-3649-46C2-80C6-CF46A70D1F14}" sibTransId="{8619B4F3-AD3F-4720-BEE1-8C06CEAF2D7A}"/>
    <dgm:cxn modelId="{9236CF77-E62F-43B9-BABB-3053B4956B42}" srcId="{18D0B77F-7439-4CFD-B5B3-46C4D7462CCC}" destId="{DD65CE90-C18B-4C1F-A6EC-F9BE362E6082}" srcOrd="4" destOrd="0" parTransId="{28161B46-D9B7-4EEF-90CC-014FB1DF1F89}" sibTransId="{9623F577-7122-4D14-99AD-92FA7E6D1C84}"/>
    <dgm:cxn modelId="{4BDF579D-090F-4C9C-B06E-1B055E496526}" srcId="{18D0B77F-7439-4CFD-B5B3-46C4D7462CCC}" destId="{AA9A7B45-81E3-43ED-93DF-4AB2E0E9D1CF}" srcOrd="3" destOrd="0" parTransId="{F495289F-C073-43B5-B156-6CCE58AE0F63}" sibTransId="{E8896ED0-E4DD-4954-B312-F5175D9B4CB8}"/>
    <dgm:cxn modelId="{045C63B2-BD56-412C-B97C-12B094900F06}" type="presOf" srcId="{F36A2D21-DAF1-46D9-9694-D1F81CA27D52}" destId="{9B464417-CF15-4B13-A170-F87CB44DA1C8}" srcOrd="0" destOrd="0" presId="urn:microsoft.com/office/officeart/2008/layout/VerticalCircleList"/>
    <dgm:cxn modelId="{0CA0E98F-EABC-4B35-9DFB-0A680EA9761B}" srcId="{18D0B77F-7439-4CFD-B5B3-46C4D7462CCC}" destId="{45103B03-2B61-47A7-9AE2-B4DAABAFB69C}" srcOrd="5" destOrd="0" parTransId="{710FA72E-FE30-4D15-B58F-EB07F3A1693C}" sibTransId="{6D1087A3-7589-42B1-AA56-BB6E6AC5C474}"/>
    <dgm:cxn modelId="{1483428E-92D4-4FC0-88E9-5F2F80578460}" srcId="{18D0B77F-7439-4CFD-B5B3-46C4D7462CCC}" destId="{C764F319-D4CA-4FA4-86C6-BC5373D597C0}" srcOrd="6" destOrd="0" parTransId="{82E1FC66-F6FF-411F-AE93-6CF8B1FCD0D5}" sibTransId="{65CDC548-5139-4318-BA6F-45695CAF70A8}"/>
    <dgm:cxn modelId="{CC55B502-9BD8-4C0F-BF55-1A07465A856E}" type="presOf" srcId="{AA9A7B45-81E3-43ED-93DF-4AB2E0E9D1CF}" destId="{9DCA179E-F9DB-470B-AA81-D947C2BCC8DF}" srcOrd="0" destOrd="0" presId="urn:microsoft.com/office/officeart/2008/layout/VerticalCircleList"/>
    <dgm:cxn modelId="{439F4383-70E7-4194-9EFB-C55CEFAAA355}" type="presParOf" srcId="{F2273939-CA14-4EE8-BF19-A5FB4C5A6044}" destId="{4DD12573-8FF0-4B91-9B36-E5AB2F2F37CC}" srcOrd="0" destOrd="0" presId="urn:microsoft.com/office/officeart/2008/layout/VerticalCircleList"/>
    <dgm:cxn modelId="{714539FF-940B-4B8B-BE5F-5F21DC4E9FF0}" type="presParOf" srcId="{4DD12573-8FF0-4B91-9B36-E5AB2F2F37CC}" destId="{43FF3732-8282-4186-A7CB-34956C2503C6}" srcOrd="0" destOrd="0" presId="urn:microsoft.com/office/officeart/2008/layout/VerticalCircleList"/>
    <dgm:cxn modelId="{3EC638D5-CDF0-473F-B2CC-9802BFEBFC3C}" type="presParOf" srcId="{4DD12573-8FF0-4B91-9B36-E5AB2F2F37CC}" destId="{FA058BEF-C7A8-4020-A5A6-793889993D35}" srcOrd="1" destOrd="0" presId="urn:microsoft.com/office/officeart/2008/layout/VerticalCircleList"/>
    <dgm:cxn modelId="{6D79BE30-AD1F-436C-9793-53661CE20902}" type="presParOf" srcId="{4DD12573-8FF0-4B91-9B36-E5AB2F2F37CC}" destId="{19151788-0D5D-4905-9544-22D776240B6C}" srcOrd="2" destOrd="0" presId="urn:microsoft.com/office/officeart/2008/layout/VerticalCircleList"/>
    <dgm:cxn modelId="{E0D040CF-E0BD-4480-B8D3-BED0CDF2E9B7}" type="presParOf" srcId="{F2273939-CA14-4EE8-BF19-A5FB4C5A6044}" destId="{1EED461B-6DBA-40A7-9F65-82BEE4DB9080}" srcOrd="1" destOrd="0" presId="urn:microsoft.com/office/officeart/2008/layout/VerticalCircleList"/>
    <dgm:cxn modelId="{6C70C382-B475-4A5E-B442-A155EDA7F5A2}" type="presParOf" srcId="{1EED461B-6DBA-40A7-9F65-82BEE4DB9080}" destId="{FED8E846-3E16-409F-8189-294993914400}" srcOrd="0" destOrd="0" presId="urn:microsoft.com/office/officeart/2008/layout/VerticalCircleList"/>
    <dgm:cxn modelId="{BF4C33EC-DF62-42AB-A977-2A131F2D6779}" type="presParOf" srcId="{1EED461B-6DBA-40A7-9F65-82BEE4DB9080}" destId="{DFD9D39B-B3E9-4525-A816-14C678F2D2A1}" srcOrd="1" destOrd="0" presId="urn:microsoft.com/office/officeart/2008/layout/VerticalCircleList"/>
    <dgm:cxn modelId="{173FAAD2-FFC1-462E-84A5-D8E97160A221}" type="presParOf" srcId="{1EED461B-6DBA-40A7-9F65-82BEE4DB9080}" destId="{8A97D9B3-67AB-4613-B952-2531F71DF952}" srcOrd="2" destOrd="0" presId="urn:microsoft.com/office/officeart/2008/layout/VerticalCircleList"/>
    <dgm:cxn modelId="{0AABEC96-8FE4-41C6-B54D-939A9E1E1694}" type="presParOf" srcId="{F2273939-CA14-4EE8-BF19-A5FB4C5A6044}" destId="{C6B63871-3CD7-43F8-AD38-B7F97522E8B6}" srcOrd="2" destOrd="0" presId="urn:microsoft.com/office/officeart/2008/layout/VerticalCircleList"/>
    <dgm:cxn modelId="{B9EBA630-7AF7-4E84-A34D-5EBF774AFCA2}" type="presParOf" srcId="{C6B63871-3CD7-43F8-AD38-B7F97522E8B6}" destId="{58AA4573-66E4-4868-A4CC-93C05861EBE5}" srcOrd="0" destOrd="0" presId="urn:microsoft.com/office/officeart/2008/layout/VerticalCircleList"/>
    <dgm:cxn modelId="{F6B0332D-7CA1-4F42-AEDA-6E0441664EFF}" type="presParOf" srcId="{C6B63871-3CD7-43F8-AD38-B7F97522E8B6}" destId="{7FBA8E2C-81C1-488D-B710-B16722E5DF6F}" srcOrd="1" destOrd="0" presId="urn:microsoft.com/office/officeart/2008/layout/VerticalCircleList"/>
    <dgm:cxn modelId="{9C218C6A-119A-425D-B5F5-6025FE2F8DBB}" type="presParOf" srcId="{C6B63871-3CD7-43F8-AD38-B7F97522E8B6}" destId="{0187DB18-BE19-4C90-BCBE-7E14855DACBD}" srcOrd="2" destOrd="0" presId="urn:microsoft.com/office/officeart/2008/layout/VerticalCircleList"/>
    <dgm:cxn modelId="{0222215E-CF8B-4D5D-9954-C00FC33B4D30}" type="presParOf" srcId="{F2273939-CA14-4EE8-BF19-A5FB4C5A6044}" destId="{8DB802FD-AC88-486B-8EAB-EDED0ECC3A02}" srcOrd="3" destOrd="0" presId="urn:microsoft.com/office/officeart/2008/layout/VerticalCircleList"/>
    <dgm:cxn modelId="{F8EF7EC3-C85E-4E11-9DAA-66A58925976A}" type="presParOf" srcId="{8DB802FD-AC88-486B-8EAB-EDED0ECC3A02}" destId="{E1294A80-943A-42BB-8D05-808E22998CD4}" srcOrd="0" destOrd="0" presId="urn:microsoft.com/office/officeart/2008/layout/VerticalCircleList"/>
    <dgm:cxn modelId="{378BA46D-5CAB-4F82-92B9-1FDFFD3FA69F}" type="presParOf" srcId="{8DB802FD-AC88-486B-8EAB-EDED0ECC3A02}" destId="{80615F4B-7D09-401A-BEA9-B8D5248D3248}" srcOrd="1" destOrd="0" presId="urn:microsoft.com/office/officeart/2008/layout/VerticalCircleList"/>
    <dgm:cxn modelId="{0D269171-19EC-44B5-8682-D254DA199E6B}" type="presParOf" srcId="{8DB802FD-AC88-486B-8EAB-EDED0ECC3A02}" destId="{9DCA179E-F9DB-470B-AA81-D947C2BCC8DF}" srcOrd="2" destOrd="0" presId="urn:microsoft.com/office/officeart/2008/layout/VerticalCircleList"/>
    <dgm:cxn modelId="{2C0E0C6A-2F3A-44D2-A94A-378B7F2CF76C}" type="presParOf" srcId="{F2273939-CA14-4EE8-BF19-A5FB4C5A6044}" destId="{2AADE926-D4F4-440A-A86C-3AA7E3A918E7}" srcOrd="4" destOrd="0" presId="urn:microsoft.com/office/officeart/2008/layout/VerticalCircleList"/>
    <dgm:cxn modelId="{602117C0-4B2F-46F0-8647-99C2D439D15C}" type="presParOf" srcId="{2AADE926-D4F4-440A-A86C-3AA7E3A918E7}" destId="{8CBB5C4B-DC8F-4007-910F-15F0B92A13C8}" srcOrd="0" destOrd="0" presId="urn:microsoft.com/office/officeart/2008/layout/VerticalCircleList"/>
    <dgm:cxn modelId="{EEB8DB10-2C63-48B7-9C8D-9347EACEBA0E}" type="presParOf" srcId="{2AADE926-D4F4-440A-A86C-3AA7E3A918E7}" destId="{60920416-42C0-4DAB-B64B-5D908EF86165}" srcOrd="1" destOrd="0" presId="urn:microsoft.com/office/officeart/2008/layout/VerticalCircleList"/>
    <dgm:cxn modelId="{CFE933C3-C8CF-415C-AC4B-1A380E30AA35}" type="presParOf" srcId="{2AADE926-D4F4-440A-A86C-3AA7E3A918E7}" destId="{161EC855-4733-454C-BA3A-00F7117B07F9}" srcOrd="2" destOrd="0" presId="urn:microsoft.com/office/officeart/2008/layout/VerticalCircleList"/>
    <dgm:cxn modelId="{9C356482-0D98-4235-B279-DF40A801A108}" type="presParOf" srcId="{F2273939-CA14-4EE8-BF19-A5FB4C5A6044}" destId="{F76B97DA-8925-48DC-80E3-19B0166FBD87}" srcOrd="5" destOrd="0" presId="urn:microsoft.com/office/officeart/2008/layout/VerticalCircleList"/>
    <dgm:cxn modelId="{17F8598C-8E18-4472-8D73-C5D1EE4AD5AA}" type="presParOf" srcId="{F76B97DA-8925-48DC-80E3-19B0166FBD87}" destId="{EF06CF30-7687-4B92-BFBF-565B0985ED88}" srcOrd="0" destOrd="0" presId="urn:microsoft.com/office/officeart/2008/layout/VerticalCircleList"/>
    <dgm:cxn modelId="{9719478F-AE83-456E-B6C5-3F44B51BCD77}" type="presParOf" srcId="{F76B97DA-8925-48DC-80E3-19B0166FBD87}" destId="{3B254F53-B805-43D9-BD8B-74680A971174}" srcOrd="1" destOrd="0" presId="urn:microsoft.com/office/officeart/2008/layout/VerticalCircleList"/>
    <dgm:cxn modelId="{952BEB5F-A0B5-4C50-B328-97AEF6E7CA2A}" type="presParOf" srcId="{F76B97DA-8925-48DC-80E3-19B0166FBD87}" destId="{87BA6BDC-F6AF-4964-AAFC-6E670C1191EE}" srcOrd="2" destOrd="0" presId="urn:microsoft.com/office/officeart/2008/layout/VerticalCircleList"/>
    <dgm:cxn modelId="{90F8793B-2542-45DB-9898-27DBB41B3EC8}" type="presParOf" srcId="{F2273939-CA14-4EE8-BF19-A5FB4C5A6044}" destId="{70DDF308-FC50-4F62-8B87-5563EAEAF276}" srcOrd="6" destOrd="0" presId="urn:microsoft.com/office/officeart/2008/layout/VerticalCircleList"/>
    <dgm:cxn modelId="{B7FBD53C-08A2-4136-80E6-53798554C6A8}" type="presParOf" srcId="{70DDF308-FC50-4F62-8B87-5563EAEAF276}" destId="{921631C9-AC7E-4BA1-A8E9-4388CF9301EC}" srcOrd="0" destOrd="0" presId="urn:microsoft.com/office/officeart/2008/layout/VerticalCircleList"/>
    <dgm:cxn modelId="{6AA076AD-6A85-4301-BBB1-E5408DA3A0A0}" type="presParOf" srcId="{70DDF308-FC50-4F62-8B87-5563EAEAF276}" destId="{200B04BE-0E06-4131-8C98-3908EBADBEA2}" srcOrd="1" destOrd="0" presId="urn:microsoft.com/office/officeart/2008/layout/VerticalCircleList"/>
    <dgm:cxn modelId="{4C640277-753E-41BD-8869-24F3859292DF}" type="presParOf" srcId="{70DDF308-FC50-4F62-8B87-5563EAEAF276}" destId="{5AB16EBC-35CE-4A2E-A24D-BC5B8BEE107D}" srcOrd="2" destOrd="0" presId="urn:microsoft.com/office/officeart/2008/layout/VerticalCircleList"/>
    <dgm:cxn modelId="{2279DEFD-54F4-443D-BE61-0E40A67B699D}" type="presParOf" srcId="{F2273939-CA14-4EE8-BF19-A5FB4C5A6044}" destId="{A036C167-1D5A-4462-A9D9-2965787B7A1B}" srcOrd="7" destOrd="0" presId="urn:microsoft.com/office/officeart/2008/layout/VerticalCircleList"/>
    <dgm:cxn modelId="{60DD3668-C715-4D69-B677-C5347A6434A9}" type="presParOf" srcId="{A036C167-1D5A-4462-A9D9-2965787B7A1B}" destId="{CC64F540-CF6D-4ABD-9E67-3055E6D3662C}" srcOrd="0" destOrd="0" presId="urn:microsoft.com/office/officeart/2008/layout/VerticalCircleList"/>
    <dgm:cxn modelId="{3EFC5A72-0F53-4D7C-A017-6A072D53B8B8}" type="presParOf" srcId="{A036C167-1D5A-4462-A9D9-2965787B7A1B}" destId="{961246C6-D6A8-4E28-BEBC-2893AE824E5D}" srcOrd="1" destOrd="0" presId="urn:microsoft.com/office/officeart/2008/layout/VerticalCircleList"/>
    <dgm:cxn modelId="{8EB8C224-BE22-4572-8DD1-FDDBDDCD0B3D}" type="presParOf" srcId="{A036C167-1D5A-4462-A9D9-2965787B7A1B}" destId="{AE3905D8-0283-498F-B4BA-2BB7653C56DE}" srcOrd="2" destOrd="0" presId="urn:microsoft.com/office/officeart/2008/layout/VerticalCircleList"/>
    <dgm:cxn modelId="{A44F8A8B-0092-489E-BD8F-20EDC68FB34E}" type="presParOf" srcId="{F2273939-CA14-4EE8-BF19-A5FB4C5A6044}" destId="{6B691A86-F274-48D6-A7AB-5C93C5BA8D6C}" srcOrd="8" destOrd="0" presId="urn:microsoft.com/office/officeart/2008/layout/VerticalCircleList"/>
    <dgm:cxn modelId="{F6578A2B-8A14-47F3-BB98-FD1E448E17C7}" type="presParOf" srcId="{6B691A86-F274-48D6-A7AB-5C93C5BA8D6C}" destId="{77455307-1457-4EA0-98ED-735A600A7CCB}" srcOrd="0" destOrd="0" presId="urn:microsoft.com/office/officeart/2008/layout/VerticalCircleList"/>
    <dgm:cxn modelId="{D1A179ED-C961-41E1-B621-4AA127EBB7C6}" type="presParOf" srcId="{6B691A86-F274-48D6-A7AB-5C93C5BA8D6C}" destId="{CA8C05E8-C303-421D-8101-535AE097568C}" srcOrd="1" destOrd="0" presId="urn:microsoft.com/office/officeart/2008/layout/VerticalCircleList"/>
    <dgm:cxn modelId="{6DD67FA5-5B66-416C-B974-B4B1A7133577}" type="presParOf" srcId="{6B691A86-F274-48D6-A7AB-5C93C5BA8D6C}" destId="{9B464417-CF15-4B13-A170-F87CB44DA1C8}" srcOrd="2" destOrd="0" presId="urn:microsoft.com/office/officeart/2008/layout/VerticalCircleList"/>
    <dgm:cxn modelId="{814D7B80-6FE0-4D6E-9CE7-5B12AA9D0B4E}" type="presParOf" srcId="{F2273939-CA14-4EE8-BF19-A5FB4C5A6044}" destId="{E40F9000-CE30-43B6-8566-134822D40FAB}" srcOrd="9" destOrd="0" presId="urn:microsoft.com/office/officeart/2008/layout/VerticalCircleList"/>
    <dgm:cxn modelId="{B5A3446F-8C89-4641-846C-D27DBECD2F4C}" type="presParOf" srcId="{E40F9000-CE30-43B6-8566-134822D40FAB}" destId="{308DA28A-8383-4975-BDC6-8ABECC324E44}" srcOrd="0" destOrd="0" presId="urn:microsoft.com/office/officeart/2008/layout/VerticalCircleList"/>
    <dgm:cxn modelId="{EA23C146-EC2B-41E8-AA4E-144AB9672286}" type="presParOf" srcId="{E40F9000-CE30-43B6-8566-134822D40FAB}" destId="{23BFECC2-3EA3-42C0-838E-0FCFDB9A1F6B}" srcOrd="1" destOrd="0" presId="urn:microsoft.com/office/officeart/2008/layout/VerticalCircleList"/>
    <dgm:cxn modelId="{E0ECD445-8D23-431F-9C31-48CB8877111D}" type="presParOf" srcId="{E40F9000-CE30-43B6-8566-134822D40FAB}" destId="{A4A5D8A6-8A36-49E3-BBE9-3E7D6008121B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338676-FE87-483F-B292-2181BFDA8E57}">
      <dsp:nvSpPr>
        <dsp:cNvPr id="0" name=""/>
        <dsp:cNvSpPr/>
      </dsp:nvSpPr>
      <dsp:spPr>
        <a:xfrm>
          <a:off x="1758323" y="0"/>
          <a:ext cx="4652612" cy="228216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C0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9E81F4-94BA-4187-8443-CA74722A414D}">
      <dsp:nvSpPr>
        <dsp:cNvPr id="0" name=""/>
        <dsp:cNvSpPr/>
      </dsp:nvSpPr>
      <dsp:spPr>
        <a:xfrm>
          <a:off x="2448526" y="750176"/>
          <a:ext cx="3254422" cy="636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السوق الرأسمالي</a:t>
          </a:r>
          <a:r>
            <a:rPr lang="en-US" sz="2800" b="1" kern="1200" baseline="0" dirty="0" smtClean="0"/>
            <a:t>Money Market </a:t>
          </a:r>
          <a:endParaRPr lang="en-US" sz="2800" kern="1200" dirty="0"/>
        </a:p>
      </dsp:txBody>
      <dsp:txXfrm>
        <a:off x="2448526" y="750176"/>
        <a:ext cx="3254422" cy="636541"/>
      </dsp:txXfrm>
    </dsp:sp>
    <dsp:sp modelId="{1297E26B-0AC4-4A19-85E5-9B06525B3630}">
      <dsp:nvSpPr>
        <dsp:cNvPr id="0" name=""/>
        <dsp:cNvSpPr/>
      </dsp:nvSpPr>
      <dsp:spPr>
        <a:xfrm>
          <a:off x="1361934" y="1462778"/>
          <a:ext cx="4181627" cy="1961328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39AC99-BB95-4C24-82C6-6E4653ECE1DD}">
      <dsp:nvSpPr>
        <dsp:cNvPr id="0" name=""/>
        <dsp:cNvSpPr/>
      </dsp:nvSpPr>
      <dsp:spPr>
        <a:xfrm>
          <a:off x="1991333" y="2274179"/>
          <a:ext cx="2912534" cy="636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baseline="0" dirty="0" smtClean="0"/>
            <a:t>السوق النقدي </a:t>
          </a:r>
          <a:r>
            <a:rPr lang="en-US" sz="2800" b="1" kern="1200" baseline="0" dirty="0" smtClean="0"/>
            <a:t>Capital Market </a:t>
          </a:r>
          <a:endParaRPr lang="en-US" sz="2800" kern="1200" dirty="0"/>
        </a:p>
      </dsp:txBody>
      <dsp:txXfrm>
        <a:off x="1991333" y="2274179"/>
        <a:ext cx="2912534" cy="6365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A3B62E-4570-419C-B13F-D5C0B31C0A9E}">
      <dsp:nvSpPr>
        <dsp:cNvPr id="0" name=""/>
        <dsp:cNvSpPr/>
      </dsp:nvSpPr>
      <dsp:spPr>
        <a:xfrm>
          <a:off x="5817951" y="852312"/>
          <a:ext cx="2257753" cy="225817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71C345-28A0-4153-B540-447D2D995E49}">
      <dsp:nvSpPr>
        <dsp:cNvPr id="0" name=""/>
        <dsp:cNvSpPr/>
      </dsp:nvSpPr>
      <dsp:spPr>
        <a:xfrm>
          <a:off x="5892916" y="927597"/>
          <a:ext cx="2107824" cy="2107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baseline="0" smtClean="0"/>
            <a:t>المشاركة في الأرباح </a:t>
          </a:r>
          <a:endParaRPr lang="en-US" sz="3500" kern="1200" dirty="0"/>
        </a:p>
      </dsp:txBody>
      <dsp:txXfrm>
        <a:off x="6194244" y="1228740"/>
        <a:ext cx="1505169" cy="1505315"/>
      </dsp:txXfrm>
    </dsp:sp>
    <dsp:sp modelId="{372D59F8-14AE-4F8C-8838-03D640AB7C6C}">
      <dsp:nvSpPr>
        <dsp:cNvPr id="0" name=""/>
        <dsp:cNvSpPr/>
      </dsp:nvSpPr>
      <dsp:spPr>
        <a:xfrm rot="2700000">
          <a:off x="3487217" y="855042"/>
          <a:ext cx="2252315" cy="2252315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372630-8FEA-441E-AB17-4F4391C87D2C}">
      <dsp:nvSpPr>
        <dsp:cNvPr id="0" name=""/>
        <dsp:cNvSpPr/>
      </dsp:nvSpPr>
      <dsp:spPr>
        <a:xfrm>
          <a:off x="3559462" y="927597"/>
          <a:ext cx="2107824" cy="2107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baseline="0" smtClean="0"/>
            <a:t>غير التراكمية</a:t>
          </a:r>
          <a:endParaRPr lang="en-US" sz="3500" kern="1200" dirty="0"/>
        </a:p>
      </dsp:txBody>
      <dsp:txXfrm>
        <a:off x="3860790" y="1228740"/>
        <a:ext cx="1505169" cy="1505315"/>
      </dsp:txXfrm>
    </dsp:sp>
    <dsp:sp modelId="{89F5995B-BEF5-41A0-ACC8-D642511F92B4}">
      <dsp:nvSpPr>
        <dsp:cNvPr id="0" name=""/>
        <dsp:cNvSpPr/>
      </dsp:nvSpPr>
      <dsp:spPr>
        <a:xfrm rot="2700000">
          <a:off x="1153764" y="855042"/>
          <a:ext cx="2252315" cy="2252315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642929-E250-43F7-BBF7-76CB46A860E7}">
      <dsp:nvSpPr>
        <dsp:cNvPr id="0" name=""/>
        <dsp:cNvSpPr/>
      </dsp:nvSpPr>
      <dsp:spPr>
        <a:xfrm>
          <a:off x="1226009" y="927597"/>
          <a:ext cx="2107824" cy="2107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b="1" kern="1200" baseline="0" dirty="0" smtClean="0"/>
            <a:t>التراكمية</a:t>
          </a:r>
          <a:endParaRPr lang="en-US" sz="3500" kern="1200" dirty="0"/>
        </a:p>
      </dsp:txBody>
      <dsp:txXfrm>
        <a:off x="1527337" y="1228740"/>
        <a:ext cx="1505169" cy="15053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D1118-4382-4D13-8DF0-18FEFABD35A8}">
      <dsp:nvSpPr>
        <dsp:cNvPr id="0" name=""/>
        <dsp:cNvSpPr/>
      </dsp:nvSpPr>
      <dsp:spPr>
        <a:xfrm rot="21300000">
          <a:off x="15674" y="1363282"/>
          <a:ext cx="7741050" cy="697672"/>
        </a:xfrm>
        <a:prstGeom prst="mathMinus">
          <a:avLst/>
        </a:prstGeom>
        <a:solidFill>
          <a:srgbClr val="00B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C1E2F1-D44A-4F12-AF25-881CFC8C23BA}">
      <dsp:nvSpPr>
        <dsp:cNvPr id="0" name=""/>
        <dsp:cNvSpPr/>
      </dsp:nvSpPr>
      <dsp:spPr>
        <a:xfrm>
          <a:off x="932688" y="171211"/>
          <a:ext cx="2331720" cy="1369694"/>
        </a:xfrm>
        <a:prstGeom prst="downArrow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830378-9BEE-4EEF-A340-1C56D1147229}">
      <dsp:nvSpPr>
        <dsp:cNvPr id="0" name=""/>
        <dsp:cNvSpPr/>
      </dsp:nvSpPr>
      <dsp:spPr>
        <a:xfrm>
          <a:off x="3745140" y="0"/>
          <a:ext cx="3235631" cy="1438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b="1" kern="1200" dirty="0" smtClean="0"/>
            <a:t>القروض</a:t>
          </a:r>
          <a:endParaRPr lang="ar-SA" sz="5400" b="1" kern="1200" dirty="0"/>
        </a:p>
      </dsp:txBody>
      <dsp:txXfrm>
        <a:off x="3745140" y="0"/>
        <a:ext cx="3235631" cy="1438179"/>
      </dsp:txXfrm>
    </dsp:sp>
    <dsp:sp modelId="{3255606E-D024-4B7D-B649-6083423A52D1}">
      <dsp:nvSpPr>
        <dsp:cNvPr id="0" name=""/>
        <dsp:cNvSpPr/>
      </dsp:nvSpPr>
      <dsp:spPr>
        <a:xfrm>
          <a:off x="4507991" y="1883330"/>
          <a:ext cx="2331720" cy="1369694"/>
        </a:xfrm>
        <a:prstGeom prst="upArrow">
          <a:avLst/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66E6DB9-AE83-4568-9C9B-CD0B6749ACEF}">
      <dsp:nvSpPr>
        <dsp:cNvPr id="0" name=""/>
        <dsp:cNvSpPr/>
      </dsp:nvSpPr>
      <dsp:spPr>
        <a:xfrm>
          <a:off x="647695" y="1986057"/>
          <a:ext cx="3523496" cy="1438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0" tIns="426720" rIns="426720" bIns="426720" numCol="1" spcCol="1270" anchor="ctr" anchorCtr="0">
          <a:noAutofit/>
        </a:bodyPr>
        <a:lstStyle/>
        <a:p>
          <a:pPr lvl="0" algn="ctr" defTabSz="2667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000" b="1" kern="1200" dirty="0" smtClean="0"/>
            <a:t>السندات</a:t>
          </a:r>
          <a:endParaRPr lang="ar-SA" sz="6000" b="1" kern="1200" dirty="0"/>
        </a:p>
      </dsp:txBody>
      <dsp:txXfrm>
        <a:off x="647695" y="1986057"/>
        <a:ext cx="3523496" cy="14381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665C11-D2D7-45DB-8C53-F7BCBFD07621}">
      <dsp:nvSpPr>
        <dsp:cNvPr id="0" name=""/>
        <dsp:cNvSpPr/>
      </dsp:nvSpPr>
      <dsp:spPr>
        <a:xfrm>
          <a:off x="55961" y="0"/>
          <a:ext cx="2487167" cy="1865376"/>
        </a:xfrm>
        <a:prstGeom prst="upArrow">
          <a:avLst/>
        </a:prstGeom>
        <a:solidFill>
          <a:srgbClr val="D60093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4F6847-E190-463A-99CE-093BCD15017C}">
      <dsp:nvSpPr>
        <dsp:cNvPr id="0" name=""/>
        <dsp:cNvSpPr/>
      </dsp:nvSpPr>
      <dsp:spPr>
        <a:xfrm>
          <a:off x="3061206" y="0"/>
          <a:ext cx="4711193" cy="1865376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0" rIns="284480" bIns="284480" numCol="1" spcCol="1270" anchor="ctr" anchorCtr="0">
          <a:noAutofit/>
        </a:bodyPr>
        <a:lstStyle/>
        <a:p>
          <a:pPr lvl="0" algn="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غير مكفولة بضمان معين 	</a:t>
          </a:r>
          <a:endParaRPr lang="ar-SA" sz="4000" kern="1200" dirty="0"/>
        </a:p>
      </dsp:txBody>
      <dsp:txXfrm>
        <a:off x="3061206" y="0"/>
        <a:ext cx="4711193" cy="1865376"/>
      </dsp:txXfrm>
    </dsp:sp>
    <dsp:sp modelId="{E1E7AF1B-DB1C-4D7F-94B4-2D06690CB88A}">
      <dsp:nvSpPr>
        <dsp:cNvPr id="0" name=""/>
        <dsp:cNvSpPr/>
      </dsp:nvSpPr>
      <dsp:spPr>
        <a:xfrm>
          <a:off x="802111" y="2020824"/>
          <a:ext cx="2487167" cy="1865376"/>
        </a:xfrm>
        <a:prstGeom prst="downArrow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3028D9-4287-40D4-91D3-D2B3083846CF}">
      <dsp:nvSpPr>
        <dsp:cNvPr id="0" name=""/>
        <dsp:cNvSpPr/>
      </dsp:nvSpPr>
      <dsp:spPr>
        <a:xfrm>
          <a:off x="3363894" y="2020824"/>
          <a:ext cx="4352544" cy="1865376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0" rIns="312928" bIns="312928" numCol="1" spcCol="1270" anchor="ctr" anchorCtr="0">
          <a:noAutofit/>
        </a:bodyPr>
        <a:lstStyle/>
        <a:p>
          <a:pPr lvl="0" algn="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/>
            <a:t>المكفولة بضمان</a:t>
          </a:r>
          <a:endParaRPr lang="ar-SA" sz="4400" kern="1200" dirty="0"/>
        </a:p>
      </dsp:txBody>
      <dsp:txXfrm>
        <a:off x="3363894" y="2020824"/>
        <a:ext cx="4352544" cy="18653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6329D-4FBB-4AD3-9F45-88E6674B43D0}">
      <dsp:nvSpPr>
        <dsp:cNvPr id="0" name=""/>
        <dsp:cNvSpPr/>
      </dsp:nvSpPr>
      <dsp:spPr>
        <a:xfrm rot="1165779">
          <a:off x="2000990" y="2847383"/>
          <a:ext cx="2496519" cy="45263"/>
        </a:xfrm>
        <a:custGeom>
          <a:avLst/>
          <a:gdLst/>
          <a:ahLst/>
          <a:cxnLst/>
          <a:rect l="0" t="0" r="0" b="0"/>
          <a:pathLst>
            <a:path>
              <a:moveTo>
                <a:pt x="0" y="22631"/>
              </a:moveTo>
              <a:lnTo>
                <a:pt x="2496519" y="22631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5E7CB-D900-4A85-9E5E-F44FBBC86C12}">
      <dsp:nvSpPr>
        <dsp:cNvPr id="0" name=""/>
        <dsp:cNvSpPr/>
      </dsp:nvSpPr>
      <dsp:spPr>
        <a:xfrm rot="81695">
          <a:off x="2071801" y="2212774"/>
          <a:ext cx="1962163" cy="45263"/>
        </a:xfrm>
        <a:custGeom>
          <a:avLst/>
          <a:gdLst/>
          <a:ahLst/>
          <a:cxnLst/>
          <a:rect l="0" t="0" r="0" b="0"/>
          <a:pathLst>
            <a:path>
              <a:moveTo>
                <a:pt x="0" y="22631"/>
              </a:moveTo>
              <a:lnTo>
                <a:pt x="1962163" y="22631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474902-9B08-47DB-AFF1-413DACAC7DF7}">
      <dsp:nvSpPr>
        <dsp:cNvPr id="0" name=""/>
        <dsp:cNvSpPr/>
      </dsp:nvSpPr>
      <dsp:spPr>
        <a:xfrm rot="20473762">
          <a:off x="2001067" y="1491584"/>
          <a:ext cx="2670298" cy="45263"/>
        </a:xfrm>
        <a:custGeom>
          <a:avLst/>
          <a:gdLst/>
          <a:ahLst/>
          <a:cxnLst/>
          <a:rect l="0" t="0" r="0" b="0"/>
          <a:pathLst>
            <a:path>
              <a:moveTo>
                <a:pt x="0" y="22631"/>
              </a:moveTo>
              <a:lnTo>
                <a:pt x="2670298" y="22631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6563F4-7733-41A1-86B8-9A2060FDDEB5}">
      <dsp:nvSpPr>
        <dsp:cNvPr id="0" name=""/>
        <dsp:cNvSpPr/>
      </dsp:nvSpPr>
      <dsp:spPr>
        <a:xfrm>
          <a:off x="434144" y="1341120"/>
          <a:ext cx="1800422" cy="17068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A189B4-6B8D-4AA6-A2C0-9BAD90EE2795}">
      <dsp:nvSpPr>
        <dsp:cNvPr id="0" name=""/>
        <dsp:cNvSpPr/>
      </dsp:nvSpPr>
      <dsp:spPr>
        <a:xfrm>
          <a:off x="4027073" y="5"/>
          <a:ext cx="3808000" cy="126466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الائتمان التجاري </a:t>
          </a:r>
          <a:endParaRPr lang="en-US" sz="3900" kern="1200"/>
        </a:p>
      </dsp:txBody>
      <dsp:txXfrm>
        <a:off x="4584742" y="185211"/>
        <a:ext cx="2692662" cy="894254"/>
      </dsp:txXfrm>
    </dsp:sp>
    <dsp:sp modelId="{F9476A5E-3B54-4AA1-9EE9-081FEEAB1E93}">
      <dsp:nvSpPr>
        <dsp:cNvPr id="0" name=""/>
        <dsp:cNvSpPr/>
      </dsp:nvSpPr>
      <dsp:spPr>
        <a:xfrm>
          <a:off x="4027074" y="1676400"/>
          <a:ext cx="4221749" cy="1264666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الائتمان المصرفي </a:t>
          </a:r>
          <a:endParaRPr lang="en-US" sz="3900" kern="1200"/>
        </a:p>
      </dsp:txBody>
      <dsp:txXfrm>
        <a:off x="4645335" y="1861606"/>
        <a:ext cx="2985227" cy="894254"/>
      </dsp:txXfrm>
    </dsp:sp>
    <dsp:sp modelId="{A3653D6E-9EB3-4077-92DA-2EAA9539AE68}">
      <dsp:nvSpPr>
        <dsp:cNvPr id="0" name=""/>
        <dsp:cNvSpPr/>
      </dsp:nvSpPr>
      <dsp:spPr>
        <a:xfrm>
          <a:off x="3758561" y="3124194"/>
          <a:ext cx="4007856" cy="126466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900" b="1" kern="1200" baseline="0" smtClean="0"/>
            <a:t>الأوراق التجارية</a:t>
          </a:r>
          <a:endParaRPr lang="en-US" sz="3900" kern="1200"/>
        </a:p>
      </dsp:txBody>
      <dsp:txXfrm>
        <a:off x="4345498" y="3309400"/>
        <a:ext cx="2833982" cy="8942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EC040-3DFC-40DC-8B3F-6B9EB8E132DB}">
      <dsp:nvSpPr>
        <dsp:cNvPr id="0" name=""/>
        <dsp:cNvSpPr/>
      </dsp:nvSpPr>
      <dsp:spPr>
        <a:xfrm>
          <a:off x="3082218" y="1011"/>
          <a:ext cx="1569890" cy="931757"/>
        </a:xfrm>
        <a:prstGeom prst="ellipse">
          <a:avLst/>
        </a:prstGeom>
        <a:solidFill>
          <a:srgbClr val="D60093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المرونة </a:t>
          </a:r>
          <a:r>
            <a:rPr lang="en-US" sz="2500" b="1" kern="1200" baseline="0" dirty="0" smtClean="0"/>
            <a:t>F</a:t>
          </a:r>
          <a:endParaRPr lang="en-US" sz="2500" kern="1200" dirty="0"/>
        </a:p>
      </dsp:txBody>
      <dsp:txXfrm>
        <a:off x="3312123" y="137464"/>
        <a:ext cx="1110080" cy="658851"/>
      </dsp:txXfrm>
    </dsp:sp>
    <dsp:sp modelId="{1DD004D3-55A9-4C26-A4F4-53FFA0203D4B}">
      <dsp:nvSpPr>
        <dsp:cNvPr id="0" name=""/>
        <dsp:cNvSpPr/>
      </dsp:nvSpPr>
      <dsp:spPr>
        <a:xfrm rot="1601267">
          <a:off x="4534977" y="699824"/>
          <a:ext cx="216723" cy="314468"/>
        </a:xfrm>
        <a:prstGeom prst="rightArrow">
          <a:avLst>
            <a:gd name="adj1" fmla="val 60000"/>
            <a:gd name="adj2" fmla="val 50000"/>
          </a:avLst>
        </a:prstGeom>
        <a:solidFill>
          <a:srgbClr val="D60093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>
            <a:solidFill>
              <a:srgbClr val="D60093"/>
            </a:solidFill>
          </a:endParaRPr>
        </a:p>
      </dsp:txBody>
      <dsp:txXfrm>
        <a:off x="4538440" y="748118"/>
        <a:ext cx="151706" cy="188680"/>
      </dsp:txXfrm>
    </dsp:sp>
    <dsp:sp modelId="{B1AB93CF-5B46-4F81-BE0C-B45C2A51A036}">
      <dsp:nvSpPr>
        <dsp:cNvPr id="0" name=""/>
        <dsp:cNvSpPr/>
      </dsp:nvSpPr>
      <dsp:spPr>
        <a:xfrm>
          <a:off x="4572469" y="811687"/>
          <a:ext cx="1814802" cy="93175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المخاطرة </a:t>
          </a:r>
          <a:r>
            <a:rPr lang="en-US" sz="2500" b="1" kern="1200" baseline="0" dirty="0" smtClean="0"/>
            <a:t>R</a:t>
          </a:r>
          <a:endParaRPr lang="en-US" sz="2500" kern="1200" dirty="0"/>
        </a:p>
      </dsp:txBody>
      <dsp:txXfrm>
        <a:off x="4838241" y="948140"/>
        <a:ext cx="1283258" cy="658851"/>
      </dsp:txXfrm>
    </dsp:sp>
    <dsp:sp modelId="{B9B23B0A-FFBB-4ECB-83B8-B8B9A41B7E84}">
      <dsp:nvSpPr>
        <dsp:cNvPr id="0" name=""/>
        <dsp:cNvSpPr/>
      </dsp:nvSpPr>
      <dsp:spPr>
        <a:xfrm rot="5033058">
          <a:off x="5462068" y="1738419"/>
          <a:ext cx="168056" cy="3144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484591" y="1776248"/>
        <a:ext cx="117639" cy="188680"/>
      </dsp:txXfrm>
    </dsp:sp>
    <dsp:sp modelId="{F04BD92F-C67A-4319-AFC6-22E294068464}">
      <dsp:nvSpPr>
        <dsp:cNvPr id="0" name=""/>
        <dsp:cNvSpPr/>
      </dsp:nvSpPr>
      <dsp:spPr>
        <a:xfrm>
          <a:off x="4648672" y="2057402"/>
          <a:ext cx="1929343" cy="93175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الدخل </a:t>
          </a:r>
          <a:r>
            <a:rPr lang="en-US" sz="2500" b="1" kern="1200" baseline="0" dirty="0" smtClean="0"/>
            <a:t>I</a:t>
          </a:r>
          <a:endParaRPr lang="en-US" sz="2500" kern="1200" dirty="0"/>
        </a:p>
      </dsp:txBody>
      <dsp:txXfrm>
        <a:off x="4931218" y="2193855"/>
        <a:ext cx="1364251" cy="658851"/>
      </dsp:txXfrm>
    </dsp:sp>
    <dsp:sp modelId="{55B335FB-1C48-49A4-A89F-AAA7E4605A72}">
      <dsp:nvSpPr>
        <dsp:cNvPr id="0" name=""/>
        <dsp:cNvSpPr/>
      </dsp:nvSpPr>
      <dsp:spPr>
        <a:xfrm rot="9415966">
          <a:off x="4644791" y="2739638"/>
          <a:ext cx="182580" cy="3144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697375" y="2791801"/>
        <a:ext cx="127806" cy="188680"/>
      </dsp:txXfrm>
    </dsp:sp>
    <dsp:sp modelId="{8BF7CD2F-01E7-4FDA-A55D-CE149B5B1CE8}">
      <dsp:nvSpPr>
        <dsp:cNvPr id="0" name=""/>
        <dsp:cNvSpPr/>
      </dsp:nvSpPr>
      <dsp:spPr>
        <a:xfrm>
          <a:off x="2943633" y="2801031"/>
          <a:ext cx="1847060" cy="93175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الرقابة </a:t>
          </a:r>
          <a:r>
            <a:rPr lang="en-US" sz="2500" b="1" kern="1200" baseline="0" dirty="0" smtClean="0"/>
            <a:t>C</a:t>
          </a:r>
          <a:endParaRPr lang="en-US" sz="2500" kern="1200" dirty="0"/>
        </a:p>
      </dsp:txBody>
      <dsp:txXfrm>
        <a:off x="3214129" y="2937484"/>
        <a:ext cx="1306068" cy="658851"/>
      </dsp:txXfrm>
    </dsp:sp>
    <dsp:sp modelId="{04A61591-7B18-419A-A327-048982E00A9F}">
      <dsp:nvSpPr>
        <dsp:cNvPr id="0" name=""/>
        <dsp:cNvSpPr/>
      </dsp:nvSpPr>
      <dsp:spPr>
        <a:xfrm rot="12271002">
          <a:off x="2851110" y="2702917"/>
          <a:ext cx="248387" cy="3144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922267" y="2781272"/>
        <a:ext cx="173871" cy="188680"/>
      </dsp:txXfrm>
    </dsp:sp>
    <dsp:sp modelId="{4F34AF81-2AA1-48E4-8777-803D55383D98}">
      <dsp:nvSpPr>
        <dsp:cNvPr id="0" name=""/>
        <dsp:cNvSpPr/>
      </dsp:nvSpPr>
      <dsp:spPr>
        <a:xfrm>
          <a:off x="1143463" y="1981198"/>
          <a:ext cx="1852259" cy="93175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التوقيت </a:t>
          </a:r>
          <a:r>
            <a:rPr lang="en-US" sz="2500" b="1" kern="1200" baseline="0" dirty="0" smtClean="0"/>
            <a:t>T</a:t>
          </a:r>
          <a:endParaRPr lang="en-US" sz="2500" kern="1200" dirty="0"/>
        </a:p>
      </dsp:txBody>
      <dsp:txXfrm>
        <a:off x="1414720" y="2117651"/>
        <a:ext cx="1309745" cy="658851"/>
      </dsp:txXfrm>
    </dsp:sp>
    <dsp:sp modelId="{2B51DECF-5613-4B39-9564-66223AD5575D}">
      <dsp:nvSpPr>
        <dsp:cNvPr id="0" name=""/>
        <dsp:cNvSpPr/>
      </dsp:nvSpPr>
      <dsp:spPr>
        <a:xfrm rot="16119793">
          <a:off x="1992991" y="1708653"/>
          <a:ext cx="126078" cy="3144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0000"/>
                <a:lumMod val="108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8000"/>
                <a:shade val="100000"/>
                <a:satMod val="10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2000"/>
                <a:satMod val="12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12344" y="1790453"/>
        <a:ext cx="88255" cy="188680"/>
      </dsp:txXfrm>
    </dsp:sp>
    <dsp:sp modelId="{AC9382D6-66CE-4234-B488-9E68680A0736}">
      <dsp:nvSpPr>
        <dsp:cNvPr id="0" name=""/>
        <dsp:cNvSpPr/>
      </dsp:nvSpPr>
      <dsp:spPr>
        <a:xfrm>
          <a:off x="1143468" y="811687"/>
          <a:ext cx="1797667" cy="931757"/>
        </a:xfrm>
        <a:prstGeom prst="ellipse">
          <a:avLst/>
        </a:prstGeom>
        <a:solidFill>
          <a:srgbClr val="0F6FC6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500" b="1" kern="1200" baseline="0" dirty="0" smtClean="0"/>
            <a:t>أخرى </a:t>
          </a:r>
          <a:r>
            <a:rPr lang="en-US" sz="2500" b="1" kern="1200" baseline="0" dirty="0" smtClean="0"/>
            <a:t>O</a:t>
          </a:r>
          <a:endParaRPr lang="en-US" sz="2500" kern="1200" dirty="0"/>
        </a:p>
      </dsp:txBody>
      <dsp:txXfrm>
        <a:off x="1406730" y="948140"/>
        <a:ext cx="1271143" cy="658851"/>
      </dsp:txXfrm>
    </dsp:sp>
    <dsp:sp modelId="{C8F442C9-ED10-416A-B280-FF3A4B02F17F}">
      <dsp:nvSpPr>
        <dsp:cNvPr id="0" name=""/>
        <dsp:cNvSpPr/>
      </dsp:nvSpPr>
      <dsp:spPr>
        <a:xfrm rot="20162838">
          <a:off x="2825008" y="706412"/>
          <a:ext cx="298082" cy="314468"/>
        </a:xfrm>
        <a:prstGeom prst="rightArrow">
          <a:avLst>
            <a:gd name="adj1" fmla="val 60000"/>
            <a:gd name="adj2" fmla="val 50000"/>
          </a:avLst>
        </a:prstGeom>
        <a:solidFill>
          <a:srgbClr val="0F6FC6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828859" y="787458"/>
        <a:ext cx="208657" cy="1886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58BEF-C7A8-4020-A5A6-793889993D35}">
      <dsp:nvSpPr>
        <dsp:cNvPr id="0" name=""/>
        <dsp:cNvSpPr/>
      </dsp:nvSpPr>
      <dsp:spPr>
        <a:xfrm>
          <a:off x="1767337" y="4850"/>
          <a:ext cx="555289" cy="555289"/>
        </a:xfrm>
        <a:prstGeom prst="ellipse">
          <a:avLst/>
        </a:prstGeom>
        <a:solidFill>
          <a:srgbClr val="FF0066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9151788-0D5D-4905-9544-22D776240B6C}">
      <dsp:nvSpPr>
        <dsp:cNvPr id="0" name=""/>
        <dsp:cNvSpPr/>
      </dsp:nvSpPr>
      <dsp:spPr>
        <a:xfrm>
          <a:off x="2556458" y="0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لحامله</a:t>
          </a:r>
          <a:endParaRPr lang="en-US" sz="3000" kern="1200" dirty="0"/>
        </a:p>
      </dsp:txBody>
      <dsp:txXfrm>
        <a:off x="2556458" y="0"/>
        <a:ext cx="2962674" cy="555289"/>
      </dsp:txXfrm>
    </dsp:sp>
    <dsp:sp modelId="{DFD9D39B-B3E9-4525-A816-14C678F2D2A1}">
      <dsp:nvSpPr>
        <dsp:cNvPr id="0" name=""/>
        <dsp:cNvSpPr/>
      </dsp:nvSpPr>
      <dsp:spPr>
        <a:xfrm>
          <a:off x="1767337" y="560140"/>
          <a:ext cx="555289" cy="555289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8A97D9B3-67AB-4613-B952-2531F71DF952}">
      <dsp:nvSpPr>
        <dsp:cNvPr id="0" name=""/>
        <dsp:cNvSpPr/>
      </dsp:nvSpPr>
      <dsp:spPr>
        <a:xfrm>
          <a:off x="2472199" y="506582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الإسمي </a:t>
          </a:r>
          <a:endParaRPr lang="en-US" sz="3000" kern="1200" dirty="0"/>
        </a:p>
      </dsp:txBody>
      <dsp:txXfrm>
        <a:off x="2472199" y="506582"/>
        <a:ext cx="2962674" cy="555289"/>
      </dsp:txXfrm>
    </dsp:sp>
    <dsp:sp modelId="{7FBA8E2C-81C1-488D-B710-B16722E5DF6F}">
      <dsp:nvSpPr>
        <dsp:cNvPr id="0" name=""/>
        <dsp:cNvSpPr/>
      </dsp:nvSpPr>
      <dsp:spPr>
        <a:xfrm>
          <a:off x="1767337" y="1115430"/>
          <a:ext cx="555289" cy="555289"/>
        </a:xfrm>
        <a:prstGeom prst="ellipse">
          <a:avLst/>
        </a:prstGeom>
        <a:solidFill>
          <a:srgbClr val="0F6FC6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0187DB18-BE19-4C90-BCBE-7E14855DACBD}">
      <dsp:nvSpPr>
        <dsp:cNvPr id="0" name=""/>
        <dsp:cNvSpPr/>
      </dsp:nvSpPr>
      <dsp:spPr>
        <a:xfrm>
          <a:off x="2387971" y="1096322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القابل للتحويل إلى سهم </a:t>
          </a:r>
          <a:endParaRPr lang="en-US" sz="3000" kern="1200" dirty="0"/>
        </a:p>
      </dsp:txBody>
      <dsp:txXfrm>
        <a:off x="2387971" y="1096322"/>
        <a:ext cx="2962674" cy="555289"/>
      </dsp:txXfrm>
    </dsp:sp>
    <dsp:sp modelId="{80615F4B-7D09-401A-BEA9-B8D5248D3248}">
      <dsp:nvSpPr>
        <dsp:cNvPr id="0" name=""/>
        <dsp:cNvSpPr/>
      </dsp:nvSpPr>
      <dsp:spPr>
        <a:xfrm>
          <a:off x="1767337" y="1670720"/>
          <a:ext cx="555289" cy="55528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DCA179E-F9DB-470B-AA81-D947C2BCC8DF}">
      <dsp:nvSpPr>
        <dsp:cNvPr id="0" name=""/>
        <dsp:cNvSpPr/>
      </dsp:nvSpPr>
      <dsp:spPr>
        <a:xfrm>
          <a:off x="2387971" y="1686062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المضمون</a:t>
          </a:r>
          <a:endParaRPr lang="en-US" sz="3000" kern="1200" dirty="0"/>
        </a:p>
      </dsp:txBody>
      <dsp:txXfrm>
        <a:off x="2387971" y="1686062"/>
        <a:ext cx="2962674" cy="555289"/>
      </dsp:txXfrm>
    </dsp:sp>
    <dsp:sp modelId="{60920416-42C0-4DAB-B64B-5D908EF86165}">
      <dsp:nvSpPr>
        <dsp:cNvPr id="0" name=""/>
        <dsp:cNvSpPr/>
      </dsp:nvSpPr>
      <dsp:spPr>
        <a:xfrm>
          <a:off x="1767337" y="2226010"/>
          <a:ext cx="555289" cy="555289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161EC855-4733-454C-BA3A-00F7117B07F9}">
      <dsp:nvSpPr>
        <dsp:cNvPr id="0" name=""/>
        <dsp:cNvSpPr/>
      </dsp:nvSpPr>
      <dsp:spPr>
        <a:xfrm>
          <a:off x="2387971" y="2191559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غير المضمون</a:t>
          </a:r>
          <a:endParaRPr lang="en-US" sz="3000" kern="1200" dirty="0"/>
        </a:p>
      </dsp:txBody>
      <dsp:txXfrm>
        <a:off x="2387971" y="2191559"/>
        <a:ext cx="2962674" cy="555289"/>
      </dsp:txXfrm>
    </dsp:sp>
    <dsp:sp modelId="{3B254F53-B805-43D9-BD8B-74680A971174}">
      <dsp:nvSpPr>
        <dsp:cNvPr id="0" name=""/>
        <dsp:cNvSpPr/>
      </dsp:nvSpPr>
      <dsp:spPr>
        <a:xfrm>
          <a:off x="1767337" y="2781300"/>
          <a:ext cx="555289" cy="55528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87BA6BDC-F6AF-4964-AAFC-6E670C1191EE}">
      <dsp:nvSpPr>
        <dsp:cNvPr id="0" name=""/>
        <dsp:cNvSpPr/>
      </dsp:nvSpPr>
      <dsp:spPr>
        <a:xfrm>
          <a:off x="2387971" y="2781300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لا يحمل معدلاً للفائدة</a:t>
          </a:r>
          <a:endParaRPr lang="en-US" sz="3000" kern="1200" dirty="0"/>
        </a:p>
      </dsp:txBody>
      <dsp:txXfrm>
        <a:off x="2387971" y="2781300"/>
        <a:ext cx="2962674" cy="555289"/>
      </dsp:txXfrm>
    </dsp:sp>
    <dsp:sp modelId="{200B04BE-0E06-4131-8C98-3908EBADBEA2}">
      <dsp:nvSpPr>
        <dsp:cNvPr id="0" name=""/>
        <dsp:cNvSpPr/>
      </dsp:nvSpPr>
      <dsp:spPr>
        <a:xfrm>
          <a:off x="1767337" y="3336589"/>
          <a:ext cx="555289" cy="555289"/>
        </a:xfrm>
        <a:prstGeom prst="ellipse">
          <a:avLst/>
        </a:prstGeom>
        <a:solidFill>
          <a:srgbClr val="D60093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5AB16EBC-35CE-4A2E-A24D-BC5B8BEE107D}">
      <dsp:nvSpPr>
        <dsp:cNvPr id="0" name=""/>
        <dsp:cNvSpPr/>
      </dsp:nvSpPr>
      <dsp:spPr>
        <a:xfrm>
          <a:off x="2387971" y="3286791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ذو سعر الفائدة المتحرك</a:t>
          </a:r>
          <a:endParaRPr lang="en-US" sz="3000" kern="1200" dirty="0"/>
        </a:p>
      </dsp:txBody>
      <dsp:txXfrm>
        <a:off x="2387971" y="3286791"/>
        <a:ext cx="2962674" cy="555289"/>
      </dsp:txXfrm>
    </dsp:sp>
    <dsp:sp modelId="{961246C6-D6A8-4E28-BEBC-2893AE824E5D}">
      <dsp:nvSpPr>
        <dsp:cNvPr id="0" name=""/>
        <dsp:cNvSpPr/>
      </dsp:nvSpPr>
      <dsp:spPr>
        <a:xfrm>
          <a:off x="1767337" y="3891879"/>
          <a:ext cx="555289" cy="55528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E3905D8-0283-498F-B4BA-2BB7653C56DE}">
      <dsp:nvSpPr>
        <dsp:cNvPr id="0" name=""/>
        <dsp:cNvSpPr/>
      </dsp:nvSpPr>
      <dsp:spPr>
        <a:xfrm>
          <a:off x="2472199" y="3876537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الدخل</a:t>
          </a:r>
          <a:endParaRPr lang="en-US" sz="3000" kern="1200" dirty="0"/>
        </a:p>
      </dsp:txBody>
      <dsp:txXfrm>
        <a:off x="2472199" y="3876537"/>
        <a:ext cx="2962674" cy="555289"/>
      </dsp:txXfrm>
    </dsp:sp>
    <dsp:sp modelId="{CA8C05E8-C303-421D-8101-535AE097568C}">
      <dsp:nvSpPr>
        <dsp:cNvPr id="0" name=""/>
        <dsp:cNvSpPr/>
      </dsp:nvSpPr>
      <dsp:spPr>
        <a:xfrm>
          <a:off x="1767337" y="4447169"/>
          <a:ext cx="555289" cy="555289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9B464417-CF15-4B13-A170-F87CB44DA1C8}">
      <dsp:nvSpPr>
        <dsp:cNvPr id="0" name=""/>
        <dsp:cNvSpPr/>
      </dsp:nvSpPr>
      <dsp:spPr>
        <a:xfrm>
          <a:off x="2472199" y="4466277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غير الهامة</a:t>
          </a:r>
          <a:endParaRPr lang="en-US" sz="3000" kern="1200" dirty="0"/>
        </a:p>
      </dsp:txBody>
      <dsp:txXfrm>
        <a:off x="2472199" y="4466277"/>
        <a:ext cx="2962674" cy="555289"/>
      </dsp:txXfrm>
    </dsp:sp>
    <dsp:sp modelId="{23BFECC2-3EA3-42C0-838E-0FCFDB9A1F6B}">
      <dsp:nvSpPr>
        <dsp:cNvPr id="0" name=""/>
        <dsp:cNvSpPr/>
      </dsp:nvSpPr>
      <dsp:spPr>
        <a:xfrm>
          <a:off x="1767337" y="5002459"/>
          <a:ext cx="555289" cy="555289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</dsp:sp>
    <dsp:sp modelId="{A4A5D8A6-8A36-49E3-BBE9-3E7D6008121B}">
      <dsp:nvSpPr>
        <dsp:cNvPr id="0" name=""/>
        <dsp:cNvSpPr/>
      </dsp:nvSpPr>
      <dsp:spPr>
        <a:xfrm>
          <a:off x="2472199" y="4971768"/>
          <a:ext cx="2962674" cy="5552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8100" rIns="0" bIns="38100" numCol="1" spcCol="1270" anchor="ctr" anchorCtr="0">
          <a:noAutofit/>
        </a:bodyPr>
        <a:lstStyle/>
        <a:p>
          <a:pPr lvl="0" algn="l" defTabSz="13335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b="1" kern="1200" baseline="0" dirty="0" smtClean="0"/>
            <a:t>الحكومة</a:t>
          </a:r>
          <a:endParaRPr lang="en-US" sz="3000" kern="1200" dirty="0"/>
        </a:p>
      </dsp:txBody>
      <dsp:txXfrm>
        <a:off x="2472199" y="4971768"/>
        <a:ext cx="2962674" cy="555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88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139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18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2544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330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02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561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01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34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73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72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68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2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378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60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01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620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609600"/>
            <a:ext cx="7851648" cy="1143000"/>
          </a:xfrm>
        </p:spPr>
        <p:txBody>
          <a:bodyPr>
            <a:normAutofit/>
          </a:bodyPr>
          <a:lstStyle/>
          <a:p>
            <a:pPr lvl="0" algn="r" rtl="1">
              <a:lnSpc>
                <a:spcPct val="120000"/>
              </a:lnSpc>
              <a:spcBef>
                <a:spcPts val="1000"/>
              </a:spcBef>
            </a:pPr>
            <a:r>
              <a:rPr lang="ar-SA" sz="5100" b="1" dirty="0">
                <a:solidFill>
                  <a:srgbClr val="0070C0"/>
                </a:solidFill>
                <a:ea typeface="+mn-ea"/>
                <a:cs typeface="Arial" panose="020B0604020202020204" pitchFamily="34" charset="0"/>
              </a:rPr>
              <a:t>مصادر الحصول على </a:t>
            </a:r>
            <a:r>
              <a:rPr lang="ar-SA" sz="5100" b="1" dirty="0" smtClean="0">
                <a:solidFill>
                  <a:srgbClr val="0070C0"/>
                </a:solidFill>
                <a:ea typeface="+mn-ea"/>
                <a:cs typeface="Arial" panose="020B0604020202020204" pitchFamily="34" charset="0"/>
              </a:rPr>
              <a:t>الأموال</a:t>
            </a:r>
            <a:endParaRPr lang="ar-SA" sz="72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748545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1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accent4"/>
                </a:solidFill>
              </a:rPr>
              <a:t>عيوب التمويل عن طريق الأسهم العادية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905001"/>
            <a:ext cx="8610600" cy="3886200"/>
          </a:xfrm>
        </p:spPr>
        <p:txBody>
          <a:bodyPr>
            <a:normAutofit fontScale="32500" lnSpcReduction="20000"/>
          </a:bodyPr>
          <a:lstStyle/>
          <a:p>
            <a:pPr algn="r" rtl="1">
              <a:lnSpc>
                <a:spcPct val="170000"/>
              </a:lnSpc>
              <a:buClr>
                <a:schemeClr val="accent4"/>
              </a:buClr>
              <a:buFont typeface="Tw Cen MT" panose="020B0602020104020603" pitchFamily="34" charset="0"/>
              <a:buChar char="£"/>
            </a:pPr>
            <a:r>
              <a:rPr lang="ar-SA" sz="6200" b="1" dirty="0" smtClean="0"/>
              <a:t>إن </a:t>
            </a:r>
            <a:r>
              <a:rPr lang="ar-SA" sz="6200" b="1" dirty="0"/>
              <a:t>إصدار الأسهم العادية الجديدة </a:t>
            </a:r>
            <a:r>
              <a:rPr lang="ar-SA" sz="6200" b="1" dirty="0" smtClean="0"/>
              <a:t>يؤدي </a:t>
            </a:r>
            <a:r>
              <a:rPr lang="ar-SA" sz="6200" b="1" dirty="0"/>
              <a:t>إلى زيادة قاعدة المالكين </a:t>
            </a:r>
            <a:r>
              <a:rPr lang="ar-SA" sz="6200" b="1" dirty="0" smtClean="0"/>
              <a:t>للشركة.</a:t>
            </a:r>
            <a:endParaRPr lang="ar-SA" sz="6200" b="1" dirty="0"/>
          </a:p>
          <a:p>
            <a:pPr algn="r" rtl="1">
              <a:lnSpc>
                <a:spcPct val="170000"/>
              </a:lnSpc>
              <a:buClr>
                <a:schemeClr val="accent4"/>
              </a:buClr>
              <a:buFont typeface="Tw Cen MT" panose="020B0602020104020603" pitchFamily="34" charset="0"/>
              <a:buChar char="£"/>
            </a:pPr>
            <a:r>
              <a:rPr lang="ar-SA" sz="6200" b="1" dirty="0" smtClean="0"/>
              <a:t>يؤدي </a:t>
            </a:r>
            <a:r>
              <a:rPr lang="ar-SA" sz="6200" b="1" dirty="0"/>
              <a:t>زيادة عدد الأسهم العادية إلى توسيع قاعدة توزيع </a:t>
            </a:r>
            <a:r>
              <a:rPr lang="ar-SA" sz="6200" b="1" dirty="0" smtClean="0"/>
              <a:t>الأرباح.</a:t>
            </a:r>
            <a:endParaRPr lang="ar-SA" sz="6200" b="1" dirty="0"/>
          </a:p>
          <a:p>
            <a:pPr algn="just" rtl="1">
              <a:lnSpc>
                <a:spcPct val="170000"/>
              </a:lnSpc>
              <a:buClr>
                <a:schemeClr val="accent4"/>
              </a:buClr>
              <a:buFont typeface="Tw Cen MT" panose="020B0602020104020603" pitchFamily="34" charset="0"/>
              <a:buChar char="£"/>
            </a:pPr>
            <a:r>
              <a:rPr lang="ar-SA" sz="6200" b="1" dirty="0" smtClean="0"/>
              <a:t>إذا </a:t>
            </a:r>
            <a:r>
              <a:rPr lang="ar-SA" sz="6200" b="1" dirty="0"/>
              <a:t>كانت الأرباح الموزعة على الأسهم العادية تخضع للضريبة فإن ذلك يؤدي إلى زيادة تكلفة </a:t>
            </a:r>
            <a:r>
              <a:rPr lang="ar-SA" sz="6200" b="1" dirty="0" smtClean="0"/>
              <a:t>التمويل.</a:t>
            </a:r>
            <a:endParaRPr lang="ar-SA" sz="6200" b="1" dirty="0"/>
          </a:p>
          <a:p>
            <a:pPr algn="just" rtl="1">
              <a:lnSpc>
                <a:spcPct val="170000"/>
              </a:lnSpc>
              <a:buClr>
                <a:schemeClr val="accent4"/>
              </a:buClr>
              <a:buFont typeface="Tw Cen MT" panose="020B0602020104020603" pitchFamily="34" charset="0"/>
              <a:buChar char="£"/>
            </a:pPr>
            <a:r>
              <a:rPr lang="ar-SA" sz="6200" b="1" dirty="0" smtClean="0"/>
              <a:t>قد </a:t>
            </a:r>
            <a:r>
              <a:rPr lang="ar-SA" sz="6200" b="1" dirty="0"/>
              <a:t>تزيد تكلفة إجراءات إصدار الأسهم العادية عن تكلفة إجراءات الحصول على التمويل من المصادر </a:t>
            </a:r>
            <a:r>
              <a:rPr lang="ar-SA" sz="6200" b="1" dirty="0" smtClean="0"/>
              <a:t>الأخرى.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83381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905482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الاتجاهات الجديدة بشأن الأسهم العادية</a:t>
            </a:r>
            <a:endParaRPr lang="en-US" sz="4000" b="1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2454"/>
            <a:ext cx="3733800" cy="4092546"/>
          </a:xfrm>
        </p:spPr>
      </p:pic>
      <p:sp>
        <p:nvSpPr>
          <p:cNvPr id="6" name="8-Point Star 5"/>
          <p:cNvSpPr/>
          <p:nvPr/>
        </p:nvSpPr>
        <p:spPr>
          <a:xfrm>
            <a:off x="4876800" y="1622454"/>
            <a:ext cx="3609580" cy="990600"/>
          </a:xfrm>
          <a:prstGeom prst="star8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200" b="1" dirty="0" smtClean="0"/>
              <a:t>للاقسام الإنتاجية</a:t>
            </a:r>
            <a:endParaRPr lang="en-US" sz="3200" b="1" dirty="0"/>
          </a:p>
        </p:txBody>
      </p:sp>
      <p:sp>
        <p:nvSpPr>
          <p:cNvPr id="8" name="8-Point Star 7"/>
          <p:cNvSpPr/>
          <p:nvPr/>
        </p:nvSpPr>
        <p:spPr>
          <a:xfrm>
            <a:off x="4700390" y="3239633"/>
            <a:ext cx="3962400" cy="990600"/>
          </a:xfrm>
          <a:prstGeom prst="star8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b="1" dirty="0" smtClean="0"/>
              <a:t>ذات التوزيعات التي تخصم قبل حساب الضريبة</a:t>
            </a:r>
            <a:endParaRPr lang="en-US" sz="2400" b="1" dirty="0"/>
          </a:p>
        </p:txBody>
      </p:sp>
      <p:sp>
        <p:nvSpPr>
          <p:cNvPr id="9" name="8-Point Star 8"/>
          <p:cNvSpPr/>
          <p:nvPr/>
        </p:nvSpPr>
        <p:spPr>
          <a:xfrm>
            <a:off x="4610100" y="4508183"/>
            <a:ext cx="3428999" cy="990600"/>
          </a:xfrm>
          <a:prstGeom prst="star8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b="1" dirty="0" smtClean="0"/>
              <a:t>المضمونة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204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rtl="1"/>
            <a:r>
              <a:rPr lang="ar-SA" b="1" dirty="0">
                <a:solidFill>
                  <a:srgbClr val="D60093"/>
                </a:solidFill>
              </a:rPr>
              <a:t>الأسهم الممتازة </a:t>
            </a:r>
            <a:r>
              <a:rPr lang="en-US" b="1" dirty="0">
                <a:solidFill>
                  <a:srgbClr val="D60093"/>
                </a:solidFill>
              </a:rPr>
              <a:t>Preferred Stocks</a:t>
            </a:r>
            <a:endParaRPr lang="ar-SA" b="1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686800" cy="52578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b="1" dirty="0"/>
              <a:t>وهي تشبه الأسهم العادية في كونها من أموال الملكية التي لا تحدد تاريخا لردها لمالكيها بالإضافة إلى أن عدم دفع نصيبها من الأرباح لا يقود لإفلاس </a:t>
            </a:r>
            <a:r>
              <a:rPr lang="ar-SA" b="1" dirty="0" smtClean="0"/>
              <a:t>الشركة.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dirty="0">
                <a:solidFill>
                  <a:srgbClr val="D60093"/>
                </a:solidFill>
              </a:rPr>
              <a:t>الاختلاف بين الأسهم العادية والأسهم </a:t>
            </a:r>
            <a:r>
              <a:rPr lang="ar-SA" sz="2400" b="1" dirty="0" smtClean="0">
                <a:solidFill>
                  <a:srgbClr val="D60093"/>
                </a:solidFill>
              </a:rPr>
              <a:t>الممتازة:</a:t>
            </a:r>
          </a:p>
          <a:p>
            <a:pPr algn="just" rtl="1">
              <a:lnSpc>
                <a:spcPct val="200000"/>
              </a:lnSpc>
              <a:buClr>
                <a:srgbClr val="D60093"/>
              </a:buClr>
              <a:buFont typeface="Wingdings" panose="05000000000000000000" pitchFamily="2" charset="2"/>
              <a:buChar char="Ø"/>
            </a:pPr>
            <a:r>
              <a:rPr lang="ar-SA" b="1" dirty="0" smtClean="0"/>
              <a:t>أن </a:t>
            </a:r>
            <a:r>
              <a:rPr lang="ar-SA" b="1" dirty="0"/>
              <a:t>للأسهم الممتازة الحق في الحصول على الأرباح الموزعة مثل حملة الأسهم العادية</a:t>
            </a:r>
            <a:r>
              <a:rPr lang="ar-SA" b="1" dirty="0" smtClean="0"/>
              <a:t>.</a:t>
            </a:r>
          </a:p>
          <a:p>
            <a:pPr algn="just" rtl="1">
              <a:lnSpc>
                <a:spcPct val="200000"/>
              </a:lnSpc>
              <a:buClr>
                <a:srgbClr val="D60093"/>
              </a:buClr>
              <a:buFont typeface="Wingdings" panose="05000000000000000000" pitchFamily="2" charset="2"/>
              <a:buChar char="Ø"/>
            </a:pPr>
            <a:r>
              <a:rPr lang="ar-SA" b="1" dirty="0"/>
              <a:t>عدم أحقية حملة الأسهم الممتازة في التصويت أو التمثيل في مجلس </a:t>
            </a:r>
            <a:r>
              <a:rPr lang="ar-SA" b="1" dirty="0" smtClean="0"/>
              <a:t>الإدارة.</a:t>
            </a:r>
          </a:p>
          <a:p>
            <a:pPr algn="just" rtl="1">
              <a:lnSpc>
                <a:spcPct val="200000"/>
              </a:lnSpc>
              <a:buClr>
                <a:srgbClr val="D60093"/>
              </a:buClr>
              <a:buFont typeface="Wingdings" panose="05000000000000000000" pitchFamily="2" charset="2"/>
              <a:buChar char="Ø"/>
            </a:pPr>
            <a:r>
              <a:rPr lang="ar-SA" b="1" dirty="0"/>
              <a:t>أن هناك حدّاً أقصي من الأرباح الموزعة يحصل عليها حملة الأسهم الممتازة بينما لا يوجد أي سقف بالنسبة لحملة الأسهم العادية.</a:t>
            </a:r>
          </a:p>
        </p:txBody>
      </p:sp>
    </p:spTree>
    <p:extLst>
      <p:ext uri="{BB962C8B-B14F-4D97-AF65-F5344CB8AC3E}">
        <p14:creationId xmlns:p14="http://schemas.microsoft.com/office/powerpoint/2010/main" val="148322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636" y="838200"/>
            <a:ext cx="8534400" cy="1524000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accent4"/>
                </a:solidFill>
              </a:rPr>
              <a:t>تقسيم </a:t>
            </a:r>
            <a:r>
              <a:rPr lang="ar-SA" b="1" dirty="0">
                <a:solidFill>
                  <a:schemeClr val="accent4"/>
                </a:solidFill>
              </a:rPr>
              <a:t>الأسهم الممتازة من حيث حصولها علي </a:t>
            </a:r>
            <a:r>
              <a:rPr lang="ar-SA" b="1" dirty="0" smtClean="0">
                <a:solidFill>
                  <a:schemeClr val="accent4"/>
                </a:solidFill>
              </a:rPr>
              <a:t>الأرباح</a:t>
            </a:r>
            <a:endParaRPr lang="ar-SA" b="1" dirty="0">
              <a:solidFill>
                <a:schemeClr val="accent4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80334118"/>
              </p:ext>
            </p:extLst>
          </p:nvPr>
        </p:nvGraphicFramePr>
        <p:xfrm>
          <a:off x="152400" y="1939636"/>
          <a:ext cx="87630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046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C00000"/>
                </a:solidFill>
              </a:rPr>
              <a:t>مزايا التمويل </a:t>
            </a:r>
            <a:r>
              <a:rPr lang="ar-SA" sz="4000" b="1" dirty="0">
                <a:solidFill>
                  <a:srgbClr val="C00000"/>
                </a:solidFill>
              </a:rPr>
              <a:t>عن طريق الأسهم الممتازة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676400"/>
            <a:ext cx="8839200" cy="4953000"/>
          </a:xfrm>
        </p:spPr>
        <p:txBody>
          <a:bodyPr/>
          <a:lstStyle/>
          <a:p>
            <a:pPr algn="just" rtl="1">
              <a:lnSpc>
                <a:spcPct val="200000"/>
              </a:lnSpc>
              <a:buClr>
                <a:srgbClr val="C00000"/>
              </a:buClr>
              <a:buFont typeface="Tw Cen MT" panose="020B0602020104020603" pitchFamily="34" charset="0"/>
              <a:buChar char="*"/>
            </a:pPr>
            <a:r>
              <a:rPr lang="ar-SA" b="1" dirty="0" smtClean="0"/>
              <a:t>أن </a:t>
            </a:r>
            <a:r>
              <a:rPr lang="ar-SA" b="1" dirty="0"/>
              <a:t>عدم دفع أرباح لحملة الأسهم الممتازة لا يؤدي إلى إعلان إفلاس </a:t>
            </a:r>
            <a:r>
              <a:rPr lang="ar-SA" b="1" dirty="0" smtClean="0"/>
              <a:t>الشركة.</a:t>
            </a:r>
            <a:r>
              <a:rPr lang="ar-SA" b="1" dirty="0"/>
              <a:t>	</a:t>
            </a:r>
          </a:p>
          <a:p>
            <a:pPr algn="just" rtl="1">
              <a:lnSpc>
                <a:spcPct val="200000"/>
              </a:lnSpc>
              <a:buClr>
                <a:srgbClr val="C00000"/>
              </a:buClr>
              <a:buFont typeface="Tw Cen MT" panose="020B0602020104020603" pitchFamily="34" charset="0"/>
              <a:buChar char="*"/>
            </a:pPr>
            <a:r>
              <a:rPr lang="ar-SA" b="1" dirty="0" smtClean="0"/>
              <a:t>عدم </a:t>
            </a:r>
            <a:r>
              <a:rPr lang="ar-SA" b="1" dirty="0"/>
              <a:t>النص على مشاركة الأسهم الممتازة في الأرباح المتبقية يزيد من ربحية الأسهم العادية.</a:t>
            </a:r>
          </a:p>
          <a:p>
            <a:pPr algn="just" rtl="1">
              <a:lnSpc>
                <a:spcPct val="200000"/>
              </a:lnSpc>
              <a:buClr>
                <a:srgbClr val="C00000"/>
              </a:buClr>
              <a:buFont typeface="Tw Cen MT" panose="020B0602020104020603" pitchFamily="34" charset="0"/>
              <a:buChar char="*"/>
            </a:pPr>
            <a:r>
              <a:rPr lang="ar-SA" b="1" dirty="0" smtClean="0"/>
              <a:t>لا </a:t>
            </a:r>
            <a:r>
              <a:rPr lang="ar-SA" b="1" dirty="0"/>
              <a:t>تؤثر الأسهم الممتازة على إدارة الشركة لعدم منحها حق التصويت أو المشاركة في مجلس الإدارة.</a:t>
            </a:r>
          </a:p>
          <a:p>
            <a:pPr algn="just" rtl="1">
              <a:lnSpc>
                <a:spcPct val="200000"/>
              </a:lnSpc>
              <a:buClr>
                <a:srgbClr val="C00000"/>
              </a:buClr>
              <a:buFont typeface="Tw Cen MT" panose="020B0602020104020603" pitchFamily="34" charset="0"/>
              <a:buChar char="*"/>
            </a:pPr>
            <a:r>
              <a:rPr lang="ar-SA" b="1" dirty="0" smtClean="0"/>
              <a:t>النص </a:t>
            </a:r>
            <a:r>
              <a:rPr lang="ar-SA" b="1" dirty="0"/>
              <a:t>على حق الشركة في استدعاء الأسهم الممتازة يمنحها الفرصة في استبدالها بوسائل تمويل أخرى أقل تكلفة.</a:t>
            </a:r>
          </a:p>
          <a:p>
            <a:pPr algn="just" rtl="1">
              <a:lnSpc>
                <a:spcPct val="200000"/>
              </a:lnSpc>
              <a:buClr>
                <a:srgbClr val="C00000"/>
              </a:buClr>
              <a:buFont typeface="Tw Cen MT" panose="020B0602020104020603" pitchFamily="34" charset="0"/>
              <a:buChar char="*"/>
            </a:pPr>
            <a:r>
              <a:rPr lang="ar-SA" b="1" dirty="0" smtClean="0"/>
              <a:t>إصدار </a:t>
            </a:r>
            <a:r>
              <a:rPr lang="ar-SA" b="1" dirty="0"/>
              <a:t>الأسهم الممتازة قد يزيد في تحسين الصورة الائتمانية للشركة </a:t>
            </a:r>
            <a:r>
              <a:rPr lang="ar-SA" b="1" dirty="0" smtClean="0"/>
              <a:t>المصدرة.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47256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231" y="1147023"/>
            <a:ext cx="7773338" cy="1596177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chemeClr val="accent6">
                    <a:lumMod val="75000"/>
                  </a:schemeClr>
                </a:solidFill>
              </a:rPr>
              <a:t>عيوب التمويل عن طريق الأسهم الممتازة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2743200"/>
            <a:ext cx="8763000" cy="3581400"/>
          </a:xfrm>
        </p:spPr>
        <p:txBody>
          <a:bodyPr/>
          <a:lstStyle/>
          <a:p>
            <a:pPr algn="just" rtl="1">
              <a:lnSpc>
                <a:spcPct val="300000"/>
              </a:lnSpc>
              <a:buClr>
                <a:schemeClr val="accent6">
                  <a:lumMod val="75000"/>
                </a:schemeClr>
              </a:buClr>
              <a:buFont typeface="Courier New" panose="02070309020205020404" pitchFamily="49" charset="0"/>
              <a:buChar char="o"/>
            </a:pPr>
            <a:r>
              <a:rPr lang="ar-SA" b="1" dirty="0" smtClean="0"/>
              <a:t>أن </a:t>
            </a:r>
            <a:r>
              <a:rPr lang="ar-SA" b="1" dirty="0"/>
              <a:t>تراكم عوائد الأسهم الممتازة </a:t>
            </a:r>
            <a:r>
              <a:rPr lang="ar-SA" b="1" dirty="0" smtClean="0"/>
              <a:t>قد </a:t>
            </a:r>
            <a:r>
              <a:rPr lang="ar-SA" b="1" dirty="0"/>
              <a:t>يؤدى إلى تعرض الشركة لبعض القيود وبعض الصعوبات المالية.</a:t>
            </a:r>
          </a:p>
          <a:p>
            <a:pPr algn="just" rtl="1">
              <a:lnSpc>
                <a:spcPct val="300000"/>
              </a:lnSpc>
              <a:buClr>
                <a:schemeClr val="accent6">
                  <a:lumMod val="75000"/>
                </a:schemeClr>
              </a:buClr>
              <a:buFont typeface="Courier New" panose="02070309020205020404" pitchFamily="49" charset="0"/>
              <a:buChar char="o"/>
            </a:pPr>
            <a:r>
              <a:rPr lang="ar-SA" b="1" dirty="0" smtClean="0"/>
              <a:t>قد </a:t>
            </a:r>
            <a:r>
              <a:rPr lang="ar-SA" b="1" dirty="0"/>
              <a:t>يكون التمويل عن طريق الأسهم الممتازة أعلى تكلفة من التمويل </a:t>
            </a:r>
            <a:r>
              <a:rPr lang="ar-SA" b="1" dirty="0" smtClean="0"/>
              <a:t>بالوسائل الأخرى.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42022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286482"/>
          </a:xfrm>
        </p:spPr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الاتجاهات الجديدة في الأسهم الممتازة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905001"/>
            <a:ext cx="7772870" cy="3886199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0070C0"/>
              </a:buClr>
            </a:pPr>
            <a:r>
              <a:rPr lang="ar-SA" sz="2800" b="1" dirty="0" smtClean="0"/>
              <a:t> 1982 - سندات الخزانة.</a:t>
            </a:r>
          </a:p>
          <a:p>
            <a:pPr algn="r" rtl="1">
              <a:lnSpc>
                <a:spcPct val="200000"/>
              </a:lnSpc>
              <a:buClr>
                <a:srgbClr val="0070C0"/>
              </a:buClr>
            </a:pPr>
            <a:r>
              <a:rPr lang="ar-SA" sz="2800" b="1" dirty="0" smtClean="0"/>
              <a:t>7.55% – 15.5%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394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232625"/>
            <a:ext cx="7773338" cy="1215176"/>
          </a:xfrm>
        </p:spPr>
        <p:txBody>
          <a:bodyPr>
            <a:normAutofit/>
          </a:bodyPr>
          <a:lstStyle/>
          <a:p>
            <a:r>
              <a:rPr lang="ar-SA" sz="4400" b="1" dirty="0">
                <a:solidFill>
                  <a:schemeClr val="accent4"/>
                </a:solidFill>
              </a:rPr>
              <a:t> الأرباح </a:t>
            </a:r>
            <a:r>
              <a:rPr lang="ar-SA" sz="4400" b="1" dirty="0" smtClean="0">
                <a:solidFill>
                  <a:schemeClr val="accent4"/>
                </a:solidFill>
              </a:rPr>
              <a:t>المحتجزة</a:t>
            </a:r>
            <a:endParaRPr lang="ar-SA" sz="4400" b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295400"/>
            <a:ext cx="7772870" cy="4495801"/>
          </a:xfrm>
        </p:spPr>
        <p:txBody>
          <a:bodyPr/>
          <a:lstStyle/>
          <a:p>
            <a:pPr algn="just" rtl="1">
              <a:lnSpc>
                <a:spcPct val="300000"/>
              </a:lnSpc>
              <a:buClr>
                <a:schemeClr val="accent4"/>
              </a:buClr>
              <a:buFont typeface="Cambria" panose="02040503050406030204" pitchFamily="18" charset="0"/>
              <a:buChar char="⋇"/>
            </a:pPr>
            <a:r>
              <a:rPr lang="ar-SA" b="1" dirty="0"/>
              <a:t>تعد الأرباح المحتجزة مصدراً هاماً من مصادر التمويل ووسيلة من وسائل تحقيق السيولة الذاتية في العديد من الشركات كما تعد من أقل أنواع التمويل تكلفة وأقلها </a:t>
            </a:r>
            <a:r>
              <a:rPr lang="ar-SA" b="1" dirty="0" smtClean="0"/>
              <a:t>خطورة.</a:t>
            </a:r>
          </a:p>
          <a:p>
            <a:pPr algn="just" rtl="1">
              <a:lnSpc>
                <a:spcPct val="300000"/>
              </a:lnSpc>
              <a:buClr>
                <a:schemeClr val="accent4"/>
              </a:buClr>
              <a:buFont typeface="Cambria" panose="02040503050406030204" pitchFamily="18" charset="0"/>
              <a:buChar char="⋇"/>
            </a:pPr>
            <a:r>
              <a:rPr lang="ar-SA" b="1" dirty="0" smtClean="0"/>
              <a:t>فكلما </a:t>
            </a:r>
            <a:r>
              <a:rPr lang="ar-SA" b="1" dirty="0"/>
              <a:t>ارتفع معدل توزيع الأرباح قل معدل احتجازها وقلت بالتالي فرصة الشركة في تمويل استثماراتها من هذا المصدر قليل التكلفة عديم </a:t>
            </a:r>
            <a:r>
              <a:rPr lang="ar-SA" b="1" dirty="0" smtClean="0"/>
              <a:t>الشروط.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79103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rgbClr val="D60093"/>
                </a:solidFill>
              </a:rPr>
              <a:t>مزايا التمويل </a:t>
            </a:r>
            <a:r>
              <a:rPr lang="ar-SA" b="1" dirty="0">
                <a:solidFill>
                  <a:srgbClr val="D60093"/>
                </a:solidFill>
              </a:rPr>
              <a:t>عن طريق الأرباح </a:t>
            </a:r>
            <a:r>
              <a:rPr lang="ar-SA" b="1" dirty="0" smtClean="0">
                <a:solidFill>
                  <a:srgbClr val="D60093"/>
                </a:solidFill>
              </a:rPr>
              <a:t>المحتجزة</a:t>
            </a:r>
            <a:endParaRPr lang="ar-SA" b="1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935480"/>
            <a:ext cx="8534400" cy="4389120"/>
          </a:xfrm>
        </p:spPr>
        <p:txBody>
          <a:bodyPr/>
          <a:lstStyle/>
          <a:p>
            <a:pPr algn="r" rtl="1">
              <a:lnSpc>
                <a:spcPct val="300000"/>
              </a:lnSpc>
              <a:buClr>
                <a:srgbClr val="D60093"/>
              </a:buClr>
              <a:buFont typeface="Tw Cen MT" panose="020B0602020104020603" pitchFamily="34" charset="0"/>
              <a:buChar char="¤"/>
            </a:pPr>
            <a:r>
              <a:rPr lang="ar-SA" b="1" dirty="0" smtClean="0"/>
              <a:t> لا </a:t>
            </a:r>
            <a:r>
              <a:rPr lang="ar-SA" b="1" dirty="0"/>
              <a:t>يحتاج إلى جهد كبير أو مفاوضات في الحصول عليه فهو مصدر متاح لكل المؤسسات الرابحة.</a:t>
            </a:r>
          </a:p>
          <a:p>
            <a:pPr algn="r" rtl="1">
              <a:lnSpc>
                <a:spcPct val="300000"/>
              </a:lnSpc>
              <a:buClr>
                <a:srgbClr val="D60093"/>
              </a:buClr>
              <a:buFont typeface="Tw Cen MT" panose="020B0602020104020603" pitchFamily="34" charset="0"/>
              <a:buChar char="¤"/>
            </a:pPr>
            <a:r>
              <a:rPr lang="ar-SA" b="1" dirty="0" smtClean="0"/>
              <a:t>لا </a:t>
            </a:r>
            <a:r>
              <a:rPr lang="ar-SA" b="1" dirty="0"/>
              <a:t>ينطوي على شروط أو تبعات تؤثر سلباً في الأوضاع الاقتصادية للشركات.</a:t>
            </a:r>
          </a:p>
          <a:p>
            <a:pPr algn="r" rtl="1">
              <a:lnSpc>
                <a:spcPct val="300000"/>
              </a:lnSpc>
              <a:buClr>
                <a:srgbClr val="D60093"/>
              </a:buClr>
              <a:buFont typeface="Tw Cen MT" panose="020B0602020104020603" pitchFamily="34" charset="0"/>
              <a:buChar char="¤"/>
            </a:pPr>
            <a:r>
              <a:rPr lang="ar-SA" b="1" dirty="0" smtClean="0"/>
              <a:t>لا </a:t>
            </a:r>
            <a:r>
              <a:rPr lang="ar-SA" b="1" dirty="0"/>
              <a:t>تؤثر على الإدارة القائمة من حيث التغير في عدد الأصوات</a:t>
            </a:r>
            <a:r>
              <a:rPr lang="ar-SA" b="1" dirty="0" smtClean="0"/>
              <a:t>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23058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286482"/>
          </a:xfrm>
        </p:spPr>
        <p:txBody>
          <a:bodyPr>
            <a:normAutofit/>
          </a:bodyPr>
          <a:lstStyle/>
          <a:p>
            <a:pPr rtl="1"/>
            <a:r>
              <a:rPr lang="ar-SA" sz="4000" b="1" dirty="0" smtClean="0">
                <a:solidFill>
                  <a:schemeClr val="accent3">
                    <a:lumMod val="75000"/>
                  </a:schemeClr>
                </a:solidFill>
              </a:rPr>
              <a:t>عيوب التمويل </a:t>
            </a:r>
            <a:r>
              <a:rPr lang="ar-SA" sz="4000" b="1" dirty="0">
                <a:solidFill>
                  <a:schemeClr val="accent3">
                    <a:lumMod val="75000"/>
                  </a:schemeClr>
                </a:solidFill>
              </a:rPr>
              <a:t>عن طريق الأرباح المحتجزة</a:t>
            </a:r>
            <a:endParaRPr lang="en-U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905001"/>
            <a:ext cx="7772870" cy="3886199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chemeClr val="accent3">
                  <a:lumMod val="75000"/>
                </a:schemeClr>
              </a:buClr>
              <a:buFont typeface="Cambria" panose="02040503050406030204" pitchFamily="18" charset="0"/>
              <a:buChar char="⋇"/>
            </a:pPr>
            <a:r>
              <a:rPr lang="ar-SA" sz="3600" b="1" dirty="0" smtClean="0"/>
              <a:t> قد لا تحقق المنشأة أرباحاً.</a:t>
            </a:r>
          </a:p>
          <a:p>
            <a:pPr algn="r" rtl="1">
              <a:lnSpc>
                <a:spcPct val="200000"/>
              </a:lnSpc>
              <a:buClr>
                <a:schemeClr val="accent3">
                  <a:lumMod val="75000"/>
                </a:schemeClr>
              </a:buClr>
              <a:buFont typeface="Cambria" panose="02040503050406030204" pitchFamily="18" charset="0"/>
              <a:buChar char="⋇"/>
            </a:pPr>
            <a:r>
              <a:rPr lang="ar-SA" sz="3600" b="1" dirty="0" smtClean="0"/>
              <a:t> لا يمكن استخدامها بشكل متكرر.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3960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/>
          </a:bodyPr>
          <a:lstStyle/>
          <a:p>
            <a:r>
              <a:rPr lang="ar-SA" sz="4400" b="1" dirty="0">
                <a:solidFill>
                  <a:srgbClr val="7030A0"/>
                </a:solidFill>
              </a:rPr>
              <a:t>البحث عن مصادر التمويل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" y="1600200"/>
            <a:ext cx="8763000" cy="457200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200000"/>
              </a:lnSpc>
              <a:buNone/>
            </a:pPr>
            <a:r>
              <a:rPr lang="ar-SA" sz="2600" b="1" dirty="0">
                <a:solidFill>
                  <a:srgbClr val="7030A0"/>
                </a:solidFill>
              </a:rPr>
              <a:t>يقتضي البحث عن مصادر التمويل، التعرف على: </a:t>
            </a:r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ar-SA" sz="2600" b="1" dirty="0"/>
              <a:t> </a:t>
            </a:r>
            <a:r>
              <a:rPr lang="ar-SA" sz="2600" b="1" dirty="0" smtClean="0"/>
              <a:t>الحجم </a:t>
            </a:r>
            <a:r>
              <a:rPr lang="ar-SA" sz="2600" b="1" dirty="0"/>
              <a:t>المناسب من التمويل لوضع </a:t>
            </a:r>
            <a:r>
              <a:rPr lang="ar-SA" sz="2600" b="1" dirty="0" smtClean="0"/>
              <a:t>المنشأة.</a:t>
            </a:r>
            <a:endParaRPr lang="ar-SA" sz="2600" b="1" dirty="0"/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ar-SA" sz="2600" b="1" dirty="0"/>
              <a:t> </a:t>
            </a:r>
            <a:r>
              <a:rPr lang="ar-SA" sz="2600" b="1" dirty="0" smtClean="0"/>
              <a:t>أثر </a:t>
            </a:r>
            <a:r>
              <a:rPr lang="ar-SA" sz="2600" b="1" dirty="0"/>
              <a:t>التمويل عن طريق الاقتراض على ربحية المنشأة وتعظيم </a:t>
            </a:r>
            <a:r>
              <a:rPr lang="ar-SA" sz="2600" b="1" dirty="0" smtClean="0"/>
              <a:t>قيمتها الحالية.</a:t>
            </a:r>
            <a:endParaRPr lang="ar-SA" sz="2600" b="1" dirty="0"/>
          </a:p>
          <a:p>
            <a:pPr algn="r" rtl="1">
              <a:lnSpc>
                <a:spcPct val="200000"/>
              </a:lnSpc>
              <a:buClr>
                <a:srgbClr val="7030A0"/>
              </a:buClr>
              <a:buFont typeface="Wingdings" panose="05000000000000000000" pitchFamily="2" charset="2"/>
              <a:buChar char="v"/>
            </a:pPr>
            <a:r>
              <a:rPr lang="ar-SA" sz="2600" b="1" dirty="0"/>
              <a:t> </a:t>
            </a:r>
            <a:r>
              <a:rPr lang="ar-SA" sz="2600" b="1" dirty="0" smtClean="0"/>
              <a:t>المزيج </a:t>
            </a:r>
            <a:r>
              <a:rPr lang="ar-SA" sz="2600" b="1" dirty="0"/>
              <a:t>المناسب من التمويل طويل الأجل وقصير الأجل مع تركيبة الموجودات في المنشأة وحقوق المالكين.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479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000" b="1" dirty="0"/>
              <a:t>التمويل الخارجي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03857663"/>
              </p:ext>
            </p:extLst>
          </p:nvPr>
        </p:nvGraphicFramePr>
        <p:xfrm>
          <a:off x="685800" y="2366963"/>
          <a:ext cx="7772400" cy="3424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479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FF0000"/>
                </a:solidFill>
              </a:rPr>
              <a:t>القرض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905000"/>
            <a:ext cx="8839200" cy="46482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3600" b="1" dirty="0" smtClean="0"/>
              <a:t>عبارة </a:t>
            </a:r>
            <a:r>
              <a:rPr lang="ar-SA" sz="3600" b="1" dirty="0"/>
              <a:t>عن اتفاق بين المقرض والمقترض يتم بموجبه حصول المقترض على مبلغ من المال </a:t>
            </a:r>
            <a:r>
              <a:rPr lang="ar-SA" sz="3600" b="1" dirty="0" smtClean="0"/>
              <a:t>مقابل </a:t>
            </a:r>
            <a:r>
              <a:rPr lang="ar-SA" sz="3600" b="1" dirty="0" smtClean="0">
                <a:solidFill>
                  <a:srgbClr val="7030A0"/>
                </a:solidFill>
              </a:rPr>
              <a:t>فائدة ثابتة </a:t>
            </a:r>
            <a:r>
              <a:rPr lang="ar-SA" sz="3600" b="1" dirty="0" smtClean="0"/>
              <a:t>ويلتزم </a:t>
            </a:r>
            <a:r>
              <a:rPr lang="ar-SA" sz="3600" b="1" dirty="0">
                <a:solidFill>
                  <a:srgbClr val="D60093"/>
                </a:solidFill>
              </a:rPr>
              <a:t>بإعادته</a:t>
            </a:r>
            <a:r>
              <a:rPr lang="ar-SA" sz="3600" b="1" dirty="0"/>
              <a:t> للمقرض في </a:t>
            </a:r>
            <a:r>
              <a:rPr lang="ar-SA" sz="3600" b="1" dirty="0">
                <a:solidFill>
                  <a:srgbClr val="00B050"/>
                </a:solidFill>
              </a:rPr>
              <a:t>موعد أو مواعيد معينة </a:t>
            </a:r>
            <a:r>
              <a:rPr lang="ar-SA" sz="3600" b="1" dirty="0"/>
              <a:t>تحددها شروط الاتفاق. </a:t>
            </a:r>
            <a:endParaRPr lang="ar-SA" sz="3600" b="1" dirty="0" smtClean="0"/>
          </a:p>
          <a:p>
            <a:pPr marL="0" indent="0">
              <a:buNone/>
            </a:pP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94857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655" y="457200"/>
            <a:ext cx="8153400" cy="1596177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rgbClr val="7030A0"/>
                </a:solidFill>
              </a:rPr>
              <a:t> </a:t>
            </a:r>
            <a:r>
              <a:rPr lang="ar-SA" sz="4000" b="1" dirty="0" smtClean="0">
                <a:solidFill>
                  <a:srgbClr val="7030A0"/>
                </a:solidFill>
              </a:rPr>
              <a:t>أهم </a:t>
            </a:r>
            <a:r>
              <a:rPr lang="ar-SA" sz="4000" b="1" dirty="0">
                <a:solidFill>
                  <a:srgbClr val="7030A0"/>
                </a:solidFill>
              </a:rPr>
              <a:t>أنواع القروض التي تمنحها البنوك </a:t>
            </a:r>
            <a:r>
              <a:rPr lang="ar-SA" sz="4000" b="1" dirty="0" smtClean="0">
                <a:solidFill>
                  <a:srgbClr val="7030A0"/>
                </a:solidFill>
              </a:rPr>
              <a:t>التجارية:</a:t>
            </a:r>
            <a:endParaRPr lang="ar-SA" sz="4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38632075"/>
              </p:ext>
            </p:extLst>
          </p:nvPr>
        </p:nvGraphicFramePr>
        <p:xfrm>
          <a:off x="685800" y="1905001"/>
          <a:ext cx="77724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90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210282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rgbClr val="D60093"/>
                </a:solidFill>
              </a:rPr>
              <a:t>أ/ القروض الغير مكفولة بضمان معين 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828801"/>
            <a:ext cx="7772870" cy="3962399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buNone/>
            </a:pPr>
            <a:r>
              <a:rPr lang="ar-SA" sz="2800" b="1" dirty="0"/>
              <a:t>وفق هذا النوع من القروض يتم </a:t>
            </a:r>
            <a:r>
              <a:rPr lang="ar-SA" sz="2800" b="1" dirty="0" err="1"/>
              <a:t>الإتفاق</a:t>
            </a:r>
            <a:r>
              <a:rPr lang="ar-SA" sz="2800" b="1" dirty="0"/>
              <a:t> بين المشروع والبنك على أن </a:t>
            </a:r>
            <a:r>
              <a:rPr lang="ar-SA" sz="2800" b="1" dirty="0">
                <a:solidFill>
                  <a:srgbClr val="00B050"/>
                </a:solidFill>
              </a:rPr>
              <a:t>يفتح البنك </a:t>
            </a:r>
            <a:r>
              <a:rPr lang="ar-SA" sz="2800" b="1" dirty="0" err="1">
                <a:solidFill>
                  <a:srgbClr val="00B050"/>
                </a:solidFill>
              </a:rPr>
              <a:t>إعتماد</a:t>
            </a:r>
            <a:r>
              <a:rPr lang="ar-SA" sz="2800" b="1" dirty="0">
                <a:solidFill>
                  <a:srgbClr val="00B050"/>
                </a:solidFill>
              </a:rPr>
              <a:t> للمنشأة </a:t>
            </a:r>
            <a:r>
              <a:rPr lang="ar-SA" sz="2800" b="1" dirty="0"/>
              <a:t>ومعنى ذلك أن البنك يوافق (لمدة معينة من الزمن) على السماح للمشروع </a:t>
            </a:r>
            <a:r>
              <a:rPr lang="ar-SA" sz="2800" b="1" dirty="0" err="1"/>
              <a:t>بالإقتراض</a:t>
            </a:r>
            <a:r>
              <a:rPr lang="ar-SA" sz="2800" b="1" dirty="0"/>
              <a:t> كلما لزمه المال بشرط ألا تزيد المبالغ المقترضة عن مبلغ معين في أي وقت </a:t>
            </a:r>
          </a:p>
        </p:txBody>
      </p:sp>
    </p:spTree>
    <p:extLst>
      <p:ext uri="{BB962C8B-B14F-4D97-AF65-F5344CB8AC3E}">
        <p14:creationId xmlns:p14="http://schemas.microsoft.com/office/powerpoint/2010/main" val="185068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391868" cy="1596177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 smtClean="0">
                <a:solidFill>
                  <a:srgbClr val="00B050"/>
                </a:solidFill>
              </a:rPr>
              <a:t>شروطة:</a:t>
            </a:r>
            <a:endParaRPr lang="ar-SA" sz="44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2057401"/>
            <a:ext cx="8686800" cy="3733800"/>
          </a:xfrm>
        </p:spPr>
        <p:txBody>
          <a:bodyPr>
            <a:noAutofit/>
          </a:bodyPr>
          <a:lstStyle/>
          <a:p>
            <a:pPr algn="just" rtl="1">
              <a:lnSpc>
                <a:spcPct val="300000"/>
              </a:lnSpc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400" b="1" dirty="0" smtClean="0"/>
              <a:t> الرصيد </a:t>
            </a:r>
            <a:r>
              <a:rPr lang="ar-SA" sz="2400" b="1" dirty="0"/>
              <a:t>المعوض ي</a:t>
            </a:r>
            <a:r>
              <a:rPr lang="ar-SA" sz="2400" b="1" dirty="0" smtClean="0"/>
              <a:t>تراوح </a:t>
            </a:r>
            <a:r>
              <a:rPr lang="ar-SA" sz="2400" b="1" dirty="0"/>
              <a:t>بين </a:t>
            </a:r>
            <a:r>
              <a:rPr lang="ar-SA" sz="2400" b="1" dirty="0">
                <a:solidFill>
                  <a:srgbClr val="C00000"/>
                </a:solidFill>
              </a:rPr>
              <a:t>15% </a:t>
            </a:r>
            <a:r>
              <a:rPr lang="ar-SA" sz="2400" b="1" dirty="0" smtClean="0"/>
              <a:t>و</a:t>
            </a:r>
            <a:r>
              <a:rPr lang="ar-SA" sz="2400" b="1" dirty="0" smtClean="0">
                <a:solidFill>
                  <a:srgbClr val="C00000"/>
                </a:solidFill>
              </a:rPr>
              <a:t>20</a:t>
            </a:r>
            <a:r>
              <a:rPr lang="ar-SA" sz="2400" b="1" dirty="0">
                <a:solidFill>
                  <a:srgbClr val="C00000"/>
                </a:solidFill>
              </a:rPr>
              <a:t>% </a:t>
            </a:r>
            <a:r>
              <a:rPr lang="ar-SA" sz="2400" b="1" dirty="0"/>
              <a:t>من قيمة الإعتماد أو </a:t>
            </a:r>
            <a:r>
              <a:rPr lang="ar-SA" sz="2400" b="1" dirty="0" smtClean="0"/>
              <a:t>القرض الممنوح.</a:t>
            </a:r>
          </a:p>
          <a:p>
            <a:pPr algn="just" rtl="1">
              <a:lnSpc>
                <a:spcPct val="300000"/>
              </a:lnSpc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400" b="1" dirty="0" smtClean="0"/>
              <a:t> إظهار </a:t>
            </a:r>
            <a:r>
              <a:rPr lang="ar-SA" sz="2400" b="1" dirty="0"/>
              <a:t>أن هذه القروض من النوع القصير الأجل </a:t>
            </a:r>
            <a:r>
              <a:rPr lang="ar-SA" sz="2400" b="1" dirty="0" smtClean="0"/>
              <a:t>والعميل </a:t>
            </a:r>
            <a:r>
              <a:rPr lang="ar-SA" sz="2400" b="1" dirty="0"/>
              <a:t>لا يتخذها كمصدر طويل .</a:t>
            </a:r>
          </a:p>
        </p:txBody>
      </p:sp>
    </p:spTree>
    <p:extLst>
      <p:ext uri="{BB962C8B-B14F-4D97-AF65-F5344CB8AC3E}">
        <p14:creationId xmlns:p14="http://schemas.microsoft.com/office/powerpoint/2010/main" val="220976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381000"/>
            <a:ext cx="7773338" cy="1143001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 smtClean="0">
                <a:solidFill>
                  <a:srgbClr val="0F6FC6"/>
                </a:solidFill>
              </a:rPr>
              <a:t>  القيود </a:t>
            </a:r>
            <a:r>
              <a:rPr lang="ar-SA" sz="4000" b="1" dirty="0">
                <a:solidFill>
                  <a:srgbClr val="0F6FC6"/>
                </a:solidFill>
              </a:rPr>
              <a:t>التي تحدد مقدار </a:t>
            </a:r>
            <a:r>
              <a:rPr lang="ar-SA" sz="4000" b="1" dirty="0" smtClean="0">
                <a:solidFill>
                  <a:srgbClr val="0F6FC6"/>
                </a:solidFill>
              </a:rPr>
              <a:t>القرض:</a:t>
            </a:r>
            <a:endParaRPr lang="ar-SA" sz="4000" b="1" dirty="0">
              <a:solidFill>
                <a:srgbClr val="0F6FC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371601"/>
            <a:ext cx="7925270" cy="4419600"/>
          </a:xfrm>
        </p:spPr>
        <p:txBody>
          <a:bodyPr>
            <a:normAutofit/>
          </a:bodyPr>
          <a:lstStyle/>
          <a:p>
            <a:pPr algn="r" rtl="1">
              <a:lnSpc>
                <a:spcPct val="250000"/>
              </a:lnSpc>
              <a:buClr>
                <a:schemeClr val="accent1">
                  <a:lumMod val="50000"/>
                </a:schemeClr>
              </a:buClr>
              <a:buFont typeface="Cambria" panose="02040503050406030204" pitchFamily="18" charset="0"/>
              <a:buChar char="⋇"/>
            </a:pPr>
            <a:r>
              <a:rPr lang="ar-SA" sz="2800" b="1" dirty="0" smtClean="0"/>
              <a:t> وضع حد أقصى للأموال التي يمكنه منحها للعميل الواحد.</a:t>
            </a:r>
          </a:p>
          <a:p>
            <a:pPr algn="just" rtl="1">
              <a:lnSpc>
                <a:spcPct val="250000"/>
              </a:lnSpc>
              <a:buClr>
                <a:schemeClr val="accent1">
                  <a:lumMod val="50000"/>
                </a:schemeClr>
              </a:buClr>
              <a:buFont typeface="Cambria" panose="02040503050406030204" pitchFamily="18" charset="0"/>
              <a:buChar char="⋇"/>
            </a:pPr>
            <a:r>
              <a:rPr lang="ar-SA" sz="2800" b="1" dirty="0" smtClean="0"/>
              <a:t> قيود تتعلق بالمركز الائتماني للعميل.</a:t>
            </a:r>
            <a:endParaRPr lang="ar-SA" sz="2800" b="1" dirty="0"/>
          </a:p>
          <a:p>
            <a:pPr algn="just" rtl="1">
              <a:lnSpc>
                <a:spcPct val="250000"/>
              </a:lnSpc>
              <a:buClr>
                <a:schemeClr val="accent1">
                  <a:lumMod val="50000"/>
                </a:schemeClr>
              </a:buClr>
              <a:buFont typeface="Cambria" panose="02040503050406030204" pitchFamily="18" charset="0"/>
              <a:buChar char="⋇"/>
            </a:pPr>
            <a:r>
              <a:rPr lang="ar-SA" sz="2800" b="1" dirty="0" smtClean="0"/>
              <a:t> قيود تتصل </a:t>
            </a:r>
            <a:r>
              <a:rPr lang="ar-SA" sz="2800" b="1" dirty="0"/>
              <a:t>بالأحوال العامة التجارية </a:t>
            </a:r>
            <a:r>
              <a:rPr lang="ar-SA" sz="2800" b="1" dirty="0" smtClean="0"/>
              <a:t>والائتمانية.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1455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rgbClr val="D60093"/>
                </a:solidFill>
              </a:rPr>
              <a:t>ب/ القروض المكفولة </a:t>
            </a:r>
            <a:r>
              <a:rPr lang="ar-SA" sz="4000" b="1" dirty="0" smtClean="0">
                <a:solidFill>
                  <a:srgbClr val="D60093"/>
                </a:solidFill>
              </a:rPr>
              <a:t>بضمان:</a:t>
            </a:r>
            <a:endParaRPr lang="ar-SA" sz="4000" b="1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905001"/>
            <a:ext cx="8382000" cy="38862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250000"/>
              </a:lnSpc>
              <a:buNone/>
            </a:pPr>
            <a:r>
              <a:rPr lang="ar-SA" sz="2800" b="1" dirty="0"/>
              <a:t>في بعض الأحيان قد تتطلب البنوك </a:t>
            </a:r>
            <a:r>
              <a:rPr lang="ar-SA" sz="2800" b="1" dirty="0">
                <a:solidFill>
                  <a:srgbClr val="D60093"/>
                </a:solidFill>
              </a:rPr>
              <a:t>ضماناً معيناً </a:t>
            </a:r>
            <a:r>
              <a:rPr lang="ar-SA" sz="2800" b="1" dirty="0"/>
              <a:t>يجب أن يقدمه المدين قبل منحه الإئتمان وهذا الضمان إما أن </a:t>
            </a:r>
            <a:r>
              <a:rPr lang="ar-SA" sz="2800" b="1" dirty="0" smtClean="0"/>
              <a:t>يكون:</a:t>
            </a:r>
          </a:p>
        </p:txBody>
      </p:sp>
      <p:sp>
        <p:nvSpPr>
          <p:cNvPr id="6" name="Flowchart: Alternate Process 5"/>
          <p:cNvSpPr/>
          <p:nvPr/>
        </p:nvSpPr>
        <p:spPr>
          <a:xfrm>
            <a:off x="4724400" y="4191000"/>
            <a:ext cx="2514600" cy="775855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800" b="1" dirty="0"/>
              <a:t> شخص آخر </a:t>
            </a:r>
          </a:p>
        </p:txBody>
      </p:sp>
      <p:sp>
        <p:nvSpPr>
          <p:cNvPr id="7" name="Flowchart: Alternate Process 6"/>
          <p:cNvSpPr/>
          <p:nvPr/>
        </p:nvSpPr>
        <p:spPr>
          <a:xfrm>
            <a:off x="1600200" y="4966855"/>
            <a:ext cx="2514600" cy="762000"/>
          </a:xfrm>
          <a:prstGeom prst="flowChartAlternateProcess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SA" sz="2800" b="1" dirty="0"/>
              <a:t>أصل معين</a:t>
            </a:r>
          </a:p>
        </p:txBody>
      </p:sp>
    </p:spTree>
    <p:extLst>
      <p:ext uri="{BB962C8B-B14F-4D97-AF65-F5344CB8AC3E}">
        <p14:creationId xmlns:p14="http://schemas.microsoft.com/office/powerpoint/2010/main" val="363547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85088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  أسباب </a:t>
            </a: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</a:rPr>
              <a:t>لإستخدام هذا النوع من </a:t>
            </a:r>
            <a:r>
              <a:rPr lang="ar-SA" sz="4000" b="1" dirty="0" smtClean="0">
                <a:solidFill>
                  <a:schemeClr val="accent6">
                    <a:lumMod val="75000"/>
                  </a:schemeClr>
                </a:solidFill>
              </a:rPr>
              <a:t>القروض:</a:t>
            </a:r>
            <a:endParaRPr lang="ar-SA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76400"/>
            <a:ext cx="8229600" cy="3944112"/>
          </a:xfrm>
        </p:spPr>
        <p:txBody>
          <a:bodyPr>
            <a:noAutofit/>
          </a:bodyPr>
          <a:lstStyle/>
          <a:p>
            <a:pPr algn="just" rtl="1">
              <a:lnSpc>
                <a:spcPct val="300000"/>
              </a:lnSpc>
              <a:buClr>
                <a:schemeClr val="accent6">
                  <a:lumMod val="75000"/>
                </a:schemeClr>
              </a:buClr>
              <a:buFont typeface="Tw Cen MT" panose="020B0602020104020603" pitchFamily="34" charset="0"/>
              <a:buChar char="¥"/>
            </a:pPr>
            <a:r>
              <a:rPr lang="ar-SA" sz="2400" b="1" dirty="0" smtClean="0"/>
              <a:t>ضعف </a:t>
            </a:r>
            <a:r>
              <a:rPr lang="ar-SA" sz="2400" b="1" dirty="0"/>
              <a:t>المركز المالي </a:t>
            </a:r>
            <a:r>
              <a:rPr lang="ar-SA" sz="2400" b="1" dirty="0" smtClean="0"/>
              <a:t>للعميل.</a:t>
            </a:r>
            <a:endParaRPr lang="ar-SA" sz="2400" b="1" dirty="0"/>
          </a:p>
          <a:p>
            <a:pPr algn="just" rtl="1">
              <a:lnSpc>
                <a:spcPct val="300000"/>
              </a:lnSpc>
              <a:buClr>
                <a:schemeClr val="accent6">
                  <a:lumMod val="75000"/>
                </a:schemeClr>
              </a:buClr>
              <a:buFont typeface="Tw Cen MT" panose="020B0602020104020603" pitchFamily="34" charset="0"/>
              <a:buChar char="¥"/>
            </a:pPr>
            <a:r>
              <a:rPr lang="ar-SA" sz="2400" b="1" dirty="0" smtClean="0"/>
              <a:t>حصول </a:t>
            </a:r>
            <a:r>
              <a:rPr lang="ar-SA" sz="2400" b="1" dirty="0"/>
              <a:t>العميل على أكبر قدر من </a:t>
            </a:r>
            <a:r>
              <a:rPr lang="ar-SA" sz="2400" b="1" dirty="0" smtClean="0"/>
              <a:t>الأموال.</a:t>
            </a:r>
          </a:p>
          <a:p>
            <a:pPr algn="just" rtl="1">
              <a:lnSpc>
                <a:spcPct val="300000"/>
              </a:lnSpc>
              <a:buClr>
                <a:schemeClr val="accent6">
                  <a:lumMod val="75000"/>
                </a:schemeClr>
              </a:buClr>
              <a:buFont typeface="Tw Cen MT" panose="020B0602020104020603" pitchFamily="34" charset="0"/>
              <a:buChar char="¥"/>
            </a:pPr>
            <a:r>
              <a:rPr lang="ar-SA" sz="2400" b="1" dirty="0" smtClean="0"/>
              <a:t>أحياناً قد تكون فائدة القروض المضمونة أقل من فائدة القروض غير المضمونة. 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49347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>
            <a:normAutofit/>
          </a:bodyPr>
          <a:lstStyle/>
          <a:p>
            <a:r>
              <a:rPr lang="ar-SA" sz="4400" b="1" dirty="0">
                <a:solidFill>
                  <a:srgbClr val="C00000"/>
                </a:solidFill>
              </a:rPr>
              <a:t>الاختلاف بين القروض والاسهم</a:t>
            </a:r>
            <a:r>
              <a:rPr lang="ar-SA" sz="4400" b="1" dirty="0" smtClean="0">
                <a:solidFill>
                  <a:srgbClr val="C00000"/>
                </a:solidFill>
              </a:rPr>
              <a:t>:</a:t>
            </a:r>
            <a:endParaRPr lang="ar-SA" sz="44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794605"/>
              </p:ext>
            </p:extLst>
          </p:nvPr>
        </p:nvGraphicFramePr>
        <p:xfrm>
          <a:off x="304800" y="1295400"/>
          <a:ext cx="8382000" cy="52527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794000">
                  <a:extLst>
                    <a:ext uri="{9D8B030D-6E8A-4147-A177-3AD203B41FA5}">
                      <a16:colId xmlns:a16="http://schemas.microsoft.com/office/drawing/2014/main" xmlns="" val="1929862219"/>
                    </a:ext>
                  </a:extLst>
                </a:gridCol>
                <a:gridCol w="2463800">
                  <a:extLst>
                    <a:ext uri="{9D8B030D-6E8A-4147-A177-3AD203B41FA5}">
                      <a16:colId xmlns:a16="http://schemas.microsoft.com/office/drawing/2014/main" xmlns="" val="1756626441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3208473636"/>
                    </a:ext>
                  </a:extLst>
                </a:gridCol>
              </a:tblGrid>
              <a:tr h="9702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SA" sz="2800" dirty="0" smtClean="0">
                          <a:solidFill>
                            <a:srgbClr val="C00000"/>
                          </a:solidFill>
                        </a:rPr>
                        <a:t>الأسهم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ar-SA" sz="2800" dirty="0" smtClean="0">
                          <a:solidFill>
                            <a:srgbClr val="C00000"/>
                          </a:solidFill>
                        </a:rPr>
                        <a:t>القروض </a:t>
                      </a:r>
                      <a:endParaRPr lang="en-US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800" dirty="0" smtClean="0">
                          <a:solidFill>
                            <a:srgbClr val="C00000"/>
                          </a:solidFill>
                        </a:rPr>
                        <a:t>مصدر التمويل </a:t>
                      </a:r>
                      <a:endParaRPr lang="en-US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73572152"/>
                  </a:ext>
                </a:extLst>
              </a:tr>
              <a:tr h="97028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800" b="1" dirty="0" smtClean="0">
                          <a:solidFill>
                            <a:srgbClr val="7030A0"/>
                          </a:solidFill>
                        </a:rPr>
                        <a:t>وقت الاسترداد</a:t>
                      </a:r>
                      <a:endParaRPr lang="en-US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0650855"/>
                  </a:ext>
                </a:extLst>
              </a:tr>
              <a:tr h="970280"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800" b="1" dirty="0" smtClean="0">
                          <a:solidFill>
                            <a:srgbClr val="7030A0"/>
                          </a:solidFill>
                        </a:rPr>
                        <a:t>العائد</a:t>
                      </a:r>
                      <a:r>
                        <a:rPr lang="ar-SA" sz="2800" b="1" baseline="0" dirty="0" smtClean="0">
                          <a:solidFill>
                            <a:srgbClr val="7030A0"/>
                          </a:solidFill>
                        </a:rPr>
                        <a:t> على الاستثمار</a:t>
                      </a:r>
                      <a:endParaRPr lang="en-US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0345765"/>
                  </a:ext>
                </a:extLst>
              </a:tr>
              <a:tr h="97028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800" b="1" dirty="0" smtClean="0">
                          <a:solidFill>
                            <a:srgbClr val="7030A0"/>
                          </a:solidFill>
                        </a:rPr>
                        <a:t>ترتيبهم في أولوية الحصول على العوائد</a:t>
                      </a:r>
                      <a:r>
                        <a:rPr lang="ar-SA" sz="2800" b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endParaRPr lang="en-US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61833083"/>
                  </a:ext>
                </a:extLst>
              </a:tr>
              <a:tr h="97028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SA" sz="2800" b="1" dirty="0" smtClean="0">
                          <a:solidFill>
                            <a:srgbClr val="7030A0"/>
                          </a:solidFill>
                        </a:rPr>
                        <a:t>السيطرة على المنشأة</a:t>
                      </a:r>
                      <a:endParaRPr lang="en-US" sz="28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743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05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914" y="457200"/>
            <a:ext cx="8229600" cy="1143000"/>
          </a:xfrm>
        </p:spPr>
        <p:txBody>
          <a:bodyPr>
            <a:normAutofit/>
          </a:bodyPr>
          <a:lstStyle/>
          <a:p>
            <a:r>
              <a:rPr lang="ar-SA" sz="6000" b="1" dirty="0">
                <a:solidFill>
                  <a:srgbClr val="00B050"/>
                </a:solidFill>
              </a:rPr>
              <a:t>أنواع القروض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91063020"/>
              </p:ext>
            </p:extLst>
          </p:nvPr>
        </p:nvGraphicFramePr>
        <p:xfrm>
          <a:off x="431800" y="1600200"/>
          <a:ext cx="83820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7049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b="1" dirty="0">
                <a:solidFill>
                  <a:srgbClr val="00B050"/>
                </a:solidFill>
              </a:rPr>
              <a:t>الأسواق المالية </a:t>
            </a:r>
            <a:r>
              <a:rPr lang="en-US" b="1" dirty="0">
                <a:solidFill>
                  <a:srgbClr val="00B050"/>
                </a:solidFill>
              </a:rPr>
              <a:t>Financial Markets</a:t>
            </a:r>
            <a:endParaRPr lang="ar-SA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41913259"/>
              </p:ext>
            </p:extLst>
          </p:nvPr>
        </p:nvGraphicFramePr>
        <p:xfrm>
          <a:off x="685332" y="2221622"/>
          <a:ext cx="7772870" cy="342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012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3338" cy="1057882"/>
          </a:xfrm>
        </p:spPr>
        <p:txBody>
          <a:bodyPr>
            <a:normAutofit/>
          </a:bodyPr>
          <a:lstStyle/>
          <a:p>
            <a:r>
              <a:rPr lang="ar-SA" sz="6000" b="1" dirty="0">
                <a:solidFill>
                  <a:srgbClr val="D60093"/>
                </a:solidFill>
              </a:rPr>
              <a:t>الائتمان التجاري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362683"/>
            <a:ext cx="8458200" cy="4885718"/>
          </a:xfrm>
        </p:spPr>
        <p:txBody>
          <a:bodyPr>
            <a:normAutofit lnSpcReduction="10000"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/>
              <a:t>هو </a:t>
            </a:r>
            <a:r>
              <a:rPr lang="ar-SA" sz="2400" b="1" dirty="0"/>
              <a:t>الائتمان الذي يمنحه البائع للمشترى على </a:t>
            </a:r>
            <a:r>
              <a:rPr lang="ar-SA" sz="2400" b="1" dirty="0">
                <a:solidFill>
                  <a:srgbClr val="FF0000"/>
                </a:solidFill>
              </a:rPr>
              <a:t>شكل بضاعة </a:t>
            </a:r>
            <a:r>
              <a:rPr lang="ar-SA" sz="2400" b="1" dirty="0"/>
              <a:t>يقوم المشترى بإعادة بيعها لسداد قيمتها للبائع لاحقاً وعادة ما يكون هذا الائتمان</a:t>
            </a:r>
            <a:r>
              <a:rPr lang="ar-SA" sz="2400" b="1" dirty="0">
                <a:solidFill>
                  <a:srgbClr val="00B050"/>
                </a:solidFill>
              </a:rPr>
              <a:t> قصير </a:t>
            </a:r>
            <a:r>
              <a:rPr lang="ar-SA" sz="2400" b="1" dirty="0"/>
              <a:t>الأجل يتم في شكل حساب </a:t>
            </a:r>
            <a:r>
              <a:rPr lang="ar-SA" sz="2400" b="1" dirty="0" smtClean="0"/>
              <a:t>جاري </a:t>
            </a:r>
            <a:r>
              <a:rPr lang="ar-SA" sz="2400" b="1" dirty="0"/>
              <a:t>يفتحه البائع للمشترى يتم السحب منه والسداد </a:t>
            </a:r>
            <a:r>
              <a:rPr lang="ar-SA" sz="2400" b="1" dirty="0" smtClean="0"/>
              <a:t>إليه.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>
                <a:solidFill>
                  <a:srgbClr val="FF0000"/>
                </a:solidFill>
              </a:rPr>
              <a:t>* الضمان على منح الائتمان التجاري.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 smtClean="0">
                <a:solidFill>
                  <a:srgbClr val="00B050"/>
                </a:solidFill>
              </a:rPr>
              <a:t>يتميز </a:t>
            </a:r>
            <a:r>
              <a:rPr lang="ar-SA" sz="2400" b="1" dirty="0">
                <a:solidFill>
                  <a:srgbClr val="00B050"/>
                </a:solidFill>
              </a:rPr>
              <a:t>الائتمان التجاري </a:t>
            </a:r>
            <a:r>
              <a:rPr lang="ar-SA" sz="2400" b="1" dirty="0" smtClean="0">
                <a:solidFill>
                  <a:srgbClr val="00B050"/>
                </a:solidFill>
              </a:rPr>
              <a:t>بـــ:</a:t>
            </a:r>
          </a:p>
          <a:p>
            <a:pPr algn="r" rtl="1">
              <a:lnSpc>
                <a:spcPct val="150000"/>
              </a:lnSpc>
              <a:buClr>
                <a:srgbClr val="D60093"/>
              </a:buClr>
              <a:buFont typeface="Tw Cen MT" panose="020B0602020104020603" pitchFamily="34" charset="0"/>
              <a:buChar char="¤"/>
            </a:pPr>
            <a:r>
              <a:rPr lang="ar-SA" sz="2400" b="1" dirty="0" smtClean="0"/>
              <a:t>المرونة </a:t>
            </a:r>
            <a:r>
              <a:rPr lang="ar-SA" sz="2400" b="1" dirty="0"/>
              <a:t>والسهولة في إجراءاته 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150000"/>
              </a:lnSpc>
              <a:buClr>
                <a:srgbClr val="D60093"/>
              </a:buClr>
              <a:buFont typeface="Tw Cen MT" panose="020B0602020104020603" pitchFamily="34" charset="0"/>
              <a:buChar char="¤"/>
            </a:pPr>
            <a:r>
              <a:rPr lang="ar-SA" sz="2400" b="1" dirty="0" smtClean="0"/>
              <a:t>عدم </a:t>
            </a:r>
            <a:r>
              <a:rPr lang="ar-SA" sz="2400" b="1" dirty="0"/>
              <a:t>وجود حدود أو </a:t>
            </a:r>
            <a:r>
              <a:rPr lang="ar-SA" sz="2400" b="1" dirty="0" err="1"/>
              <a:t>سقوفات</a:t>
            </a:r>
            <a:r>
              <a:rPr lang="ar-SA" sz="2400" b="1" dirty="0"/>
              <a:t> لمنحه </a:t>
            </a:r>
            <a:r>
              <a:rPr lang="ar-SA" sz="2400" b="1" dirty="0" smtClean="0"/>
              <a:t>.</a:t>
            </a:r>
          </a:p>
          <a:p>
            <a:pPr algn="r" rtl="1">
              <a:lnSpc>
                <a:spcPct val="150000"/>
              </a:lnSpc>
              <a:buClr>
                <a:srgbClr val="D60093"/>
              </a:buClr>
              <a:buFont typeface="Tw Cen MT" panose="020B0602020104020603" pitchFamily="34" charset="0"/>
              <a:buChar char="¤"/>
            </a:pPr>
            <a:r>
              <a:rPr lang="ar-SA" sz="2400" b="1" dirty="0" smtClean="0"/>
              <a:t>الاستمرارية </a:t>
            </a:r>
            <a:r>
              <a:rPr lang="ar-SA" sz="2400" b="1" dirty="0"/>
              <a:t>حيث يمكن تجديده عدة مرات.</a:t>
            </a:r>
          </a:p>
        </p:txBody>
      </p:sp>
    </p:spTree>
    <p:extLst>
      <p:ext uri="{BB962C8B-B14F-4D97-AF65-F5344CB8AC3E}">
        <p14:creationId xmlns:p14="http://schemas.microsoft.com/office/powerpoint/2010/main" val="245180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05769"/>
            <a:ext cx="8229600" cy="896112"/>
          </a:xfrm>
        </p:spPr>
        <p:txBody>
          <a:bodyPr>
            <a:normAutofit/>
          </a:bodyPr>
          <a:lstStyle/>
          <a:p>
            <a:r>
              <a:rPr lang="ar-SA" sz="5400" b="1" dirty="0">
                <a:solidFill>
                  <a:srgbClr val="D60093"/>
                </a:solidFill>
              </a:rPr>
              <a:t>الائتمان المصرفي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371600"/>
            <a:ext cx="8610600" cy="4800600"/>
          </a:xfrm>
        </p:spPr>
        <p:txBody>
          <a:bodyPr>
            <a:norm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ar-SA" sz="2400" b="1" dirty="0"/>
              <a:t>هو القرض الذي تحصل عليه المنشأة من أحد المصارف التجارية بهدف سد احتياجاتها الآنية أو </a:t>
            </a:r>
            <a:r>
              <a:rPr lang="ar-SA" sz="2400" b="1" dirty="0" smtClean="0"/>
              <a:t>الطارئة. ويصنف من حيث: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u="sng" dirty="0" smtClean="0">
                <a:solidFill>
                  <a:srgbClr val="FF0000"/>
                </a:solidFill>
              </a:rPr>
              <a:t>الزمن</a:t>
            </a:r>
            <a:r>
              <a:rPr lang="ar-SA" sz="2400" b="1" dirty="0" smtClean="0"/>
              <a:t>: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u="sng" dirty="0" smtClean="0">
                <a:solidFill>
                  <a:srgbClr val="7030A0"/>
                </a:solidFill>
              </a:rPr>
              <a:t>الضمان</a:t>
            </a:r>
            <a:r>
              <a:rPr lang="ar-SA" sz="2400" b="1" dirty="0" smtClean="0"/>
              <a:t>:</a:t>
            </a:r>
          </a:p>
          <a:p>
            <a:pPr marL="0" indent="0" algn="r" rtl="1">
              <a:lnSpc>
                <a:spcPct val="200000"/>
              </a:lnSpc>
              <a:buNone/>
            </a:pPr>
            <a:r>
              <a:rPr lang="ar-SA" sz="2400" b="1" u="sng" dirty="0" smtClean="0">
                <a:solidFill>
                  <a:srgbClr val="D60093"/>
                </a:solidFill>
              </a:rPr>
              <a:t>الشكل</a:t>
            </a:r>
            <a:r>
              <a:rPr lang="ar-SA" sz="2400" b="1" dirty="0" smtClean="0"/>
              <a:t>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370775" y="2753507"/>
            <a:ext cx="2723243" cy="64044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/>
              <a:t>قروض </a:t>
            </a:r>
            <a:r>
              <a:rPr lang="ar-SA" sz="2800" b="1" dirty="0" smtClean="0"/>
              <a:t>قصيرة </a:t>
            </a:r>
            <a:r>
              <a:rPr lang="ar-SA" sz="2800" b="1" dirty="0"/>
              <a:t>الأجل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343400" y="2753507"/>
            <a:ext cx="2701222" cy="635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/>
              <a:t>قروض طويلة الأجل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877958" y="3727944"/>
            <a:ext cx="2655942" cy="6858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r" rtl="1"/>
            <a:r>
              <a:rPr lang="ar-SA" sz="2400" b="1" dirty="0"/>
              <a:t> قروض غير مضمونة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738247" y="3697008"/>
            <a:ext cx="2414900" cy="6858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/>
              <a:t>قروض مضمونة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370775" y="4753182"/>
            <a:ext cx="3006024" cy="762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/>
              <a:t>الاعتمادات بضمان البضائع</a:t>
            </a:r>
            <a:endParaRPr lang="ar-SA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4595086" y="4691309"/>
            <a:ext cx="2701222" cy="762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/>
              <a:t>الحساب الجاري المدين </a:t>
            </a:r>
          </a:p>
        </p:txBody>
      </p:sp>
    </p:spTree>
    <p:extLst>
      <p:ext uri="{BB962C8B-B14F-4D97-AF65-F5344CB8AC3E}">
        <p14:creationId xmlns:p14="http://schemas.microsoft.com/office/powerpoint/2010/main" val="238198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990600"/>
          </a:xfrm>
        </p:spPr>
        <p:txBody>
          <a:bodyPr>
            <a:normAutofit/>
          </a:bodyPr>
          <a:lstStyle/>
          <a:p>
            <a:r>
              <a:rPr lang="ar-SA" sz="4400" b="1" dirty="0">
                <a:solidFill>
                  <a:srgbClr val="C00000"/>
                </a:solidFill>
              </a:rPr>
              <a:t>الأوراق </a:t>
            </a:r>
            <a:r>
              <a:rPr lang="ar-SA" sz="4400" b="1" dirty="0" smtClean="0">
                <a:solidFill>
                  <a:srgbClr val="C00000"/>
                </a:solidFill>
              </a:rPr>
              <a:t>التجارية</a:t>
            </a:r>
            <a:endParaRPr lang="ar-SA" sz="44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686800" cy="5334000"/>
          </a:xfrm>
        </p:spPr>
        <p:txBody>
          <a:bodyPr>
            <a:noAutofit/>
          </a:bodyPr>
          <a:lstStyle/>
          <a:p>
            <a:pPr marL="0" indent="0" algn="just" rtl="1">
              <a:lnSpc>
                <a:spcPct val="150000"/>
              </a:lnSpc>
              <a:buNone/>
            </a:pPr>
            <a:r>
              <a:rPr lang="ar-SA" b="1" dirty="0" smtClean="0"/>
              <a:t>يقصد </a:t>
            </a:r>
            <a:r>
              <a:rPr lang="ar-SA" b="1" dirty="0"/>
              <a:t>بالأوراق التجارية عند الحديث عنها كأداة للتمويل</a:t>
            </a:r>
            <a:r>
              <a:rPr lang="ar-SA" b="1" dirty="0">
                <a:solidFill>
                  <a:srgbClr val="00B050"/>
                </a:solidFill>
              </a:rPr>
              <a:t> قصير </a:t>
            </a:r>
            <a:r>
              <a:rPr lang="ar-SA" b="1" dirty="0"/>
              <a:t>الأجل، </a:t>
            </a:r>
            <a:r>
              <a:rPr lang="ar-SA" b="1" dirty="0">
                <a:solidFill>
                  <a:srgbClr val="FF0000"/>
                </a:solidFill>
              </a:rPr>
              <a:t>السندات الأذنية والسندات </a:t>
            </a:r>
            <a:r>
              <a:rPr lang="ar-SA" b="1" dirty="0" smtClean="0">
                <a:solidFill>
                  <a:srgbClr val="FF0000"/>
                </a:solidFill>
              </a:rPr>
              <a:t>لأمر</a:t>
            </a:r>
            <a:r>
              <a:rPr lang="ar-SA" b="1" dirty="0" smtClean="0"/>
              <a:t>.</a:t>
            </a:r>
            <a:endParaRPr lang="ar-SA" b="1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b="1" dirty="0">
                <a:solidFill>
                  <a:srgbClr val="C00000"/>
                </a:solidFill>
              </a:rPr>
              <a:t>تتميز الأوراق </a:t>
            </a:r>
            <a:r>
              <a:rPr lang="ar-SA" b="1" dirty="0" smtClean="0">
                <a:solidFill>
                  <a:srgbClr val="C00000"/>
                </a:solidFill>
              </a:rPr>
              <a:t>التجارية: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ar-SA" b="1" dirty="0" smtClean="0"/>
              <a:t> بانخفاض تكلفتها.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ar-SA" b="1" dirty="0" smtClean="0"/>
              <a:t> سهولة وبساطة إجراءات إصدارها.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ar-SA" b="1" dirty="0" smtClean="0"/>
              <a:t> اتساع </a:t>
            </a:r>
            <a:r>
              <a:rPr lang="ar-SA" b="1" dirty="0"/>
              <a:t>قاعدة تسويقها </a:t>
            </a:r>
            <a:endParaRPr lang="ar-SA" b="1" dirty="0" smtClean="0"/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C00000"/>
                </a:solidFill>
              </a:rPr>
              <a:t>يعاب عليها: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ar-SA" b="1" dirty="0" smtClean="0"/>
              <a:t> حساسيتها </a:t>
            </a:r>
            <a:r>
              <a:rPr lang="ar-SA" b="1" dirty="0"/>
              <a:t>وتعرضها للتأثير السريع بالظروف الاقتصادية </a:t>
            </a:r>
            <a:r>
              <a:rPr lang="ar-SA" b="1" dirty="0" smtClean="0"/>
              <a:t>.</a:t>
            </a:r>
          </a:p>
          <a:p>
            <a:pPr algn="r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ar-SA" b="1" dirty="0" smtClean="0"/>
              <a:t> اقتصار </a:t>
            </a:r>
            <a:r>
              <a:rPr lang="ar-SA" b="1" dirty="0"/>
              <a:t>استعمالها على الشركات الكبيرة ذات المراكز المالية القوية.</a:t>
            </a:r>
          </a:p>
        </p:txBody>
      </p:sp>
    </p:spTree>
    <p:extLst>
      <p:ext uri="{BB962C8B-B14F-4D97-AF65-F5344CB8AC3E}">
        <p14:creationId xmlns:p14="http://schemas.microsoft.com/office/powerpoint/2010/main" val="39085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1"/>
            <a:ext cx="7924800" cy="4876800"/>
          </a:xfrm>
        </p:spPr>
      </p:pic>
    </p:spTree>
    <p:extLst>
      <p:ext uri="{BB962C8B-B14F-4D97-AF65-F5344CB8AC3E}">
        <p14:creationId xmlns:p14="http://schemas.microsoft.com/office/powerpoint/2010/main" val="274247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495303"/>
            <a:ext cx="7773338" cy="981682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>
                <a:solidFill>
                  <a:srgbClr val="FF0066"/>
                </a:solidFill>
              </a:rPr>
              <a:t>  طرق تقييم التمويل الخارجي (القروض)</a:t>
            </a:r>
            <a:endParaRPr lang="ar-SA" b="1" dirty="0">
              <a:solidFill>
                <a:srgbClr val="FF0066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06092870"/>
              </p:ext>
            </p:extLst>
          </p:nvPr>
        </p:nvGraphicFramePr>
        <p:xfrm>
          <a:off x="685330" y="2057401"/>
          <a:ext cx="777287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914400" y="1476985"/>
            <a:ext cx="7773338" cy="876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SA" sz="2800" b="1" dirty="0" smtClean="0"/>
              <a:t>وأشهر الطرق المستخدمة هو تحليل فريكتو </a:t>
            </a:r>
            <a:r>
              <a:rPr lang="en-US" sz="2800" b="1" dirty="0" smtClean="0"/>
              <a:t>(</a:t>
            </a:r>
            <a:r>
              <a:rPr lang="en-US" sz="2800" b="1" dirty="0" smtClean="0">
                <a:solidFill>
                  <a:srgbClr val="D60093"/>
                </a:solidFill>
              </a:rPr>
              <a:t>FRICTO</a:t>
            </a:r>
            <a:r>
              <a:rPr lang="en-US" sz="2800" b="1" dirty="0" smtClean="0"/>
              <a:t>)</a:t>
            </a:r>
            <a:r>
              <a:rPr lang="ar-SA" sz="2800" b="1" dirty="0" smtClean="0"/>
              <a:t> :</a:t>
            </a:r>
            <a:br>
              <a:rPr lang="ar-SA" sz="2800" b="1" dirty="0" smtClean="0"/>
            </a:br>
            <a:endParaRPr lang="ar-SA" sz="2800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134082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 smtClean="0">
                <a:solidFill>
                  <a:srgbClr val="00B050"/>
                </a:solidFill>
              </a:rPr>
              <a:t>مميزات </a:t>
            </a:r>
            <a:r>
              <a:rPr lang="ar-SA" sz="4000" b="1" dirty="0">
                <a:solidFill>
                  <a:srgbClr val="00B050"/>
                </a:solidFill>
              </a:rPr>
              <a:t>للتمويل </a:t>
            </a:r>
            <a:r>
              <a:rPr lang="ar-SA" sz="4000" b="1" dirty="0" smtClean="0">
                <a:solidFill>
                  <a:srgbClr val="00B050"/>
                </a:solidFill>
              </a:rPr>
              <a:t>بالاقتراض :</a:t>
            </a:r>
            <a:endParaRPr lang="ar-SA" sz="4000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524001"/>
            <a:ext cx="8458200" cy="4267200"/>
          </a:xfrm>
        </p:spPr>
        <p:txBody>
          <a:bodyPr>
            <a:normAutofit fontScale="92500" lnSpcReduction="10000"/>
          </a:bodyPr>
          <a:lstStyle/>
          <a:p>
            <a:pPr marL="0" indent="0" algn="just" rtl="1">
              <a:lnSpc>
                <a:spcPct val="300000"/>
              </a:lnSpc>
              <a:buNone/>
            </a:pPr>
            <a:r>
              <a:rPr lang="ar-SA" sz="2400" b="1" dirty="0" smtClean="0"/>
              <a:t>- يُعتبر أقل </a:t>
            </a:r>
            <a:r>
              <a:rPr lang="ar-SA" sz="2400" b="1" dirty="0"/>
              <a:t>تكلفة من التمويل بالأسهم وذلك بسبب </a:t>
            </a:r>
            <a:r>
              <a:rPr lang="ar-SA" sz="2400" b="1" dirty="0">
                <a:solidFill>
                  <a:srgbClr val="FF0000"/>
                </a:solidFill>
              </a:rPr>
              <a:t>الوفورات الضريبية </a:t>
            </a:r>
            <a:r>
              <a:rPr lang="ar-SA" sz="2400" b="1" dirty="0"/>
              <a:t>التي تتولد </a:t>
            </a:r>
            <a:r>
              <a:rPr lang="ar-SA" sz="2400" b="1" dirty="0" smtClean="0"/>
              <a:t>عنه.</a:t>
            </a:r>
            <a:endParaRPr lang="ar-SA" sz="2400" b="1" dirty="0"/>
          </a:p>
          <a:p>
            <a:pPr marL="0" indent="0" algn="just" rtl="1">
              <a:lnSpc>
                <a:spcPct val="300000"/>
              </a:lnSpc>
              <a:buNone/>
            </a:pPr>
            <a:r>
              <a:rPr lang="ar-SA" sz="2400" b="1" dirty="0" smtClean="0"/>
              <a:t>- تكلفة الاقتراض </a:t>
            </a:r>
            <a:r>
              <a:rPr lang="ar-SA" sz="2400" b="1" dirty="0"/>
              <a:t>الممثلة في معدل الفائدة لا تتغير بتغير مستوى الأرباح .</a:t>
            </a:r>
          </a:p>
          <a:p>
            <a:pPr marL="0" indent="0" algn="just" rtl="1">
              <a:lnSpc>
                <a:spcPct val="300000"/>
              </a:lnSpc>
              <a:buNone/>
            </a:pPr>
            <a:r>
              <a:rPr lang="ar-SA" sz="2400" b="1" dirty="0" smtClean="0"/>
              <a:t>- تعتبر </a:t>
            </a:r>
            <a:r>
              <a:rPr lang="ar-SA" sz="2400" b="1" dirty="0"/>
              <a:t>تكلفة التعاقد على القروض و</a:t>
            </a:r>
            <a:r>
              <a:rPr lang="ar-SA" sz="2400" b="1" dirty="0" smtClean="0"/>
              <a:t>إصدار </a:t>
            </a:r>
            <a:r>
              <a:rPr lang="ar-SA" sz="2400" b="1" dirty="0"/>
              <a:t>السندات منخفضة بالمقارنة مع تكلفة إصدار الأسهم </a:t>
            </a:r>
            <a:r>
              <a:rPr lang="ar-SA" b="1" dirty="0"/>
              <a:t>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507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862" y="304800"/>
            <a:ext cx="7773338" cy="1210282"/>
          </a:xfrm>
        </p:spPr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70C0"/>
                </a:solidFill>
              </a:rPr>
              <a:t>عيوب </a:t>
            </a:r>
            <a:r>
              <a:rPr lang="ar-SA" sz="4000" b="1" dirty="0">
                <a:solidFill>
                  <a:srgbClr val="0070C0"/>
                </a:solidFill>
              </a:rPr>
              <a:t>التمويل </a:t>
            </a:r>
            <a:r>
              <a:rPr lang="ar-SA" sz="4000" b="1" dirty="0" smtClean="0">
                <a:solidFill>
                  <a:srgbClr val="0070C0"/>
                </a:solidFill>
              </a:rPr>
              <a:t>بالاقتراض :</a:t>
            </a:r>
            <a:endParaRPr lang="ar-SA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515082"/>
            <a:ext cx="8077200" cy="4276119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rgbClr val="002060"/>
              </a:buClr>
              <a:buFont typeface="Cambria" panose="02040503050406030204" pitchFamily="18" charset="0"/>
              <a:buChar char="⋇"/>
            </a:pPr>
            <a:r>
              <a:rPr lang="ar-SA" sz="2400" b="1" dirty="0" smtClean="0"/>
              <a:t> ليس </a:t>
            </a:r>
            <a:r>
              <a:rPr lang="ar-SA" sz="2400" b="1" dirty="0"/>
              <a:t>للمقترضين حق التصويت في الجمعية العمومية .</a:t>
            </a:r>
          </a:p>
          <a:p>
            <a:pPr algn="r" rtl="1">
              <a:lnSpc>
                <a:spcPct val="200000"/>
              </a:lnSpc>
              <a:buClr>
                <a:srgbClr val="002060"/>
              </a:buClr>
              <a:buFont typeface="Cambria" panose="02040503050406030204" pitchFamily="18" charset="0"/>
              <a:buChar char="⋇"/>
            </a:pPr>
            <a:r>
              <a:rPr lang="ar-SA" sz="2400" b="1" dirty="0" smtClean="0"/>
              <a:t> قد </a:t>
            </a:r>
            <a:r>
              <a:rPr lang="ar-SA" sz="2400" b="1" dirty="0"/>
              <a:t>يؤدي الفشل في سداد الفوائد أو أصل الدين إلى تعريض المنشأة </a:t>
            </a:r>
            <a:r>
              <a:rPr lang="ar-SA" sz="2400" b="1" dirty="0" smtClean="0"/>
              <a:t>للإفلاس.</a:t>
            </a:r>
            <a:endParaRPr lang="ar-SA" sz="2400" b="1" dirty="0"/>
          </a:p>
          <a:p>
            <a:pPr algn="r" rtl="1">
              <a:lnSpc>
                <a:spcPct val="200000"/>
              </a:lnSpc>
              <a:buClr>
                <a:srgbClr val="002060"/>
              </a:buClr>
              <a:buFont typeface="Cambria" panose="02040503050406030204" pitchFamily="18" charset="0"/>
              <a:buChar char="⋇"/>
            </a:pPr>
            <a:r>
              <a:rPr lang="ar-SA" sz="2400" b="1" dirty="0" smtClean="0"/>
              <a:t> قد </a:t>
            </a:r>
            <a:r>
              <a:rPr lang="ar-SA" sz="2400" b="1" dirty="0"/>
              <a:t>يعطي عقد </a:t>
            </a:r>
            <a:r>
              <a:rPr lang="ar-SA" sz="2400" b="1" dirty="0" smtClean="0"/>
              <a:t>الاقتراض </a:t>
            </a:r>
            <a:r>
              <a:rPr lang="ar-SA" sz="2400" b="1" dirty="0"/>
              <a:t>الحق للمقرض في فرض قيود على المنشأة </a:t>
            </a:r>
            <a:r>
              <a:rPr lang="ar-SA" sz="2400" b="1" dirty="0" smtClean="0"/>
              <a:t>.</a:t>
            </a:r>
            <a:endParaRPr lang="ar-SA" sz="2400" b="1" dirty="0"/>
          </a:p>
          <a:p>
            <a:pPr algn="r" rtl="1">
              <a:lnSpc>
                <a:spcPct val="200000"/>
              </a:lnSpc>
              <a:buClr>
                <a:srgbClr val="002060"/>
              </a:buClr>
              <a:buFont typeface="Cambria" panose="02040503050406030204" pitchFamily="18" charset="0"/>
              <a:buChar char="⋇"/>
            </a:pPr>
            <a:r>
              <a:rPr lang="ar-SA" sz="2400" b="1" dirty="0" smtClean="0"/>
              <a:t> لا </a:t>
            </a:r>
            <a:r>
              <a:rPr lang="ar-SA" sz="2400" b="1" dirty="0"/>
              <a:t>يعتبر </a:t>
            </a:r>
            <a:r>
              <a:rPr lang="ar-SA" sz="2400" b="1" dirty="0" smtClean="0"/>
              <a:t>الاقتراض </a:t>
            </a:r>
            <a:r>
              <a:rPr lang="ar-SA" sz="2400" b="1" dirty="0"/>
              <a:t>طويل الأجل متاحاً للعديد من </a:t>
            </a:r>
            <a:r>
              <a:rPr lang="ar-SA" sz="2400" b="1" dirty="0" smtClean="0"/>
              <a:t>المنشآت.</a:t>
            </a:r>
            <a:endParaRPr lang="ar-SA" sz="24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5753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134082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C00000"/>
                </a:solidFill>
              </a:rPr>
              <a:t>السندات</a:t>
            </a:r>
            <a:endParaRPr lang="ar-SA" sz="60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1" y="1905000"/>
            <a:ext cx="8534400" cy="3886200"/>
          </a:xfrm>
        </p:spPr>
        <p:txBody>
          <a:bodyPr>
            <a:normAutofit fontScale="92500"/>
          </a:bodyPr>
          <a:lstStyle/>
          <a:p>
            <a:pPr marL="0" indent="0" algn="just" rtl="1">
              <a:lnSpc>
                <a:spcPct val="200000"/>
              </a:lnSpc>
              <a:buNone/>
            </a:pPr>
            <a:r>
              <a:rPr lang="ar-SA" sz="3200" b="1" dirty="0" smtClean="0"/>
              <a:t>عبارة </a:t>
            </a:r>
            <a:r>
              <a:rPr lang="ar-SA" sz="3200" b="1" dirty="0"/>
              <a:t>عن وثائق ذات قيمة اسمية غير قابلة للتجزئة ولكنها قابلة للتـداول يكتتب فيها الممـولون وبذلك تصبـح اتفاقاً بـين الجهة المصدرة له والمكتتب فيها. يقضى هذا الاتفاق بأن </a:t>
            </a:r>
            <a:r>
              <a:rPr lang="ar-SA" sz="3200" b="1" dirty="0" smtClean="0"/>
              <a:t>يعطي </a:t>
            </a:r>
            <a:r>
              <a:rPr lang="ar-SA" sz="3200" b="1" dirty="0"/>
              <a:t>المكتتب مبلغ السند إلى الجهة المصدرة لفترة محددة وبسعر فائدة </a:t>
            </a:r>
            <a:r>
              <a:rPr lang="ar-SA" sz="3200" b="1" dirty="0" smtClean="0"/>
              <a:t>معينة.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576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18518"/>
            <a:ext cx="8382000" cy="5325081"/>
          </a:xfrm>
        </p:spPr>
      </p:pic>
    </p:spTree>
    <p:extLst>
      <p:ext uri="{BB962C8B-B14F-4D97-AF65-F5344CB8AC3E}">
        <p14:creationId xmlns:p14="http://schemas.microsoft.com/office/powerpoint/2010/main" val="27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ar-SA" sz="5400" b="1" dirty="0" smtClean="0">
                <a:solidFill>
                  <a:srgbClr val="7030A0"/>
                </a:solidFill>
              </a:rPr>
              <a:t>   أنواع </a:t>
            </a:r>
            <a:r>
              <a:rPr lang="ar-SA" sz="5400" b="1" dirty="0">
                <a:solidFill>
                  <a:srgbClr val="7030A0"/>
                </a:solidFill>
              </a:rPr>
              <a:t>السندات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58501182"/>
              </p:ext>
            </p:extLst>
          </p:nvPr>
        </p:nvGraphicFramePr>
        <p:xfrm>
          <a:off x="228600" y="1066800"/>
          <a:ext cx="66294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32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210282"/>
          </a:xfrm>
        </p:spPr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D60093"/>
                </a:solidFill>
              </a:rPr>
              <a:t>مصادر التمويل:</a:t>
            </a:r>
            <a:endParaRPr lang="ar-SA" sz="6000" b="1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2" y="2057400"/>
            <a:ext cx="7772870" cy="3424107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4000" b="1" dirty="0" smtClean="0">
                <a:solidFill>
                  <a:srgbClr val="D60093"/>
                </a:solidFill>
              </a:rPr>
              <a:t>داخلية: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ar-SA" dirty="0"/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3600" b="1" dirty="0" smtClean="0">
                <a:solidFill>
                  <a:srgbClr val="D60093"/>
                </a:solidFill>
              </a:rPr>
              <a:t>خارجية: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2954810"/>
            <a:ext cx="2438400" cy="8690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بيع الأصول</a:t>
            </a:r>
            <a:endParaRPr lang="ar-SA" sz="3600" b="1" dirty="0"/>
          </a:p>
        </p:txBody>
      </p:sp>
      <p:sp>
        <p:nvSpPr>
          <p:cNvPr id="7" name="Rectangle 6"/>
          <p:cNvSpPr/>
          <p:nvPr/>
        </p:nvSpPr>
        <p:spPr>
          <a:xfrm>
            <a:off x="3309506" y="2954811"/>
            <a:ext cx="2438400" cy="8690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 smtClean="0"/>
              <a:t>الاستهلاكات</a:t>
            </a:r>
            <a:endParaRPr lang="ar-SA" sz="3600" b="1" dirty="0"/>
          </a:p>
        </p:txBody>
      </p:sp>
      <p:sp>
        <p:nvSpPr>
          <p:cNvPr id="8" name="Rectangle 7"/>
          <p:cNvSpPr/>
          <p:nvPr/>
        </p:nvSpPr>
        <p:spPr>
          <a:xfrm>
            <a:off x="6085612" y="2954812"/>
            <a:ext cx="2438400" cy="86904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/>
              <a:t>الأرباح المحتجزة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85612" y="4662797"/>
            <a:ext cx="2438400" cy="838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/>
              <a:t>الاقتراض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56031" y="4671401"/>
            <a:ext cx="2438400" cy="8490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/>
              <a:t>إصدار السندات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8036" y="4643307"/>
            <a:ext cx="2438400" cy="838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/>
              <a:t>الحصول على تسهيلات تجارية</a:t>
            </a:r>
          </a:p>
        </p:txBody>
      </p:sp>
    </p:spTree>
    <p:extLst>
      <p:ext uri="{BB962C8B-B14F-4D97-AF65-F5344CB8AC3E}">
        <p14:creationId xmlns:p14="http://schemas.microsoft.com/office/powerpoint/2010/main" val="1572865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057882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rgbClr val="D60093"/>
                </a:solidFill>
              </a:rPr>
              <a:t>وهناك مميزات للسندات وهي </a:t>
            </a:r>
            <a:r>
              <a:rPr lang="ar-SA" sz="4000" b="1" dirty="0" smtClean="0">
                <a:solidFill>
                  <a:srgbClr val="D60093"/>
                </a:solidFill>
              </a:rPr>
              <a:t>:</a:t>
            </a:r>
            <a:endParaRPr lang="ar-SA" sz="4000" b="1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76401"/>
            <a:ext cx="7772870" cy="4114799"/>
          </a:xfrm>
        </p:spPr>
        <p:txBody>
          <a:bodyPr/>
          <a:lstStyle/>
          <a:p>
            <a:pPr algn="just" rtl="1">
              <a:lnSpc>
                <a:spcPct val="300000"/>
              </a:lnSpc>
              <a:buClr>
                <a:srgbClr val="D60093"/>
              </a:buClr>
              <a:buFont typeface="Courier New" panose="02070309020205020404" pitchFamily="49" charset="0"/>
              <a:buChar char="o"/>
            </a:pPr>
            <a:r>
              <a:rPr lang="ar-SA" sz="2400" b="1" dirty="0" smtClean="0"/>
              <a:t>أقل مخاطرة.</a:t>
            </a:r>
            <a:endParaRPr lang="ar-SA" sz="2400" b="1" dirty="0"/>
          </a:p>
          <a:p>
            <a:pPr algn="r" rtl="1">
              <a:lnSpc>
                <a:spcPct val="300000"/>
              </a:lnSpc>
              <a:buClr>
                <a:srgbClr val="D60093"/>
              </a:buClr>
              <a:buFont typeface="Courier New" panose="02070309020205020404" pitchFamily="49" charset="0"/>
              <a:buChar char="o"/>
            </a:pPr>
            <a:r>
              <a:rPr lang="ar-SA" sz="2400" b="1" dirty="0" smtClean="0"/>
              <a:t>دخل </a:t>
            </a:r>
            <a:r>
              <a:rPr lang="ar-SA" sz="2400" b="1" dirty="0"/>
              <a:t>ثابت وفي أوقات محددة. </a:t>
            </a:r>
          </a:p>
          <a:p>
            <a:pPr algn="just" rtl="1">
              <a:lnSpc>
                <a:spcPct val="300000"/>
              </a:lnSpc>
              <a:buClr>
                <a:srgbClr val="D60093"/>
              </a:buClr>
              <a:buFont typeface="Courier New" panose="02070309020205020404" pitchFamily="49" charset="0"/>
              <a:buChar char="o"/>
            </a:pPr>
            <a:r>
              <a:rPr lang="ar-SA" sz="2400" b="1" dirty="0" smtClean="0"/>
              <a:t>تكلفة </a:t>
            </a:r>
            <a:r>
              <a:rPr lang="ar-SA" sz="2400" b="1" dirty="0"/>
              <a:t>إصدار السندات منخفضة </a:t>
            </a:r>
            <a:r>
              <a:rPr lang="ar-SA" sz="2400" b="1" dirty="0" smtClean="0"/>
              <a:t>.</a:t>
            </a:r>
            <a:endParaRPr lang="ar-SA" sz="24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1522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1134082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rgbClr val="FF0066"/>
                </a:solidFill>
              </a:rPr>
              <a:t> </a:t>
            </a:r>
            <a:r>
              <a:rPr lang="ar-SA" sz="4000" b="1" dirty="0" smtClean="0">
                <a:solidFill>
                  <a:srgbClr val="FF0066"/>
                </a:solidFill>
              </a:rPr>
              <a:t> عيوب السندات:</a:t>
            </a:r>
            <a:endParaRPr lang="ar-SA" sz="4000" b="1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600201"/>
            <a:ext cx="7772870" cy="4191000"/>
          </a:xfrm>
        </p:spPr>
        <p:txBody>
          <a:bodyPr/>
          <a:lstStyle/>
          <a:p>
            <a:pPr algn="r" rtl="1">
              <a:lnSpc>
                <a:spcPct val="300000"/>
              </a:lnSpc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ar-SA" b="1" dirty="0" smtClean="0"/>
              <a:t>لا </a:t>
            </a:r>
            <a:r>
              <a:rPr lang="ar-SA" b="1" dirty="0"/>
              <a:t>يجوز لحامل السند التصويت أو التدخل في شؤون الإدارة .</a:t>
            </a:r>
          </a:p>
          <a:p>
            <a:pPr algn="r" rtl="1">
              <a:lnSpc>
                <a:spcPct val="300000"/>
              </a:lnSpc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ar-SA" b="1" dirty="0" smtClean="0"/>
              <a:t>الدخل </a:t>
            </a:r>
            <a:r>
              <a:rPr lang="ar-SA" b="1" dirty="0"/>
              <a:t>الثابت قد يتأثر بالتضخم بمرور الزمن .</a:t>
            </a:r>
          </a:p>
          <a:p>
            <a:pPr algn="r" rtl="1">
              <a:lnSpc>
                <a:spcPct val="300000"/>
              </a:lnSpc>
              <a:buClr>
                <a:srgbClr val="FF0066"/>
              </a:buClr>
              <a:buFont typeface="Wingdings" panose="05000000000000000000" pitchFamily="2" charset="2"/>
              <a:buChar char="§"/>
            </a:pPr>
            <a:r>
              <a:rPr lang="ar-SA" b="1" dirty="0" smtClean="0"/>
              <a:t>السندات </a:t>
            </a:r>
            <a:r>
              <a:rPr lang="ar-SA" b="1" dirty="0"/>
              <a:t>لها تاريخ إستحقاق </a:t>
            </a:r>
            <a:r>
              <a:rPr lang="ar-SA" b="1" dirty="0" smtClean="0"/>
              <a:t>محدد.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6053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1143000"/>
          </a:xfrm>
        </p:spPr>
        <p:txBody>
          <a:bodyPr>
            <a:normAutofit/>
          </a:bodyPr>
          <a:lstStyle/>
          <a:p>
            <a:r>
              <a:rPr lang="ar-SA" sz="5400" b="1" dirty="0">
                <a:solidFill>
                  <a:srgbClr val="C00000"/>
                </a:solidFill>
              </a:rPr>
              <a:t>إصدار السندات وإطفاؤها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600200"/>
            <a:ext cx="8534400" cy="5029200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3200" b="1" u="sng" dirty="0" smtClean="0">
                <a:solidFill>
                  <a:srgbClr val="00B050"/>
                </a:solidFill>
              </a:rPr>
              <a:t>إصدار السندات: </a:t>
            </a:r>
          </a:p>
          <a:p>
            <a:pPr marL="0" indent="0" algn="r" rtl="1">
              <a:buNone/>
            </a:pPr>
            <a:r>
              <a:rPr lang="ar-SA" sz="3200" b="1" dirty="0"/>
              <a:t> </a:t>
            </a:r>
            <a:r>
              <a:rPr lang="ar-SA" sz="3200" b="1" dirty="0" smtClean="0"/>
              <a:t>      </a:t>
            </a:r>
            <a:r>
              <a:rPr lang="ar-SA" b="1" dirty="0" smtClean="0"/>
              <a:t>هي بيعها </a:t>
            </a:r>
            <a:r>
              <a:rPr lang="ar-SA" b="1" dirty="0"/>
              <a:t>للمستثمرين أو الجمهور </a:t>
            </a:r>
            <a:r>
              <a:rPr lang="ar-SA" b="1" dirty="0" smtClean="0"/>
              <a:t>العام.</a:t>
            </a:r>
          </a:p>
          <a:p>
            <a:pPr marL="0" indent="0" algn="just" rtl="1">
              <a:buNone/>
            </a:pPr>
            <a:r>
              <a:rPr lang="ar-SA" b="1" dirty="0" smtClean="0"/>
              <a:t>*الإصدار عادة </a:t>
            </a:r>
            <a:r>
              <a:rPr lang="ar-SA" b="1" dirty="0"/>
              <a:t>ما يتم في نشرة قانونية تعبر عن الاتفاق بين مصدر السندات والمكتتبين فيها. وتحوى النشرة على بيانات عن </a:t>
            </a:r>
            <a:r>
              <a:rPr lang="ar-SA" b="1" dirty="0">
                <a:solidFill>
                  <a:srgbClr val="FF0000"/>
                </a:solidFill>
              </a:rPr>
              <a:t>القيمة الاسمية للإصدار </a:t>
            </a:r>
            <a:r>
              <a:rPr lang="ar-SA" b="1" dirty="0">
                <a:solidFill>
                  <a:srgbClr val="7030A0"/>
                </a:solidFill>
              </a:rPr>
              <a:t>وتاريخ الإصدار</a:t>
            </a:r>
            <a:r>
              <a:rPr lang="ar-SA" b="1" dirty="0"/>
              <a:t> </a:t>
            </a:r>
            <a:r>
              <a:rPr lang="ar-SA" b="1" dirty="0">
                <a:solidFill>
                  <a:srgbClr val="00B050"/>
                </a:solidFill>
              </a:rPr>
              <a:t>وسعر الفائدة </a:t>
            </a:r>
            <a:r>
              <a:rPr lang="ar-SA" b="1" dirty="0">
                <a:solidFill>
                  <a:srgbClr val="D60093"/>
                </a:solidFill>
              </a:rPr>
              <a:t>ومواعيد دفعها </a:t>
            </a:r>
            <a:r>
              <a:rPr lang="ar-SA" b="1" dirty="0">
                <a:solidFill>
                  <a:srgbClr val="0070C0"/>
                </a:solidFill>
              </a:rPr>
              <a:t>ومواعيد الإطفاء </a:t>
            </a:r>
            <a:r>
              <a:rPr lang="ar-SA" b="1" dirty="0">
                <a:solidFill>
                  <a:schemeClr val="accent4"/>
                </a:solidFill>
              </a:rPr>
              <a:t>والضمانات</a:t>
            </a:r>
            <a:r>
              <a:rPr lang="ar-SA" b="1" dirty="0"/>
              <a:t> وأي شروط أخرى</a:t>
            </a:r>
            <a:r>
              <a:rPr lang="ar-SA" b="1" dirty="0" smtClean="0"/>
              <a:t>.</a:t>
            </a:r>
          </a:p>
          <a:p>
            <a:pPr marL="0" indent="0" algn="just" rtl="1">
              <a:buNone/>
            </a:pPr>
            <a:r>
              <a:rPr lang="ar-SA" sz="3200" b="1" u="sng" dirty="0" smtClean="0">
                <a:solidFill>
                  <a:srgbClr val="00B050"/>
                </a:solidFill>
              </a:rPr>
              <a:t>إطفاء السندات: </a:t>
            </a:r>
            <a:endParaRPr lang="ar-SA" sz="3200" b="1" u="sng" dirty="0">
              <a:solidFill>
                <a:srgbClr val="00B050"/>
              </a:solidFill>
            </a:endParaRPr>
          </a:p>
          <a:p>
            <a:pPr marL="0" indent="0" algn="just" rtl="1">
              <a:buNone/>
            </a:pPr>
            <a:r>
              <a:rPr lang="ar-SA" sz="3200" b="1" dirty="0" smtClean="0"/>
              <a:t>    </a:t>
            </a:r>
            <a:r>
              <a:rPr lang="ar-SA" b="1" dirty="0" smtClean="0"/>
              <a:t>يقصد بها تسديد </a:t>
            </a:r>
            <a:r>
              <a:rPr lang="ar-SA" b="1" dirty="0"/>
              <a:t>قيمتها في تواريخ استحقاقها المحدد في نشرة الإصدار أو قبل حلول </a:t>
            </a:r>
            <a:r>
              <a:rPr lang="ar-SA" b="1" dirty="0" smtClean="0"/>
              <a:t>أجلها.</a:t>
            </a:r>
          </a:p>
        </p:txBody>
      </p:sp>
    </p:spTree>
    <p:extLst>
      <p:ext uri="{BB962C8B-B14F-4D97-AF65-F5344CB8AC3E}">
        <p14:creationId xmlns:p14="http://schemas.microsoft.com/office/powerpoint/2010/main" val="22560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19200"/>
            <a:ext cx="76962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40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000" b="1" dirty="0" smtClean="0">
                <a:solidFill>
                  <a:srgbClr val="00B050"/>
                </a:solidFill>
              </a:rPr>
              <a:t>مصادر التمويل من </a:t>
            </a:r>
            <a:r>
              <a:rPr lang="ar-SA" sz="4000" b="1" dirty="0">
                <a:solidFill>
                  <a:srgbClr val="00B050"/>
                </a:solidFill>
              </a:rPr>
              <a:t>حيث الملكية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935480"/>
            <a:ext cx="8763000" cy="438912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50000"/>
              </a:lnSpc>
              <a:buNone/>
            </a:pPr>
            <a:r>
              <a:rPr lang="ar-SA" sz="3200" b="1" dirty="0">
                <a:solidFill>
                  <a:srgbClr val="00B050"/>
                </a:solidFill>
              </a:rPr>
              <a:t>مصادر من مالكي </a:t>
            </a:r>
            <a:r>
              <a:rPr lang="ar-SA" sz="3200" b="1" dirty="0" smtClean="0">
                <a:solidFill>
                  <a:srgbClr val="00B050"/>
                </a:solidFill>
              </a:rPr>
              <a:t>المنشأة: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ar-SA" sz="3200" b="1" dirty="0" smtClean="0">
                <a:solidFill>
                  <a:schemeClr val="accent5"/>
                </a:solidFill>
              </a:rPr>
              <a:t>مثال: </a:t>
            </a:r>
            <a:r>
              <a:rPr lang="ar-SA" sz="3200" b="1" dirty="0" smtClean="0"/>
              <a:t>زيادة </a:t>
            </a:r>
            <a:r>
              <a:rPr lang="ar-SA" sz="3200" b="1" dirty="0"/>
              <a:t>رأس المال وحجز الأرباح لإعادة </a:t>
            </a:r>
            <a:r>
              <a:rPr lang="ar-SA" sz="3200" b="1" dirty="0" smtClean="0"/>
              <a:t>استثمارها.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3200" b="1" dirty="0" smtClean="0">
                <a:solidFill>
                  <a:srgbClr val="00B050"/>
                </a:solidFill>
              </a:rPr>
              <a:t> مصادر </a:t>
            </a:r>
            <a:r>
              <a:rPr lang="ar-SA" sz="3200" b="1" dirty="0">
                <a:solidFill>
                  <a:srgbClr val="00B050"/>
                </a:solidFill>
              </a:rPr>
              <a:t>من </a:t>
            </a:r>
            <a:r>
              <a:rPr lang="ar-SA" sz="3200" b="1" dirty="0" smtClean="0">
                <a:solidFill>
                  <a:srgbClr val="00B050"/>
                </a:solidFill>
              </a:rPr>
              <a:t>المقرضين: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chemeClr val="accent5"/>
                </a:solidFill>
              </a:rPr>
              <a:t>مثال: </a:t>
            </a:r>
            <a:r>
              <a:rPr lang="ar-SA" sz="3200" b="1" dirty="0" smtClean="0"/>
              <a:t>الإستلاف </a:t>
            </a:r>
            <a:r>
              <a:rPr lang="ar-SA" sz="3200" b="1" dirty="0"/>
              <a:t>من البنوك والتسهيلات من موردي الآلات والمعدات والمواد.</a:t>
            </a:r>
          </a:p>
        </p:txBody>
      </p:sp>
    </p:spTree>
    <p:extLst>
      <p:ext uri="{BB962C8B-B14F-4D97-AF65-F5344CB8AC3E}">
        <p14:creationId xmlns:p14="http://schemas.microsoft.com/office/powerpoint/2010/main" val="236052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429" y="533400"/>
            <a:ext cx="8229600" cy="1143000"/>
          </a:xfrm>
        </p:spPr>
        <p:txBody>
          <a:bodyPr>
            <a:normAutofit/>
          </a:bodyPr>
          <a:lstStyle/>
          <a:p>
            <a:r>
              <a:rPr lang="ar-SA" sz="6000" b="1" dirty="0">
                <a:solidFill>
                  <a:srgbClr val="C00000"/>
                </a:solidFill>
              </a:rPr>
              <a:t>أنواع مصادر التمويل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828801"/>
            <a:ext cx="7772870" cy="3962400"/>
          </a:xfrm>
        </p:spPr>
        <p:txBody>
          <a:bodyPr/>
          <a:lstStyle/>
          <a:p>
            <a:pPr marL="0" indent="0" algn="r" rtl="1">
              <a:buNone/>
            </a:pPr>
            <a:r>
              <a:rPr lang="ar-SA" sz="3200" b="1" dirty="0">
                <a:solidFill>
                  <a:srgbClr val="C00000"/>
                </a:solidFill>
              </a:rPr>
              <a:t>أ.  أموال الملكية </a:t>
            </a:r>
            <a:endParaRPr lang="ar-SA" sz="3200" b="1" dirty="0" smtClean="0">
              <a:solidFill>
                <a:srgbClr val="C00000"/>
              </a:solidFill>
            </a:endParaRP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sz="3600" b="1" dirty="0" smtClean="0">
                <a:solidFill>
                  <a:srgbClr val="C00000"/>
                </a:solidFill>
              </a:rPr>
              <a:t>ب</a:t>
            </a:r>
            <a:r>
              <a:rPr lang="ar-SA" sz="3600" b="1" dirty="0">
                <a:solidFill>
                  <a:srgbClr val="C00000"/>
                </a:solidFill>
              </a:rPr>
              <a:t>.  المصادر الخارجية </a:t>
            </a:r>
            <a:endParaRPr lang="ar-SA" sz="3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  <p:sp>
        <p:nvSpPr>
          <p:cNvPr id="4" name="Rounded Rectangle 3"/>
          <p:cNvSpPr/>
          <p:nvPr/>
        </p:nvSpPr>
        <p:spPr>
          <a:xfrm>
            <a:off x="6248400" y="2743200"/>
            <a:ext cx="2438400" cy="838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/>
              <a:t>الأسهم العادية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396343" y="2743200"/>
            <a:ext cx="2438400" cy="838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/>
              <a:t>والأسهم الممتازة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" y="2743200"/>
            <a:ext cx="2438400" cy="8382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/>
              <a:t>الأرباح المحتجزة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57200" y="4829628"/>
            <a:ext cx="2438400" cy="838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b="1" dirty="0"/>
              <a:t>الإيجار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248400" y="4829628"/>
            <a:ext cx="2438400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/>
              <a:t>القروض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458029" y="4829628"/>
            <a:ext cx="2438400" cy="838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4000" b="1" dirty="0"/>
              <a:t>السندات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62992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458200" cy="114300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5400" b="1" dirty="0">
                <a:solidFill>
                  <a:srgbClr val="FF0000"/>
                </a:solidFill>
              </a:rPr>
              <a:t>الأسهم العادية </a:t>
            </a:r>
            <a:r>
              <a:rPr lang="en-US" sz="5400" b="1" dirty="0">
                <a:solidFill>
                  <a:srgbClr val="FF0000"/>
                </a:solidFill>
              </a:rPr>
              <a:t>Common Stocks</a:t>
            </a:r>
            <a:endParaRPr lang="ar-SA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0" indent="0" algn="r" rtl="1">
              <a:lnSpc>
                <a:spcPct val="160000"/>
              </a:lnSpc>
              <a:buNone/>
            </a:pPr>
            <a:r>
              <a:rPr lang="ar-SA" b="1" dirty="0" smtClean="0"/>
              <a:t>عبارة </a:t>
            </a:r>
            <a:r>
              <a:rPr lang="ar-SA" b="1" dirty="0"/>
              <a:t>عن أوراق مالية تعدها الشركات للحصول على الأموال الدائمة (رأس المال) يحمل كل منها قيمة أسمية يمثل جزءاً من رأسمال الشركات. </a:t>
            </a:r>
            <a:endParaRPr lang="ar-SA" b="1" dirty="0" smtClean="0"/>
          </a:p>
          <a:p>
            <a:pPr marL="0" indent="0" algn="r" rtl="1">
              <a:lnSpc>
                <a:spcPct val="160000"/>
              </a:lnSpc>
              <a:buNone/>
            </a:pPr>
            <a:r>
              <a:rPr lang="ar-SA" sz="2800" b="1" dirty="0">
                <a:solidFill>
                  <a:srgbClr val="C00000"/>
                </a:solidFill>
              </a:rPr>
              <a:t>يحق لحامل السهم </a:t>
            </a:r>
            <a:r>
              <a:rPr lang="ar-SA" sz="2800" b="1" dirty="0" smtClean="0">
                <a:solidFill>
                  <a:srgbClr val="C00000"/>
                </a:solidFill>
              </a:rPr>
              <a:t>العادي:</a:t>
            </a:r>
          </a:p>
          <a:p>
            <a:pPr algn="r" rtl="1">
              <a:lnSpc>
                <a:spcPct val="160000"/>
              </a:lnSpc>
              <a:buClr>
                <a:srgbClr val="FF0000"/>
              </a:buClr>
              <a:buFont typeface="Tw Cen MT" panose="020B0602020104020603" pitchFamily="34" charset="0"/>
              <a:buChar char="¥"/>
            </a:pPr>
            <a:r>
              <a:rPr lang="ar-SA" b="1" dirty="0" smtClean="0"/>
              <a:t>حق التصويت</a:t>
            </a:r>
          </a:p>
          <a:p>
            <a:pPr algn="r" rtl="1">
              <a:lnSpc>
                <a:spcPct val="160000"/>
              </a:lnSpc>
              <a:buClr>
                <a:srgbClr val="FF0000"/>
              </a:buClr>
              <a:buFont typeface="Tw Cen MT" panose="020B0602020104020603" pitchFamily="34" charset="0"/>
              <a:buChar char="¥"/>
            </a:pPr>
            <a:r>
              <a:rPr lang="ar-SA" b="1" dirty="0" smtClean="0"/>
              <a:t>الحق في الأرباح الموزعة.</a:t>
            </a:r>
          </a:p>
          <a:p>
            <a:pPr algn="r" rtl="1">
              <a:lnSpc>
                <a:spcPct val="160000"/>
              </a:lnSpc>
              <a:buClr>
                <a:srgbClr val="FF0000"/>
              </a:buClr>
              <a:buFont typeface="Tw Cen MT" panose="020B0602020104020603" pitchFamily="34" charset="0"/>
              <a:buChar char="¥"/>
            </a:pPr>
            <a:r>
              <a:rPr lang="ar-SA" b="1" dirty="0" smtClean="0"/>
              <a:t>المشاركة في أصول المنشأة عند التصفية.</a:t>
            </a:r>
          </a:p>
          <a:p>
            <a:pPr algn="r" rtl="1">
              <a:lnSpc>
                <a:spcPct val="160000"/>
              </a:lnSpc>
              <a:buClr>
                <a:srgbClr val="FF0000"/>
              </a:buClr>
              <a:buFont typeface="Tw Cen MT" panose="020B0602020104020603" pitchFamily="34" charset="0"/>
              <a:buChar char="¥"/>
            </a:pPr>
            <a:r>
              <a:rPr lang="ar-SA" b="1" dirty="0" smtClean="0"/>
              <a:t>حق البيع والشراء.</a:t>
            </a:r>
          </a:p>
        </p:txBody>
      </p:sp>
    </p:spTree>
    <p:extLst>
      <p:ext uri="{BB962C8B-B14F-4D97-AF65-F5344CB8AC3E}">
        <p14:creationId xmlns:p14="http://schemas.microsoft.com/office/powerpoint/2010/main" val="260984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72312"/>
          </a:xfrm>
        </p:spPr>
        <p:txBody>
          <a:bodyPr>
            <a:normAutofit/>
          </a:bodyPr>
          <a:lstStyle/>
          <a:p>
            <a:r>
              <a:rPr lang="ar-SA" sz="5400" b="1" dirty="0" smtClean="0">
                <a:solidFill>
                  <a:srgbClr val="0070C0"/>
                </a:solidFill>
              </a:rPr>
              <a:t>قيم السهم العادي:</a:t>
            </a:r>
            <a:endParaRPr lang="ar-SA" sz="5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686800" cy="5105400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  <a:buFontTx/>
              <a:buChar char="-"/>
            </a:pPr>
            <a:r>
              <a:rPr lang="ar-SA" sz="1800" b="1" dirty="0" smtClean="0">
                <a:solidFill>
                  <a:srgbClr val="C00000"/>
                </a:solidFill>
              </a:rPr>
              <a:t>القيمة </a:t>
            </a:r>
            <a:r>
              <a:rPr lang="ar-SA" sz="1800" b="1" dirty="0">
                <a:solidFill>
                  <a:srgbClr val="C00000"/>
                </a:solidFill>
              </a:rPr>
              <a:t>الاسمية </a:t>
            </a:r>
            <a:r>
              <a:rPr lang="ar-SA" sz="1800" b="1" dirty="0" smtClean="0">
                <a:solidFill>
                  <a:srgbClr val="C00000"/>
                </a:solidFill>
              </a:rPr>
              <a:t>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1800" b="1" dirty="0" smtClean="0"/>
              <a:t> هي التي </a:t>
            </a:r>
            <a:r>
              <a:rPr lang="ar-SA" sz="1800" b="1" dirty="0"/>
              <a:t>ينص عليها في عقد تأسيس </a:t>
            </a:r>
            <a:r>
              <a:rPr lang="ar-SA" sz="1800" b="1" dirty="0" smtClean="0"/>
              <a:t>الشركة. </a:t>
            </a:r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SA" sz="1800" b="1" dirty="0" smtClean="0">
                <a:solidFill>
                  <a:srgbClr val="7030A0"/>
                </a:solidFill>
              </a:rPr>
              <a:t>القيمة </a:t>
            </a:r>
            <a:r>
              <a:rPr lang="ar-SA" sz="1800" b="1" dirty="0">
                <a:solidFill>
                  <a:srgbClr val="7030A0"/>
                </a:solidFill>
              </a:rPr>
              <a:t>الدفترية </a:t>
            </a:r>
            <a:r>
              <a:rPr lang="ar-SA" sz="1800" b="1" dirty="0" smtClean="0">
                <a:solidFill>
                  <a:srgbClr val="7030A0"/>
                </a:solidFill>
              </a:rPr>
              <a:t>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1800" b="1" dirty="0"/>
              <a:t> </a:t>
            </a:r>
            <a:r>
              <a:rPr lang="ar-SA" sz="1800" b="1" dirty="0" smtClean="0"/>
              <a:t>هي </a:t>
            </a:r>
            <a:r>
              <a:rPr lang="ar-SA" sz="1800" b="1" dirty="0"/>
              <a:t>قيمة موجودات الشركة في وقت معين مطروحاً منها جميع الالتزامات عليها في ذلك </a:t>
            </a:r>
            <a:r>
              <a:rPr lang="ar-SA" sz="1800" b="1" dirty="0" smtClean="0"/>
              <a:t>الوقت.</a:t>
            </a:r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SA" sz="1800" b="1" dirty="0" smtClean="0">
                <a:solidFill>
                  <a:srgbClr val="D60093"/>
                </a:solidFill>
              </a:rPr>
              <a:t>القيمة </a:t>
            </a:r>
            <a:r>
              <a:rPr lang="ar-SA" sz="1800" b="1" dirty="0">
                <a:solidFill>
                  <a:srgbClr val="D60093"/>
                </a:solidFill>
              </a:rPr>
              <a:t>السوقية </a:t>
            </a:r>
            <a:r>
              <a:rPr lang="ar-SA" sz="1800" b="1" dirty="0" smtClean="0">
                <a:solidFill>
                  <a:srgbClr val="D60093"/>
                </a:solidFill>
              </a:rPr>
              <a:t>: 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SA" sz="1800" b="1" dirty="0"/>
              <a:t> </a:t>
            </a:r>
            <a:r>
              <a:rPr lang="ar-SA" sz="1800" b="1" dirty="0" smtClean="0"/>
              <a:t>هو </a:t>
            </a:r>
            <a:r>
              <a:rPr lang="ar-SA" sz="1800" b="1" dirty="0"/>
              <a:t>السعر الذي يتم به تداول السهم في سوق الأوراق المالية وتتقلب هذه القيمة وفقاً للظروف الاقتصادية وأداء </a:t>
            </a:r>
            <a:r>
              <a:rPr lang="ar-SA" sz="1800" b="1" dirty="0" smtClean="0"/>
              <a:t>الشركة.</a:t>
            </a:r>
          </a:p>
          <a:p>
            <a:pPr algn="r" rtl="1">
              <a:lnSpc>
                <a:spcPct val="150000"/>
              </a:lnSpc>
              <a:buFontTx/>
              <a:buChar char="-"/>
            </a:pPr>
            <a:r>
              <a:rPr lang="ar-SA" sz="1800" b="1" dirty="0">
                <a:solidFill>
                  <a:srgbClr val="00B050"/>
                </a:solidFill>
              </a:rPr>
              <a:t>ا</a:t>
            </a:r>
            <a:r>
              <a:rPr lang="ar-SA" sz="1800" b="1" dirty="0" smtClean="0">
                <a:solidFill>
                  <a:srgbClr val="00B050"/>
                </a:solidFill>
              </a:rPr>
              <a:t>لقيمة </a:t>
            </a:r>
            <a:r>
              <a:rPr lang="ar-SA" sz="1800" b="1" dirty="0" err="1" smtClean="0">
                <a:solidFill>
                  <a:srgbClr val="00B050"/>
                </a:solidFill>
              </a:rPr>
              <a:t>التصفويه</a:t>
            </a:r>
            <a:r>
              <a:rPr lang="ar-SA" sz="1800" b="1" dirty="0" smtClean="0">
                <a:solidFill>
                  <a:srgbClr val="00B050"/>
                </a:solidFill>
              </a:rPr>
              <a:t>:</a:t>
            </a:r>
          </a:p>
          <a:p>
            <a:pPr marL="0" indent="0" algn="just" rtl="1">
              <a:lnSpc>
                <a:spcPct val="150000"/>
              </a:lnSpc>
              <a:buNone/>
            </a:pPr>
            <a:r>
              <a:rPr lang="ar-SA" sz="1800" b="1" dirty="0" smtClean="0"/>
              <a:t>  وهي </a:t>
            </a:r>
            <a:r>
              <a:rPr lang="ar-SA" sz="1800" b="1" dirty="0"/>
              <a:t>نصيب السهم من تصفيه موجودات الشركة بعد تسديد حقوق كافه الدائنين وحقوق حمله الأسهم الممتازة. </a:t>
            </a:r>
          </a:p>
        </p:txBody>
      </p:sp>
    </p:spTree>
    <p:extLst>
      <p:ext uri="{BB962C8B-B14F-4D97-AF65-F5344CB8AC3E}">
        <p14:creationId xmlns:p14="http://schemas.microsoft.com/office/powerpoint/2010/main" val="231240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1143000"/>
          </a:xfrm>
        </p:spPr>
        <p:txBody>
          <a:bodyPr>
            <a:normAutofit/>
          </a:bodyPr>
          <a:lstStyle/>
          <a:p>
            <a:r>
              <a:rPr lang="ar-SA" sz="4000" b="1" dirty="0">
                <a:solidFill>
                  <a:schemeClr val="accent2"/>
                </a:solidFill>
              </a:rPr>
              <a:t> مزايا التمويل عن طريق الأسهم العادية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00200"/>
            <a:ext cx="8686800" cy="4953000"/>
          </a:xfrm>
        </p:spPr>
        <p:txBody>
          <a:bodyPr>
            <a:normAutofit/>
          </a:bodyPr>
          <a:lstStyle/>
          <a:p>
            <a:pPr algn="r" rtl="1">
              <a:lnSpc>
                <a:spcPct val="20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ar-SA" sz="2200" b="1" dirty="0"/>
              <a:t> </a:t>
            </a:r>
            <a:r>
              <a:rPr lang="ar-SA" sz="2200" b="1" dirty="0" smtClean="0"/>
              <a:t>لا </a:t>
            </a:r>
            <a:r>
              <a:rPr lang="ar-SA" sz="2200" b="1" dirty="0"/>
              <a:t>تستحق عائدا إلا إذا حققت الشركة أرباحا وقررت توزيعها.</a:t>
            </a:r>
          </a:p>
          <a:p>
            <a:pPr algn="r" rtl="1">
              <a:lnSpc>
                <a:spcPct val="20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ar-SA" sz="2200" b="1" dirty="0"/>
              <a:t> </a:t>
            </a:r>
            <a:r>
              <a:rPr lang="ar-SA" sz="2200" b="1" dirty="0" smtClean="0"/>
              <a:t>يعتبر أقل </a:t>
            </a:r>
            <a:r>
              <a:rPr lang="ar-SA" sz="2200" b="1" dirty="0"/>
              <a:t>خطورة وأكثر مرونة من التمويل بالسندات والأسهم الممتازة.</a:t>
            </a:r>
          </a:p>
          <a:p>
            <a:pPr algn="r" rtl="1">
              <a:lnSpc>
                <a:spcPct val="20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ar-SA" sz="2200" b="1" dirty="0"/>
              <a:t> </a:t>
            </a:r>
            <a:r>
              <a:rPr lang="ar-SA" sz="2200" b="1" dirty="0" smtClean="0"/>
              <a:t>لا </a:t>
            </a:r>
            <a:r>
              <a:rPr lang="ar-SA" sz="2200" b="1" dirty="0"/>
              <a:t>تشكل </a:t>
            </a:r>
            <a:r>
              <a:rPr lang="ar-SA" sz="2200" b="1" dirty="0" smtClean="0"/>
              <a:t>ضغوطا </a:t>
            </a:r>
            <a:r>
              <a:rPr lang="ar-SA" sz="2200" b="1" dirty="0"/>
              <a:t>على سيولة الشركة لعدم وجود تاريخ </a:t>
            </a:r>
            <a:r>
              <a:rPr lang="ar-SA" sz="2200" b="1" dirty="0" smtClean="0"/>
              <a:t>استحقاق.</a:t>
            </a:r>
            <a:endParaRPr lang="ar-SA" sz="2200" b="1" dirty="0"/>
          </a:p>
          <a:p>
            <a:pPr algn="r" rtl="1">
              <a:lnSpc>
                <a:spcPct val="20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ar-SA" sz="2200" b="1" dirty="0"/>
              <a:t> </a:t>
            </a:r>
            <a:r>
              <a:rPr lang="ar-SA" sz="2200" b="1" dirty="0" smtClean="0"/>
              <a:t>أكثر </a:t>
            </a:r>
            <a:r>
              <a:rPr lang="ar-SA" sz="2200" b="1" dirty="0"/>
              <a:t>سهولة في التسويق خاصة إذا كانت الشركة ذات مستقبل واعد.</a:t>
            </a:r>
          </a:p>
          <a:p>
            <a:pPr algn="just" rtl="1">
              <a:lnSpc>
                <a:spcPct val="20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ar-SA" sz="2200" b="1" dirty="0"/>
              <a:t> </a:t>
            </a:r>
            <a:r>
              <a:rPr lang="ar-SA" sz="2200" b="1" dirty="0" smtClean="0"/>
              <a:t> تعتبر انسب </a:t>
            </a:r>
            <a:r>
              <a:rPr lang="ar-SA" sz="2200" b="1" dirty="0"/>
              <a:t>للتمويل في حاله وجود قيود أو سقوفات محدودة للتمويل من المصادر </a:t>
            </a:r>
            <a:r>
              <a:rPr lang="ar-SA" sz="2200" b="1" dirty="0" smtClean="0"/>
              <a:t>الاخرى.</a:t>
            </a:r>
            <a:endParaRPr lang="ar-SA" sz="2200" b="1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886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</TotalTime>
  <Words>1482</Words>
  <Application>Microsoft Office PowerPoint</Application>
  <PresentationFormat>On-screen Show (4:3)</PresentationFormat>
  <Paragraphs>209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Droplet</vt:lpstr>
      <vt:lpstr>مصادر الحصول على الأموال</vt:lpstr>
      <vt:lpstr>البحث عن مصادر التمويل</vt:lpstr>
      <vt:lpstr>الأسواق المالية Financial Markets</vt:lpstr>
      <vt:lpstr>مصادر التمويل:</vt:lpstr>
      <vt:lpstr>مصادر التمويل من حيث الملكية </vt:lpstr>
      <vt:lpstr>أنواع مصادر التمويل </vt:lpstr>
      <vt:lpstr>الأسهم العادية Common Stocks</vt:lpstr>
      <vt:lpstr>قيم السهم العادي:</vt:lpstr>
      <vt:lpstr> مزايا التمويل عن طريق الأسهم العادية </vt:lpstr>
      <vt:lpstr>عيوب التمويل عن طريق الأسهم العادية </vt:lpstr>
      <vt:lpstr>الاتجاهات الجديدة بشأن الأسهم العادية</vt:lpstr>
      <vt:lpstr>الأسهم الممتازة Preferred Stocks</vt:lpstr>
      <vt:lpstr>تقسيم الأسهم الممتازة من حيث حصولها علي الأرباح</vt:lpstr>
      <vt:lpstr>مزايا التمويل عن طريق الأسهم الممتازة </vt:lpstr>
      <vt:lpstr>عيوب التمويل عن طريق الأسهم الممتازة </vt:lpstr>
      <vt:lpstr>الاتجاهات الجديدة في الأسهم الممتازة</vt:lpstr>
      <vt:lpstr> الأرباح المحتجزة</vt:lpstr>
      <vt:lpstr>مزايا التمويل عن طريق الأرباح المحتجزة</vt:lpstr>
      <vt:lpstr>عيوب التمويل عن طريق الأرباح المحتجزة</vt:lpstr>
      <vt:lpstr>التمويل الخارجي</vt:lpstr>
      <vt:lpstr>القرض</vt:lpstr>
      <vt:lpstr> أهم أنواع القروض التي تمنحها البنوك التجارية:</vt:lpstr>
      <vt:lpstr>أ/ القروض الغير مكفولة بضمان معين  </vt:lpstr>
      <vt:lpstr>شروطة:</vt:lpstr>
      <vt:lpstr>  القيود التي تحدد مقدار القرض:</vt:lpstr>
      <vt:lpstr>ب/ القروض المكفولة بضمان:</vt:lpstr>
      <vt:lpstr>  أسباب لإستخدام هذا النوع من القروض:</vt:lpstr>
      <vt:lpstr>الاختلاف بين القروض والاسهم:</vt:lpstr>
      <vt:lpstr>أنواع القروض</vt:lpstr>
      <vt:lpstr>الائتمان التجاري </vt:lpstr>
      <vt:lpstr>الائتمان المصرفي </vt:lpstr>
      <vt:lpstr>الأوراق التجارية</vt:lpstr>
      <vt:lpstr>PowerPoint Presentation</vt:lpstr>
      <vt:lpstr>  طرق تقييم التمويل الخارجي (القروض)</vt:lpstr>
      <vt:lpstr>مميزات للتمويل بالاقتراض :</vt:lpstr>
      <vt:lpstr>عيوب التمويل بالاقتراض :</vt:lpstr>
      <vt:lpstr>السندات</vt:lpstr>
      <vt:lpstr>PowerPoint Presentation</vt:lpstr>
      <vt:lpstr>   أنواع السندات</vt:lpstr>
      <vt:lpstr>وهناك مميزات للسندات وهي :</vt:lpstr>
      <vt:lpstr>  عيوب السندات:</vt:lpstr>
      <vt:lpstr>إصدار السندات وإطفاؤها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مبادئ التمويل</dc:title>
  <dc:creator>hp</dc:creator>
  <cp:lastModifiedBy>hp</cp:lastModifiedBy>
  <cp:revision>67</cp:revision>
  <dcterms:created xsi:type="dcterms:W3CDTF">2006-08-16T00:00:00Z</dcterms:created>
  <dcterms:modified xsi:type="dcterms:W3CDTF">2019-12-28T16:26:37Z</dcterms:modified>
</cp:coreProperties>
</file>