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6" r:id="rId21"/>
    <p:sldId id="275" r:id="rId22"/>
    <p:sldId id="277" r:id="rId23"/>
    <p:sldId id="278" r:id="rId24"/>
    <p:sldId id="279" r:id="rId25"/>
    <p:sldId id="280" r:id="rId26"/>
    <p:sldId id="281" r:id="rId27"/>
    <p:sldId id="282"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182A"/>
    <a:srgbClr val="E30BD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1596"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53DC219-22DB-49EF-B727-DB0C6144E9DC}" type="doc">
      <dgm:prSet loTypeId="urn:microsoft.com/office/officeart/2005/8/layout/arrow3" loCatId="relationship" qsTypeId="urn:microsoft.com/office/officeart/2005/8/quickstyle/3d2" qsCatId="3D" csTypeId="urn:microsoft.com/office/officeart/2005/8/colors/accent1_2" csCatId="accent1" phldr="1"/>
      <dgm:spPr/>
      <dgm:t>
        <a:bodyPr/>
        <a:lstStyle/>
        <a:p>
          <a:pPr rtl="1"/>
          <a:endParaRPr lang="ar-SA"/>
        </a:p>
      </dgm:t>
    </dgm:pt>
    <dgm:pt modelId="{EB10FA23-F851-43FC-B3BB-F3C319C30011}">
      <dgm:prSet custT="1"/>
      <dgm:spPr/>
      <dgm:t>
        <a:bodyPr/>
        <a:lstStyle/>
        <a:p>
          <a:pPr rtl="1"/>
          <a:r>
            <a:rPr lang="ar-SA" sz="3200" b="1" dirty="0" smtClean="0"/>
            <a:t>المصادر الداخلية (الذاتية)</a:t>
          </a:r>
          <a:endParaRPr lang="ar-SA" sz="3200" b="1" dirty="0"/>
        </a:p>
      </dgm:t>
    </dgm:pt>
    <dgm:pt modelId="{F9D48D1B-B76B-4506-80A6-BFD7760705E8}" type="parTrans" cxnId="{00E30D6B-21C7-404F-87E7-320DCF322E23}">
      <dgm:prSet/>
      <dgm:spPr/>
      <dgm:t>
        <a:bodyPr/>
        <a:lstStyle/>
        <a:p>
          <a:pPr rtl="1"/>
          <a:endParaRPr lang="ar-SA"/>
        </a:p>
      </dgm:t>
    </dgm:pt>
    <dgm:pt modelId="{D48F994E-67EC-4B70-8263-F47B9C7121AC}" type="sibTrans" cxnId="{00E30D6B-21C7-404F-87E7-320DCF322E23}">
      <dgm:prSet/>
      <dgm:spPr/>
      <dgm:t>
        <a:bodyPr/>
        <a:lstStyle/>
        <a:p>
          <a:pPr rtl="1"/>
          <a:endParaRPr lang="ar-SA"/>
        </a:p>
      </dgm:t>
    </dgm:pt>
    <dgm:pt modelId="{D65FAFF2-D1E1-49E8-884A-F66454F527E0}">
      <dgm:prSet/>
      <dgm:spPr/>
      <dgm:t>
        <a:bodyPr/>
        <a:lstStyle/>
        <a:p>
          <a:pPr rtl="1"/>
          <a:r>
            <a:rPr lang="ar-SA" b="1" dirty="0" smtClean="0"/>
            <a:t>المصادر الخارجية</a:t>
          </a:r>
          <a:endParaRPr lang="ar-SA" b="1" dirty="0"/>
        </a:p>
      </dgm:t>
    </dgm:pt>
    <dgm:pt modelId="{F765FF5A-FD09-4442-B94C-938F9BA0B430}" type="parTrans" cxnId="{4F17F837-319A-4087-9C60-B6CC29F0B9FA}">
      <dgm:prSet/>
      <dgm:spPr/>
      <dgm:t>
        <a:bodyPr/>
        <a:lstStyle/>
        <a:p>
          <a:pPr rtl="1"/>
          <a:endParaRPr lang="ar-SA"/>
        </a:p>
      </dgm:t>
    </dgm:pt>
    <dgm:pt modelId="{62EB9499-5626-4796-A593-FD1BB5683EF8}" type="sibTrans" cxnId="{4F17F837-319A-4087-9C60-B6CC29F0B9FA}">
      <dgm:prSet/>
      <dgm:spPr/>
      <dgm:t>
        <a:bodyPr/>
        <a:lstStyle/>
        <a:p>
          <a:pPr rtl="1"/>
          <a:endParaRPr lang="ar-SA"/>
        </a:p>
      </dgm:t>
    </dgm:pt>
    <dgm:pt modelId="{58231F90-5178-4471-9EF7-9267096A280C}" type="pres">
      <dgm:prSet presAssocID="{C53DC219-22DB-49EF-B727-DB0C6144E9DC}" presName="compositeShape" presStyleCnt="0">
        <dgm:presLayoutVars>
          <dgm:chMax val="2"/>
          <dgm:dir/>
          <dgm:resizeHandles val="exact"/>
        </dgm:presLayoutVars>
      </dgm:prSet>
      <dgm:spPr/>
      <dgm:t>
        <a:bodyPr/>
        <a:lstStyle/>
        <a:p>
          <a:pPr rtl="1"/>
          <a:endParaRPr lang="ar-SA"/>
        </a:p>
      </dgm:t>
    </dgm:pt>
    <dgm:pt modelId="{DD715493-DF5D-4D82-982D-66A0239D4B9D}" type="pres">
      <dgm:prSet presAssocID="{C53DC219-22DB-49EF-B727-DB0C6144E9DC}" presName="divider" presStyleLbl="fgShp" presStyleIdx="0" presStyleCnt="1"/>
      <dgm:spPr>
        <a:solidFill>
          <a:srgbClr val="FF0000"/>
        </a:solidFill>
      </dgm:spPr>
      <dgm:t>
        <a:bodyPr/>
        <a:lstStyle/>
        <a:p>
          <a:pPr rtl="1"/>
          <a:endParaRPr lang="ar-SA"/>
        </a:p>
      </dgm:t>
    </dgm:pt>
    <dgm:pt modelId="{37527D4F-C029-4A7F-9EC6-F01B34F78F77}" type="pres">
      <dgm:prSet presAssocID="{EB10FA23-F851-43FC-B3BB-F3C319C30011}" presName="downArrow" presStyleLbl="node1" presStyleIdx="0" presStyleCnt="2"/>
      <dgm:spPr>
        <a:solidFill>
          <a:srgbClr val="FFC000"/>
        </a:solidFill>
      </dgm:spPr>
      <dgm:t>
        <a:bodyPr/>
        <a:lstStyle/>
        <a:p>
          <a:pPr rtl="1"/>
          <a:endParaRPr lang="ar-SA"/>
        </a:p>
      </dgm:t>
    </dgm:pt>
    <dgm:pt modelId="{83E11AEE-5509-4280-8A70-B7B30982ED61}" type="pres">
      <dgm:prSet presAssocID="{EB10FA23-F851-43FC-B3BB-F3C319C30011}" presName="downArrowText" presStyleLbl="revTx" presStyleIdx="0" presStyleCnt="2" custScaleX="139497">
        <dgm:presLayoutVars>
          <dgm:bulletEnabled val="1"/>
        </dgm:presLayoutVars>
      </dgm:prSet>
      <dgm:spPr/>
      <dgm:t>
        <a:bodyPr/>
        <a:lstStyle/>
        <a:p>
          <a:pPr rtl="1"/>
          <a:endParaRPr lang="ar-SA"/>
        </a:p>
      </dgm:t>
    </dgm:pt>
    <dgm:pt modelId="{8E1D8554-B4CE-467A-9599-F78CC702A288}" type="pres">
      <dgm:prSet presAssocID="{D65FAFF2-D1E1-49E8-884A-F66454F527E0}" presName="upArrow" presStyleLbl="node1" presStyleIdx="1" presStyleCnt="2"/>
      <dgm:spPr>
        <a:solidFill>
          <a:srgbClr val="7030A0"/>
        </a:solidFill>
      </dgm:spPr>
    </dgm:pt>
    <dgm:pt modelId="{05E0D6D6-CD5A-4FF1-AEDA-4DD0CD7516C5}" type="pres">
      <dgm:prSet presAssocID="{D65FAFF2-D1E1-49E8-884A-F66454F527E0}" presName="upArrowText" presStyleLbl="revTx" presStyleIdx="1" presStyleCnt="2" custScaleX="151794">
        <dgm:presLayoutVars>
          <dgm:bulletEnabled val="1"/>
        </dgm:presLayoutVars>
      </dgm:prSet>
      <dgm:spPr/>
      <dgm:t>
        <a:bodyPr/>
        <a:lstStyle/>
        <a:p>
          <a:pPr rtl="1"/>
          <a:endParaRPr lang="ar-SA"/>
        </a:p>
      </dgm:t>
    </dgm:pt>
  </dgm:ptLst>
  <dgm:cxnLst>
    <dgm:cxn modelId="{7BEE72F1-984E-4C15-B7D4-9C689601918F}" type="presOf" srcId="{C53DC219-22DB-49EF-B727-DB0C6144E9DC}" destId="{58231F90-5178-4471-9EF7-9267096A280C}" srcOrd="0" destOrd="0" presId="urn:microsoft.com/office/officeart/2005/8/layout/arrow3"/>
    <dgm:cxn modelId="{52839F80-502E-4C9F-85E1-FE420811A579}" type="presOf" srcId="{EB10FA23-F851-43FC-B3BB-F3C319C30011}" destId="{83E11AEE-5509-4280-8A70-B7B30982ED61}" srcOrd="0" destOrd="0" presId="urn:microsoft.com/office/officeart/2005/8/layout/arrow3"/>
    <dgm:cxn modelId="{4F17F837-319A-4087-9C60-B6CC29F0B9FA}" srcId="{C53DC219-22DB-49EF-B727-DB0C6144E9DC}" destId="{D65FAFF2-D1E1-49E8-884A-F66454F527E0}" srcOrd="1" destOrd="0" parTransId="{F765FF5A-FD09-4442-B94C-938F9BA0B430}" sibTransId="{62EB9499-5626-4796-A593-FD1BB5683EF8}"/>
    <dgm:cxn modelId="{00E30D6B-21C7-404F-87E7-320DCF322E23}" srcId="{C53DC219-22DB-49EF-B727-DB0C6144E9DC}" destId="{EB10FA23-F851-43FC-B3BB-F3C319C30011}" srcOrd="0" destOrd="0" parTransId="{F9D48D1B-B76B-4506-80A6-BFD7760705E8}" sibTransId="{D48F994E-67EC-4B70-8263-F47B9C7121AC}"/>
    <dgm:cxn modelId="{AE3EED3D-A1D0-4C11-A079-2D45F5A82A8E}" type="presOf" srcId="{D65FAFF2-D1E1-49E8-884A-F66454F527E0}" destId="{05E0D6D6-CD5A-4FF1-AEDA-4DD0CD7516C5}" srcOrd="0" destOrd="0" presId="urn:microsoft.com/office/officeart/2005/8/layout/arrow3"/>
    <dgm:cxn modelId="{068ADE0D-07D4-42F8-8F47-AE74B30338D6}" type="presParOf" srcId="{58231F90-5178-4471-9EF7-9267096A280C}" destId="{DD715493-DF5D-4D82-982D-66A0239D4B9D}" srcOrd="0" destOrd="0" presId="urn:microsoft.com/office/officeart/2005/8/layout/arrow3"/>
    <dgm:cxn modelId="{6467C71F-4A5E-4085-BF06-792DAC62629C}" type="presParOf" srcId="{58231F90-5178-4471-9EF7-9267096A280C}" destId="{37527D4F-C029-4A7F-9EC6-F01B34F78F77}" srcOrd="1" destOrd="0" presId="urn:microsoft.com/office/officeart/2005/8/layout/arrow3"/>
    <dgm:cxn modelId="{D83F1705-D801-4166-B41E-6FD4D9BD764A}" type="presParOf" srcId="{58231F90-5178-4471-9EF7-9267096A280C}" destId="{83E11AEE-5509-4280-8A70-B7B30982ED61}" srcOrd="2" destOrd="0" presId="urn:microsoft.com/office/officeart/2005/8/layout/arrow3"/>
    <dgm:cxn modelId="{654ABE90-86D9-4096-8627-F1D615DA29E7}" type="presParOf" srcId="{58231F90-5178-4471-9EF7-9267096A280C}" destId="{8E1D8554-B4CE-467A-9599-F78CC702A288}" srcOrd="3" destOrd="0" presId="urn:microsoft.com/office/officeart/2005/8/layout/arrow3"/>
    <dgm:cxn modelId="{A05ABF79-C765-40DC-8076-7DF958D8F2B5}" type="presParOf" srcId="{58231F90-5178-4471-9EF7-9267096A280C}" destId="{05E0D6D6-CD5A-4FF1-AEDA-4DD0CD7516C5}" srcOrd="4" destOrd="0" presId="urn:microsoft.com/office/officeart/2005/8/layout/arrow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715493-DF5D-4D82-982D-66A0239D4B9D}">
      <dsp:nvSpPr>
        <dsp:cNvPr id="0" name=""/>
        <dsp:cNvSpPr/>
      </dsp:nvSpPr>
      <dsp:spPr>
        <a:xfrm rot="21300000">
          <a:off x="23773" y="1498279"/>
          <a:ext cx="7699453" cy="881703"/>
        </a:xfrm>
        <a:prstGeom prst="mathMinus">
          <a:avLst/>
        </a:prstGeom>
        <a:solidFill>
          <a:srgbClr val="FF0000"/>
        </a:solidFill>
        <a:ln>
          <a:noFill/>
        </a:ln>
        <a:effectLst>
          <a:outerShdw blurRad="50800" dist="25400" dir="5400000" rotWithShape="0">
            <a:srgbClr val="000000">
              <a:alpha val="46000"/>
            </a:srgbClr>
          </a:outerShdw>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37527D4F-C029-4A7F-9EC6-F01B34F78F77}">
      <dsp:nvSpPr>
        <dsp:cNvPr id="0" name=""/>
        <dsp:cNvSpPr/>
      </dsp:nvSpPr>
      <dsp:spPr>
        <a:xfrm>
          <a:off x="929640" y="193913"/>
          <a:ext cx="2324100" cy="1551305"/>
        </a:xfrm>
        <a:prstGeom prst="downArrow">
          <a:avLst/>
        </a:prstGeom>
        <a:solidFill>
          <a:srgbClr val="FFC000"/>
        </a:solidFill>
        <a:ln>
          <a:noFill/>
        </a:ln>
        <a:effectLst>
          <a:outerShdw blurRad="50800" dist="25400" dir="5400000" rotWithShape="0">
            <a:srgbClr val="000000">
              <a:alpha val="46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83E11AEE-5509-4280-8A70-B7B30982ED61}">
      <dsp:nvSpPr>
        <dsp:cNvPr id="0" name=""/>
        <dsp:cNvSpPr/>
      </dsp:nvSpPr>
      <dsp:spPr>
        <a:xfrm>
          <a:off x="3616336" y="0"/>
          <a:ext cx="3458186" cy="16288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7584" tIns="227584" rIns="227584" bIns="227584" numCol="1" spcCol="1270" anchor="ctr" anchorCtr="0">
          <a:noAutofit/>
        </a:bodyPr>
        <a:lstStyle/>
        <a:p>
          <a:pPr lvl="0" algn="ctr" defTabSz="1422400" rtl="1">
            <a:lnSpc>
              <a:spcPct val="90000"/>
            </a:lnSpc>
            <a:spcBef>
              <a:spcPct val="0"/>
            </a:spcBef>
            <a:spcAft>
              <a:spcPct val="35000"/>
            </a:spcAft>
          </a:pPr>
          <a:r>
            <a:rPr lang="ar-SA" sz="3200" b="1" kern="1200" dirty="0" smtClean="0"/>
            <a:t>المصادر الداخلية (الذاتية)</a:t>
          </a:r>
          <a:endParaRPr lang="ar-SA" sz="3200" b="1" kern="1200" dirty="0"/>
        </a:p>
      </dsp:txBody>
      <dsp:txXfrm>
        <a:off x="3616336" y="0"/>
        <a:ext cx="3458186" cy="1628870"/>
      </dsp:txXfrm>
    </dsp:sp>
    <dsp:sp modelId="{8E1D8554-B4CE-467A-9599-F78CC702A288}">
      <dsp:nvSpPr>
        <dsp:cNvPr id="0" name=""/>
        <dsp:cNvSpPr/>
      </dsp:nvSpPr>
      <dsp:spPr>
        <a:xfrm>
          <a:off x="4493260" y="2133044"/>
          <a:ext cx="2324100" cy="1551305"/>
        </a:xfrm>
        <a:prstGeom prst="upArrow">
          <a:avLst/>
        </a:prstGeom>
        <a:solidFill>
          <a:srgbClr val="7030A0"/>
        </a:solidFill>
        <a:ln>
          <a:noFill/>
        </a:ln>
        <a:effectLst>
          <a:outerShdw blurRad="50800" dist="25400" dir="5400000" rotWithShape="0">
            <a:srgbClr val="000000">
              <a:alpha val="46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05E0D6D6-CD5A-4FF1-AEDA-4DD0CD7516C5}">
      <dsp:nvSpPr>
        <dsp:cNvPr id="0" name=""/>
        <dsp:cNvSpPr/>
      </dsp:nvSpPr>
      <dsp:spPr>
        <a:xfrm>
          <a:off x="520053" y="2249392"/>
          <a:ext cx="3763033" cy="16288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5816" tIns="305816" rIns="305816" bIns="305816" numCol="1" spcCol="1270" anchor="ctr" anchorCtr="0">
          <a:noAutofit/>
        </a:bodyPr>
        <a:lstStyle/>
        <a:p>
          <a:pPr lvl="0" algn="ctr" defTabSz="1911350" rtl="1">
            <a:lnSpc>
              <a:spcPct val="90000"/>
            </a:lnSpc>
            <a:spcBef>
              <a:spcPct val="0"/>
            </a:spcBef>
            <a:spcAft>
              <a:spcPct val="35000"/>
            </a:spcAft>
          </a:pPr>
          <a:r>
            <a:rPr lang="ar-SA" sz="4300" b="1" kern="1200" dirty="0" smtClean="0"/>
            <a:t>المصادر الخارجية</a:t>
          </a:r>
          <a:endParaRPr lang="ar-SA" sz="4300" b="1" kern="1200" dirty="0"/>
        </a:p>
      </dsp:txBody>
      <dsp:txXfrm>
        <a:off x="520053" y="2249392"/>
        <a:ext cx="3763033" cy="1628870"/>
      </dsp:txXfrm>
    </dsp:sp>
  </dsp:spTree>
</dsp:drawing>
</file>

<file path=ppt/diagrams/layout1.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1D8BD707-D9CF-40AE-B4C6-C98DA3205C09}" type="datetimeFigureOut">
              <a:rPr lang="en-US" smtClean="0"/>
              <a:pPr/>
              <a:t>5/21/2021</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6F15528-21DE-4FAA-801E-634DDDAF4B2B}" type="slidenum">
              <a:rPr lang="en-US" smtClean="0"/>
              <a:pPr/>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D8BD707-D9CF-40AE-B4C6-C98DA3205C09}" type="datetimeFigureOut">
              <a:rPr lang="en-US" smtClean="0"/>
              <a:pPr/>
              <a:t>5/21/2021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5/21/2021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pPr/>
              <a:t>5/21/2021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1D8BD707-D9CF-40AE-B4C6-C98DA3205C09}" type="datetimeFigureOut">
              <a:rPr lang="en-US" smtClean="0"/>
              <a:pPr/>
              <a:t>5/21/2021</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1" eaLnBrk="1" latinLnBrk="0" hangingPunct="1">
        <a:spcBef>
          <a:spcPct val="0"/>
        </a:spcBef>
        <a:buNone/>
        <a:defRPr sz="540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65760" indent="-365760" algn="r" defTabSz="914400" rtl="1"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r" defTabSz="914400" rtl="1"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r" defTabSz="914400" rtl="1"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r" defTabSz="914400" rtl="1"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r" defTabSz="914400" rtl="1"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r" defTabSz="914400" rtl="1"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solidFill>
                  <a:srgbClr val="E30BD4"/>
                </a:solidFill>
              </a:rPr>
              <a:t>مبادئ التمويل</a:t>
            </a:r>
            <a:endParaRPr lang="ar-SA" dirty="0">
              <a:solidFill>
                <a:srgbClr val="E30BD4"/>
              </a:solidFill>
            </a:endParaRPr>
          </a:p>
        </p:txBody>
      </p:sp>
      <p:sp>
        <p:nvSpPr>
          <p:cNvPr id="3" name="Subtitle 2"/>
          <p:cNvSpPr>
            <a:spLocks noGrp="1"/>
          </p:cNvSpPr>
          <p:nvPr>
            <p:ph type="subTitle" idx="1"/>
          </p:nvPr>
        </p:nvSpPr>
        <p:spPr/>
        <p:txBody>
          <a:bodyPr>
            <a:normAutofit/>
          </a:bodyPr>
          <a:lstStyle/>
          <a:p>
            <a:r>
              <a:rPr lang="ar-SA" sz="6600" b="1" dirty="0">
                <a:solidFill>
                  <a:srgbClr val="FFFF00"/>
                </a:solidFill>
              </a:rPr>
              <a:t>هيكل رأس المال</a:t>
            </a:r>
          </a:p>
        </p:txBody>
      </p:sp>
    </p:spTree>
    <p:extLst>
      <p:ext uri="{BB962C8B-B14F-4D97-AF65-F5344CB8AC3E}">
        <p14:creationId xmlns:p14="http://schemas.microsoft.com/office/powerpoint/2010/main" val="23048949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2057400"/>
            <a:ext cx="7745505" cy="3877815"/>
          </a:xfrm>
        </p:spPr>
        <p:txBody>
          <a:bodyPr>
            <a:normAutofit fontScale="92500"/>
          </a:bodyPr>
          <a:lstStyle/>
          <a:p>
            <a:pPr marL="0" indent="0" algn="just">
              <a:lnSpc>
                <a:spcPct val="150000"/>
              </a:lnSpc>
              <a:buNone/>
            </a:pPr>
            <a:r>
              <a:rPr lang="ar-SA" sz="3000" b="1" dirty="0" smtClean="0">
                <a:solidFill>
                  <a:srgbClr val="D6182A"/>
                </a:solidFill>
              </a:rPr>
              <a:t>يجب </a:t>
            </a:r>
            <a:r>
              <a:rPr lang="ar-SA" sz="3000" b="1" dirty="0">
                <a:solidFill>
                  <a:srgbClr val="D6182A"/>
                </a:solidFill>
              </a:rPr>
              <a:t>أن يحكم جميع أدوات التمويل الخارجية </a:t>
            </a:r>
            <a:r>
              <a:rPr lang="ar-SA" sz="3000" b="1" dirty="0" smtClean="0">
                <a:solidFill>
                  <a:srgbClr val="D6182A"/>
                </a:solidFill>
              </a:rPr>
              <a:t>الإسلامية:</a:t>
            </a:r>
          </a:p>
          <a:p>
            <a:pPr algn="just">
              <a:lnSpc>
                <a:spcPct val="150000"/>
              </a:lnSpc>
              <a:buClr>
                <a:srgbClr val="C00000"/>
              </a:buClr>
            </a:pPr>
            <a:r>
              <a:rPr lang="ar-SA" b="1" dirty="0"/>
              <a:t>مبدأ المشاركة في الربح والخسارة طبقا لقاعدة الغنم </a:t>
            </a:r>
            <a:r>
              <a:rPr lang="ar-SA" b="1" dirty="0" smtClean="0"/>
              <a:t>بالغرم.</a:t>
            </a:r>
          </a:p>
          <a:p>
            <a:pPr algn="just">
              <a:lnSpc>
                <a:spcPct val="150000"/>
              </a:lnSpc>
              <a:buClr>
                <a:srgbClr val="C00000"/>
              </a:buClr>
            </a:pPr>
            <a:r>
              <a:rPr lang="ar-SA" b="1" dirty="0" smtClean="0"/>
              <a:t>أن </a:t>
            </a:r>
            <a:r>
              <a:rPr lang="ar-SA" b="1" dirty="0"/>
              <a:t>تصدر بالقيمة </a:t>
            </a:r>
            <a:r>
              <a:rPr lang="ar-SA" b="1" dirty="0" smtClean="0"/>
              <a:t>الإسمية.</a:t>
            </a:r>
          </a:p>
          <a:p>
            <a:pPr algn="just">
              <a:lnSpc>
                <a:spcPct val="150000"/>
              </a:lnSpc>
              <a:buClr>
                <a:srgbClr val="C00000"/>
              </a:buClr>
            </a:pPr>
            <a:r>
              <a:rPr lang="ar-SA" b="1" dirty="0" smtClean="0"/>
              <a:t>عدم </a:t>
            </a:r>
            <a:r>
              <a:rPr lang="ar-SA" b="1" dirty="0"/>
              <a:t>جواز إصدار أوراق مالية ممتازة تعطى لصاحبها حقوق أفضل من </a:t>
            </a:r>
            <a:r>
              <a:rPr lang="ar-SA" b="1" dirty="0" smtClean="0"/>
              <a:t>غيره.</a:t>
            </a:r>
          </a:p>
          <a:p>
            <a:pPr algn="just">
              <a:lnSpc>
                <a:spcPct val="150000"/>
              </a:lnSpc>
              <a:buClr>
                <a:srgbClr val="C00000"/>
              </a:buClr>
            </a:pPr>
            <a:r>
              <a:rPr lang="ar-SA" b="1" dirty="0" smtClean="0"/>
              <a:t>عدم </a:t>
            </a:r>
            <a:r>
              <a:rPr lang="ar-SA" b="1" dirty="0"/>
              <a:t>جواز إصدار أوراق مالية تتمتع بالربحية دون تحمل </a:t>
            </a:r>
            <a:r>
              <a:rPr lang="ar-SA" b="1" dirty="0" smtClean="0"/>
              <a:t>الخسارة.</a:t>
            </a:r>
          </a:p>
          <a:p>
            <a:pPr algn="just">
              <a:lnSpc>
                <a:spcPct val="150000"/>
              </a:lnSpc>
              <a:buClr>
                <a:srgbClr val="C00000"/>
              </a:buClr>
            </a:pPr>
            <a:r>
              <a:rPr lang="ar-SA" b="1" dirty="0" smtClean="0"/>
              <a:t>عدم </a:t>
            </a:r>
            <a:r>
              <a:rPr lang="ar-SA" b="1" dirty="0"/>
              <a:t>اصدار أوراق مالية </a:t>
            </a:r>
            <a:r>
              <a:rPr lang="ar-SA" b="1" dirty="0" smtClean="0"/>
              <a:t>لحاملها.</a:t>
            </a:r>
          </a:p>
          <a:p>
            <a:endParaRPr lang="ar-SA" dirty="0"/>
          </a:p>
        </p:txBody>
      </p:sp>
      <p:sp>
        <p:nvSpPr>
          <p:cNvPr id="3" name="Title 2"/>
          <p:cNvSpPr>
            <a:spLocks noGrp="1"/>
          </p:cNvSpPr>
          <p:nvPr>
            <p:ph type="title"/>
          </p:nvPr>
        </p:nvSpPr>
        <p:spPr/>
        <p:txBody>
          <a:bodyPr/>
          <a:lstStyle/>
          <a:p>
            <a:r>
              <a:rPr lang="ar-SA" sz="4000" b="1" dirty="0"/>
              <a:t>أدوات التمويل الخارجية في المنهج الإسلامي:</a:t>
            </a:r>
          </a:p>
        </p:txBody>
      </p:sp>
    </p:spTree>
    <p:extLst>
      <p:ext uri="{BB962C8B-B14F-4D97-AF65-F5344CB8AC3E}">
        <p14:creationId xmlns:p14="http://schemas.microsoft.com/office/powerpoint/2010/main" val="2477469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1000"/>
                                        <p:tgtEl>
                                          <p:spTgt spid="2">
                                            <p:txEl>
                                              <p:pRg st="4" end="4"/>
                                            </p:txEl>
                                          </p:spTgt>
                                        </p:tgtEl>
                                      </p:cBhvr>
                                    </p:animEffect>
                                    <p:anim calcmode="lin" valueType="num">
                                      <p:cBhvr>
                                        <p:cTn id="3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
                                            <p:txEl>
                                              <p:pRg st="5" end="5"/>
                                            </p:txEl>
                                          </p:spTgt>
                                        </p:tgtEl>
                                        <p:attrNameLst>
                                          <p:attrName>style.visibility</p:attrName>
                                        </p:attrNameLst>
                                      </p:cBhvr>
                                      <p:to>
                                        <p:strVal val="visible"/>
                                      </p:to>
                                    </p:set>
                                    <p:animEffect transition="in" filter="fade">
                                      <p:cBhvr>
                                        <p:cTn id="42" dur="1000"/>
                                        <p:tgtEl>
                                          <p:spTgt spid="2">
                                            <p:txEl>
                                              <p:pRg st="5" end="5"/>
                                            </p:txEl>
                                          </p:spTgt>
                                        </p:tgtEl>
                                      </p:cBhvr>
                                    </p:animEffect>
                                    <p:anim calcmode="lin" valueType="num">
                                      <p:cBhvr>
                                        <p:cTn id="43"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150000"/>
              </a:lnSpc>
              <a:buClr>
                <a:srgbClr val="7030A0"/>
              </a:buClr>
            </a:pPr>
            <a:r>
              <a:rPr lang="ar-SA" dirty="0" smtClean="0"/>
              <a:t> </a:t>
            </a:r>
            <a:r>
              <a:rPr lang="ar-SA" b="1" dirty="0" smtClean="0"/>
              <a:t>صكوك </a:t>
            </a:r>
            <a:r>
              <a:rPr lang="ar-SA" b="1" dirty="0"/>
              <a:t>المضاربة المطلقة </a:t>
            </a:r>
            <a:r>
              <a:rPr lang="ar-SA" b="1" dirty="0" smtClean="0"/>
              <a:t>الإسلامية.</a:t>
            </a:r>
          </a:p>
          <a:p>
            <a:pPr>
              <a:lnSpc>
                <a:spcPct val="150000"/>
              </a:lnSpc>
              <a:buClr>
                <a:srgbClr val="7030A0"/>
              </a:buClr>
            </a:pPr>
            <a:r>
              <a:rPr lang="ar-SA" b="1" dirty="0" smtClean="0"/>
              <a:t>صكوك </a:t>
            </a:r>
            <a:r>
              <a:rPr lang="ar-SA" b="1" dirty="0"/>
              <a:t>المضاربة المقيدة </a:t>
            </a:r>
            <a:r>
              <a:rPr lang="ar-SA" b="1" dirty="0" smtClean="0"/>
              <a:t>الإسلامية.</a:t>
            </a:r>
          </a:p>
          <a:p>
            <a:pPr>
              <a:lnSpc>
                <a:spcPct val="150000"/>
              </a:lnSpc>
              <a:buClr>
                <a:srgbClr val="7030A0"/>
              </a:buClr>
            </a:pPr>
            <a:r>
              <a:rPr lang="ar-SA" b="1" dirty="0" smtClean="0"/>
              <a:t>صكوك </a:t>
            </a:r>
            <a:r>
              <a:rPr lang="ar-SA" b="1" dirty="0"/>
              <a:t>التمويل القابلة للاستهلاك </a:t>
            </a:r>
            <a:r>
              <a:rPr lang="ar-SA" b="1" dirty="0" smtClean="0"/>
              <a:t>التدريجي.</a:t>
            </a:r>
          </a:p>
          <a:p>
            <a:pPr>
              <a:lnSpc>
                <a:spcPct val="150000"/>
              </a:lnSpc>
              <a:buClr>
                <a:srgbClr val="7030A0"/>
              </a:buClr>
            </a:pPr>
            <a:r>
              <a:rPr lang="ar-SA" b="1" dirty="0" smtClean="0"/>
              <a:t>صكوك </a:t>
            </a:r>
            <a:r>
              <a:rPr lang="ar-SA" b="1" dirty="0"/>
              <a:t>التمويل القابلة للتحويل إلى </a:t>
            </a:r>
            <a:r>
              <a:rPr lang="ar-SA" b="1" dirty="0" smtClean="0"/>
              <a:t>أسهم.</a:t>
            </a:r>
          </a:p>
          <a:p>
            <a:pPr>
              <a:lnSpc>
                <a:spcPct val="150000"/>
              </a:lnSpc>
              <a:buClr>
                <a:srgbClr val="7030A0"/>
              </a:buClr>
            </a:pPr>
            <a:r>
              <a:rPr lang="ar-SA" b="1" dirty="0" smtClean="0"/>
              <a:t>صكوك </a:t>
            </a:r>
            <a:r>
              <a:rPr lang="ar-SA" b="1" dirty="0"/>
              <a:t>أخرى تتفق مع قواعد الشريعة الإسلامية</a:t>
            </a:r>
            <a:r>
              <a:rPr lang="ar-SA" b="1" dirty="0" smtClean="0"/>
              <a:t>.</a:t>
            </a:r>
            <a:endParaRPr lang="ar-SA" b="1" dirty="0"/>
          </a:p>
        </p:txBody>
      </p:sp>
      <p:sp>
        <p:nvSpPr>
          <p:cNvPr id="3" name="Title 2"/>
          <p:cNvSpPr>
            <a:spLocks noGrp="1"/>
          </p:cNvSpPr>
          <p:nvPr>
            <p:ph type="title"/>
          </p:nvPr>
        </p:nvSpPr>
        <p:spPr/>
        <p:txBody>
          <a:bodyPr/>
          <a:lstStyle/>
          <a:p>
            <a:r>
              <a:rPr lang="ar-SA" b="1" dirty="0"/>
              <a:t>الأدوات المالية الشرعية </a:t>
            </a:r>
          </a:p>
        </p:txBody>
      </p:sp>
    </p:spTree>
    <p:extLst>
      <p:ext uri="{BB962C8B-B14F-4D97-AF65-F5344CB8AC3E}">
        <p14:creationId xmlns:p14="http://schemas.microsoft.com/office/powerpoint/2010/main" val="86542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80">
                                          <p:stCondLst>
                                            <p:cond delay="0"/>
                                          </p:stCondLst>
                                        </p:cTn>
                                        <p:tgtEl>
                                          <p:spTgt spid="2">
                                            <p:txEl>
                                              <p:pRg st="0" end="0"/>
                                            </p:txEl>
                                          </p:spTgt>
                                        </p:tgtEl>
                                      </p:cBhvr>
                                    </p:animEffect>
                                    <p:anim calcmode="lin" valueType="num">
                                      <p:cBhvr>
                                        <p:cTn id="8"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xEl>
                                              <p:pRg st="0" end="0"/>
                                            </p:txEl>
                                          </p:spTgt>
                                        </p:tgtEl>
                                      </p:cBhvr>
                                      <p:to x="100000" y="60000"/>
                                    </p:animScale>
                                    <p:animScale>
                                      <p:cBhvr>
                                        <p:cTn id="14" dur="166" decel="50000">
                                          <p:stCondLst>
                                            <p:cond delay="676"/>
                                          </p:stCondLst>
                                        </p:cTn>
                                        <p:tgtEl>
                                          <p:spTgt spid="2">
                                            <p:txEl>
                                              <p:pRg st="0" end="0"/>
                                            </p:txEl>
                                          </p:spTgt>
                                        </p:tgtEl>
                                      </p:cBhvr>
                                      <p:to x="100000" y="100000"/>
                                    </p:animScale>
                                    <p:animScale>
                                      <p:cBhvr>
                                        <p:cTn id="15" dur="26">
                                          <p:stCondLst>
                                            <p:cond delay="1312"/>
                                          </p:stCondLst>
                                        </p:cTn>
                                        <p:tgtEl>
                                          <p:spTgt spid="2">
                                            <p:txEl>
                                              <p:pRg st="0" end="0"/>
                                            </p:txEl>
                                          </p:spTgt>
                                        </p:tgtEl>
                                      </p:cBhvr>
                                      <p:to x="100000" y="80000"/>
                                    </p:animScale>
                                    <p:animScale>
                                      <p:cBhvr>
                                        <p:cTn id="16" dur="166" decel="50000">
                                          <p:stCondLst>
                                            <p:cond delay="1338"/>
                                          </p:stCondLst>
                                        </p:cTn>
                                        <p:tgtEl>
                                          <p:spTgt spid="2">
                                            <p:txEl>
                                              <p:pRg st="0" end="0"/>
                                            </p:txEl>
                                          </p:spTgt>
                                        </p:tgtEl>
                                      </p:cBhvr>
                                      <p:to x="100000" y="100000"/>
                                    </p:animScale>
                                    <p:animScale>
                                      <p:cBhvr>
                                        <p:cTn id="17" dur="26">
                                          <p:stCondLst>
                                            <p:cond delay="1642"/>
                                          </p:stCondLst>
                                        </p:cTn>
                                        <p:tgtEl>
                                          <p:spTgt spid="2">
                                            <p:txEl>
                                              <p:pRg st="0" end="0"/>
                                            </p:txEl>
                                          </p:spTgt>
                                        </p:tgtEl>
                                      </p:cBhvr>
                                      <p:to x="100000" y="90000"/>
                                    </p:animScale>
                                    <p:animScale>
                                      <p:cBhvr>
                                        <p:cTn id="18" dur="166" decel="50000">
                                          <p:stCondLst>
                                            <p:cond delay="1668"/>
                                          </p:stCondLst>
                                        </p:cTn>
                                        <p:tgtEl>
                                          <p:spTgt spid="2">
                                            <p:txEl>
                                              <p:pRg st="0" end="0"/>
                                            </p:txEl>
                                          </p:spTgt>
                                        </p:tgtEl>
                                      </p:cBhvr>
                                      <p:to x="100000" y="100000"/>
                                    </p:animScale>
                                    <p:animScale>
                                      <p:cBhvr>
                                        <p:cTn id="19" dur="26">
                                          <p:stCondLst>
                                            <p:cond delay="1808"/>
                                          </p:stCondLst>
                                        </p:cTn>
                                        <p:tgtEl>
                                          <p:spTgt spid="2">
                                            <p:txEl>
                                              <p:pRg st="0" end="0"/>
                                            </p:txEl>
                                          </p:spTgt>
                                        </p:tgtEl>
                                      </p:cBhvr>
                                      <p:to x="100000" y="95000"/>
                                    </p:animScale>
                                    <p:animScale>
                                      <p:cBhvr>
                                        <p:cTn id="20" dur="166" decel="50000">
                                          <p:stCondLst>
                                            <p:cond delay="1834"/>
                                          </p:stCondLst>
                                        </p:cTn>
                                        <p:tgtEl>
                                          <p:spTgt spid="2">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2">
                                            <p:txEl>
                                              <p:pRg st="1" end="1"/>
                                            </p:txEl>
                                          </p:spTgt>
                                        </p:tgtEl>
                                        <p:attrNameLst>
                                          <p:attrName>style.visibility</p:attrName>
                                        </p:attrNameLst>
                                      </p:cBhvr>
                                      <p:to>
                                        <p:strVal val="visible"/>
                                      </p:to>
                                    </p:set>
                                    <p:animEffect transition="in" filter="wipe(down)">
                                      <p:cBhvr>
                                        <p:cTn id="25" dur="580">
                                          <p:stCondLst>
                                            <p:cond delay="0"/>
                                          </p:stCondLst>
                                        </p:cTn>
                                        <p:tgtEl>
                                          <p:spTgt spid="2">
                                            <p:txEl>
                                              <p:pRg st="1" end="1"/>
                                            </p:txEl>
                                          </p:spTgt>
                                        </p:tgtEl>
                                      </p:cBhvr>
                                    </p:animEffect>
                                    <p:anim calcmode="lin" valueType="num">
                                      <p:cBhvr>
                                        <p:cTn id="26" dur="1822" tmFilter="0,0; 0.14,0.36; 0.43,0.73; 0.71,0.91; 1.0,1.0">
                                          <p:stCondLst>
                                            <p:cond delay="0"/>
                                          </p:stCondLst>
                                        </p:cTn>
                                        <p:tgtEl>
                                          <p:spTgt spid="2">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2">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2">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2">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2">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2">
                                            <p:txEl>
                                              <p:pRg st="1" end="1"/>
                                            </p:txEl>
                                          </p:spTgt>
                                        </p:tgtEl>
                                      </p:cBhvr>
                                      <p:to x="100000" y="60000"/>
                                    </p:animScale>
                                    <p:animScale>
                                      <p:cBhvr>
                                        <p:cTn id="32" dur="166" decel="50000">
                                          <p:stCondLst>
                                            <p:cond delay="676"/>
                                          </p:stCondLst>
                                        </p:cTn>
                                        <p:tgtEl>
                                          <p:spTgt spid="2">
                                            <p:txEl>
                                              <p:pRg st="1" end="1"/>
                                            </p:txEl>
                                          </p:spTgt>
                                        </p:tgtEl>
                                      </p:cBhvr>
                                      <p:to x="100000" y="100000"/>
                                    </p:animScale>
                                    <p:animScale>
                                      <p:cBhvr>
                                        <p:cTn id="33" dur="26">
                                          <p:stCondLst>
                                            <p:cond delay="1312"/>
                                          </p:stCondLst>
                                        </p:cTn>
                                        <p:tgtEl>
                                          <p:spTgt spid="2">
                                            <p:txEl>
                                              <p:pRg st="1" end="1"/>
                                            </p:txEl>
                                          </p:spTgt>
                                        </p:tgtEl>
                                      </p:cBhvr>
                                      <p:to x="100000" y="80000"/>
                                    </p:animScale>
                                    <p:animScale>
                                      <p:cBhvr>
                                        <p:cTn id="34" dur="166" decel="50000">
                                          <p:stCondLst>
                                            <p:cond delay="1338"/>
                                          </p:stCondLst>
                                        </p:cTn>
                                        <p:tgtEl>
                                          <p:spTgt spid="2">
                                            <p:txEl>
                                              <p:pRg st="1" end="1"/>
                                            </p:txEl>
                                          </p:spTgt>
                                        </p:tgtEl>
                                      </p:cBhvr>
                                      <p:to x="100000" y="100000"/>
                                    </p:animScale>
                                    <p:animScale>
                                      <p:cBhvr>
                                        <p:cTn id="35" dur="26">
                                          <p:stCondLst>
                                            <p:cond delay="1642"/>
                                          </p:stCondLst>
                                        </p:cTn>
                                        <p:tgtEl>
                                          <p:spTgt spid="2">
                                            <p:txEl>
                                              <p:pRg st="1" end="1"/>
                                            </p:txEl>
                                          </p:spTgt>
                                        </p:tgtEl>
                                      </p:cBhvr>
                                      <p:to x="100000" y="90000"/>
                                    </p:animScale>
                                    <p:animScale>
                                      <p:cBhvr>
                                        <p:cTn id="36" dur="166" decel="50000">
                                          <p:stCondLst>
                                            <p:cond delay="1668"/>
                                          </p:stCondLst>
                                        </p:cTn>
                                        <p:tgtEl>
                                          <p:spTgt spid="2">
                                            <p:txEl>
                                              <p:pRg st="1" end="1"/>
                                            </p:txEl>
                                          </p:spTgt>
                                        </p:tgtEl>
                                      </p:cBhvr>
                                      <p:to x="100000" y="100000"/>
                                    </p:animScale>
                                    <p:animScale>
                                      <p:cBhvr>
                                        <p:cTn id="37" dur="26">
                                          <p:stCondLst>
                                            <p:cond delay="1808"/>
                                          </p:stCondLst>
                                        </p:cTn>
                                        <p:tgtEl>
                                          <p:spTgt spid="2">
                                            <p:txEl>
                                              <p:pRg st="1" end="1"/>
                                            </p:txEl>
                                          </p:spTgt>
                                        </p:tgtEl>
                                      </p:cBhvr>
                                      <p:to x="100000" y="95000"/>
                                    </p:animScale>
                                    <p:animScale>
                                      <p:cBhvr>
                                        <p:cTn id="38" dur="166" decel="50000">
                                          <p:stCondLst>
                                            <p:cond delay="1834"/>
                                          </p:stCondLst>
                                        </p:cTn>
                                        <p:tgtEl>
                                          <p:spTgt spid="2">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2">
                                            <p:txEl>
                                              <p:pRg st="2" end="2"/>
                                            </p:txEl>
                                          </p:spTgt>
                                        </p:tgtEl>
                                        <p:attrNameLst>
                                          <p:attrName>style.visibility</p:attrName>
                                        </p:attrNameLst>
                                      </p:cBhvr>
                                      <p:to>
                                        <p:strVal val="visible"/>
                                      </p:to>
                                    </p:set>
                                    <p:animEffect transition="in" filter="wipe(down)">
                                      <p:cBhvr>
                                        <p:cTn id="43" dur="580">
                                          <p:stCondLst>
                                            <p:cond delay="0"/>
                                          </p:stCondLst>
                                        </p:cTn>
                                        <p:tgtEl>
                                          <p:spTgt spid="2">
                                            <p:txEl>
                                              <p:pRg st="2" end="2"/>
                                            </p:txEl>
                                          </p:spTgt>
                                        </p:tgtEl>
                                      </p:cBhvr>
                                    </p:animEffect>
                                    <p:anim calcmode="lin" valueType="num">
                                      <p:cBhvr>
                                        <p:cTn id="44" dur="1822" tmFilter="0,0; 0.14,0.36; 0.43,0.73; 0.71,0.91; 1.0,1.0">
                                          <p:stCondLst>
                                            <p:cond delay="0"/>
                                          </p:stCondLst>
                                        </p:cTn>
                                        <p:tgtEl>
                                          <p:spTgt spid="2">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2">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2">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2">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2">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2">
                                            <p:txEl>
                                              <p:pRg st="2" end="2"/>
                                            </p:txEl>
                                          </p:spTgt>
                                        </p:tgtEl>
                                      </p:cBhvr>
                                      <p:to x="100000" y="60000"/>
                                    </p:animScale>
                                    <p:animScale>
                                      <p:cBhvr>
                                        <p:cTn id="50" dur="166" decel="50000">
                                          <p:stCondLst>
                                            <p:cond delay="676"/>
                                          </p:stCondLst>
                                        </p:cTn>
                                        <p:tgtEl>
                                          <p:spTgt spid="2">
                                            <p:txEl>
                                              <p:pRg st="2" end="2"/>
                                            </p:txEl>
                                          </p:spTgt>
                                        </p:tgtEl>
                                      </p:cBhvr>
                                      <p:to x="100000" y="100000"/>
                                    </p:animScale>
                                    <p:animScale>
                                      <p:cBhvr>
                                        <p:cTn id="51" dur="26">
                                          <p:stCondLst>
                                            <p:cond delay="1312"/>
                                          </p:stCondLst>
                                        </p:cTn>
                                        <p:tgtEl>
                                          <p:spTgt spid="2">
                                            <p:txEl>
                                              <p:pRg st="2" end="2"/>
                                            </p:txEl>
                                          </p:spTgt>
                                        </p:tgtEl>
                                      </p:cBhvr>
                                      <p:to x="100000" y="80000"/>
                                    </p:animScale>
                                    <p:animScale>
                                      <p:cBhvr>
                                        <p:cTn id="52" dur="166" decel="50000">
                                          <p:stCondLst>
                                            <p:cond delay="1338"/>
                                          </p:stCondLst>
                                        </p:cTn>
                                        <p:tgtEl>
                                          <p:spTgt spid="2">
                                            <p:txEl>
                                              <p:pRg st="2" end="2"/>
                                            </p:txEl>
                                          </p:spTgt>
                                        </p:tgtEl>
                                      </p:cBhvr>
                                      <p:to x="100000" y="100000"/>
                                    </p:animScale>
                                    <p:animScale>
                                      <p:cBhvr>
                                        <p:cTn id="53" dur="26">
                                          <p:stCondLst>
                                            <p:cond delay="1642"/>
                                          </p:stCondLst>
                                        </p:cTn>
                                        <p:tgtEl>
                                          <p:spTgt spid="2">
                                            <p:txEl>
                                              <p:pRg st="2" end="2"/>
                                            </p:txEl>
                                          </p:spTgt>
                                        </p:tgtEl>
                                      </p:cBhvr>
                                      <p:to x="100000" y="90000"/>
                                    </p:animScale>
                                    <p:animScale>
                                      <p:cBhvr>
                                        <p:cTn id="54" dur="166" decel="50000">
                                          <p:stCondLst>
                                            <p:cond delay="1668"/>
                                          </p:stCondLst>
                                        </p:cTn>
                                        <p:tgtEl>
                                          <p:spTgt spid="2">
                                            <p:txEl>
                                              <p:pRg st="2" end="2"/>
                                            </p:txEl>
                                          </p:spTgt>
                                        </p:tgtEl>
                                      </p:cBhvr>
                                      <p:to x="100000" y="100000"/>
                                    </p:animScale>
                                    <p:animScale>
                                      <p:cBhvr>
                                        <p:cTn id="55" dur="26">
                                          <p:stCondLst>
                                            <p:cond delay="1808"/>
                                          </p:stCondLst>
                                        </p:cTn>
                                        <p:tgtEl>
                                          <p:spTgt spid="2">
                                            <p:txEl>
                                              <p:pRg st="2" end="2"/>
                                            </p:txEl>
                                          </p:spTgt>
                                        </p:tgtEl>
                                      </p:cBhvr>
                                      <p:to x="100000" y="95000"/>
                                    </p:animScale>
                                    <p:animScale>
                                      <p:cBhvr>
                                        <p:cTn id="56" dur="166" decel="50000">
                                          <p:stCondLst>
                                            <p:cond delay="1834"/>
                                          </p:stCondLst>
                                        </p:cTn>
                                        <p:tgtEl>
                                          <p:spTgt spid="2">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2">
                                            <p:txEl>
                                              <p:pRg st="3" end="3"/>
                                            </p:txEl>
                                          </p:spTgt>
                                        </p:tgtEl>
                                        <p:attrNameLst>
                                          <p:attrName>style.visibility</p:attrName>
                                        </p:attrNameLst>
                                      </p:cBhvr>
                                      <p:to>
                                        <p:strVal val="visible"/>
                                      </p:to>
                                    </p:set>
                                    <p:animEffect transition="in" filter="wipe(down)">
                                      <p:cBhvr>
                                        <p:cTn id="61" dur="580">
                                          <p:stCondLst>
                                            <p:cond delay="0"/>
                                          </p:stCondLst>
                                        </p:cTn>
                                        <p:tgtEl>
                                          <p:spTgt spid="2">
                                            <p:txEl>
                                              <p:pRg st="3" end="3"/>
                                            </p:txEl>
                                          </p:spTgt>
                                        </p:tgtEl>
                                      </p:cBhvr>
                                    </p:animEffect>
                                    <p:anim calcmode="lin" valueType="num">
                                      <p:cBhvr>
                                        <p:cTn id="62" dur="1822" tmFilter="0,0; 0.14,0.36; 0.43,0.73; 0.71,0.91; 1.0,1.0">
                                          <p:stCondLst>
                                            <p:cond delay="0"/>
                                          </p:stCondLst>
                                        </p:cTn>
                                        <p:tgtEl>
                                          <p:spTgt spid="2">
                                            <p:txEl>
                                              <p:pRg st="3" end="3"/>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2">
                                            <p:txEl>
                                              <p:pRg st="3" end="3"/>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2">
                                            <p:txEl>
                                              <p:pRg st="3" end="3"/>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2">
                                            <p:txEl>
                                              <p:pRg st="3" end="3"/>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2">
                                            <p:txEl>
                                              <p:pRg st="3" end="3"/>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2">
                                            <p:txEl>
                                              <p:pRg st="3" end="3"/>
                                            </p:txEl>
                                          </p:spTgt>
                                        </p:tgtEl>
                                      </p:cBhvr>
                                      <p:to x="100000" y="60000"/>
                                    </p:animScale>
                                    <p:animScale>
                                      <p:cBhvr>
                                        <p:cTn id="68" dur="166" decel="50000">
                                          <p:stCondLst>
                                            <p:cond delay="676"/>
                                          </p:stCondLst>
                                        </p:cTn>
                                        <p:tgtEl>
                                          <p:spTgt spid="2">
                                            <p:txEl>
                                              <p:pRg st="3" end="3"/>
                                            </p:txEl>
                                          </p:spTgt>
                                        </p:tgtEl>
                                      </p:cBhvr>
                                      <p:to x="100000" y="100000"/>
                                    </p:animScale>
                                    <p:animScale>
                                      <p:cBhvr>
                                        <p:cTn id="69" dur="26">
                                          <p:stCondLst>
                                            <p:cond delay="1312"/>
                                          </p:stCondLst>
                                        </p:cTn>
                                        <p:tgtEl>
                                          <p:spTgt spid="2">
                                            <p:txEl>
                                              <p:pRg st="3" end="3"/>
                                            </p:txEl>
                                          </p:spTgt>
                                        </p:tgtEl>
                                      </p:cBhvr>
                                      <p:to x="100000" y="80000"/>
                                    </p:animScale>
                                    <p:animScale>
                                      <p:cBhvr>
                                        <p:cTn id="70" dur="166" decel="50000">
                                          <p:stCondLst>
                                            <p:cond delay="1338"/>
                                          </p:stCondLst>
                                        </p:cTn>
                                        <p:tgtEl>
                                          <p:spTgt spid="2">
                                            <p:txEl>
                                              <p:pRg st="3" end="3"/>
                                            </p:txEl>
                                          </p:spTgt>
                                        </p:tgtEl>
                                      </p:cBhvr>
                                      <p:to x="100000" y="100000"/>
                                    </p:animScale>
                                    <p:animScale>
                                      <p:cBhvr>
                                        <p:cTn id="71" dur="26">
                                          <p:stCondLst>
                                            <p:cond delay="1642"/>
                                          </p:stCondLst>
                                        </p:cTn>
                                        <p:tgtEl>
                                          <p:spTgt spid="2">
                                            <p:txEl>
                                              <p:pRg st="3" end="3"/>
                                            </p:txEl>
                                          </p:spTgt>
                                        </p:tgtEl>
                                      </p:cBhvr>
                                      <p:to x="100000" y="90000"/>
                                    </p:animScale>
                                    <p:animScale>
                                      <p:cBhvr>
                                        <p:cTn id="72" dur="166" decel="50000">
                                          <p:stCondLst>
                                            <p:cond delay="1668"/>
                                          </p:stCondLst>
                                        </p:cTn>
                                        <p:tgtEl>
                                          <p:spTgt spid="2">
                                            <p:txEl>
                                              <p:pRg st="3" end="3"/>
                                            </p:txEl>
                                          </p:spTgt>
                                        </p:tgtEl>
                                      </p:cBhvr>
                                      <p:to x="100000" y="100000"/>
                                    </p:animScale>
                                    <p:animScale>
                                      <p:cBhvr>
                                        <p:cTn id="73" dur="26">
                                          <p:stCondLst>
                                            <p:cond delay="1808"/>
                                          </p:stCondLst>
                                        </p:cTn>
                                        <p:tgtEl>
                                          <p:spTgt spid="2">
                                            <p:txEl>
                                              <p:pRg st="3" end="3"/>
                                            </p:txEl>
                                          </p:spTgt>
                                        </p:tgtEl>
                                      </p:cBhvr>
                                      <p:to x="100000" y="95000"/>
                                    </p:animScale>
                                    <p:animScale>
                                      <p:cBhvr>
                                        <p:cTn id="74" dur="166" decel="50000">
                                          <p:stCondLst>
                                            <p:cond delay="1834"/>
                                          </p:stCondLst>
                                        </p:cTn>
                                        <p:tgtEl>
                                          <p:spTgt spid="2">
                                            <p:txEl>
                                              <p:pRg st="3" end="3"/>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grpId="0" nodeType="clickEffect">
                                  <p:stCondLst>
                                    <p:cond delay="0"/>
                                  </p:stCondLst>
                                  <p:childTnLst>
                                    <p:set>
                                      <p:cBhvr>
                                        <p:cTn id="78" dur="1" fill="hold">
                                          <p:stCondLst>
                                            <p:cond delay="0"/>
                                          </p:stCondLst>
                                        </p:cTn>
                                        <p:tgtEl>
                                          <p:spTgt spid="2">
                                            <p:txEl>
                                              <p:pRg st="4" end="4"/>
                                            </p:txEl>
                                          </p:spTgt>
                                        </p:tgtEl>
                                        <p:attrNameLst>
                                          <p:attrName>style.visibility</p:attrName>
                                        </p:attrNameLst>
                                      </p:cBhvr>
                                      <p:to>
                                        <p:strVal val="visible"/>
                                      </p:to>
                                    </p:set>
                                    <p:animEffect transition="in" filter="wipe(down)">
                                      <p:cBhvr>
                                        <p:cTn id="79" dur="580">
                                          <p:stCondLst>
                                            <p:cond delay="0"/>
                                          </p:stCondLst>
                                        </p:cTn>
                                        <p:tgtEl>
                                          <p:spTgt spid="2">
                                            <p:txEl>
                                              <p:pRg st="4" end="4"/>
                                            </p:txEl>
                                          </p:spTgt>
                                        </p:tgtEl>
                                      </p:cBhvr>
                                    </p:animEffect>
                                    <p:anim calcmode="lin" valueType="num">
                                      <p:cBhvr>
                                        <p:cTn id="80" dur="1822" tmFilter="0,0; 0.14,0.36; 0.43,0.73; 0.71,0.91; 1.0,1.0">
                                          <p:stCondLst>
                                            <p:cond delay="0"/>
                                          </p:stCondLst>
                                        </p:cTn>
                                        <p:tgtEl>
                                          <p:spTgt spid="2">
                                            <p:txEl>
                                              <p:pRg st="4" end="4"/>
                                            </p:txEl>
                                          </p:spTgt>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2">
                                            <p:txEl>
                                              <p:pRg st="4" end="4"/>
                                            </p:txEl>
                                          </p:spTgt>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2">
                                            <p:txEl>
                                              <p:pRg st="4" end="4"/>
                                            </p:txEl>
                                          </p:spTgt>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2">
                                            <p:txEl>
                                              <p:pRg st="4" end="4"/>
                                            </p:txEl>
                                          </p:spTgt>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2">
                                            <p:txEl>
                                              <p:pRg st="4" end="4"/>
                                            </p:txEl>
                                          </p:spTgt>
                                        </p:tgtEl>
                                        <p:attrNameLst>
                                          <p:attrName>ppt_y</p:attrName>
                                        </p:attrNameLst>
                                      </p:cBhvr>
                                      <p:tavLst>
                                        <p:tav tm="0" fmla="#ppt_y-sin(pi*$)/81">
                                          <p:val>
                                            <p:fltVal val="0"/>
                                          </p:val>
                                        </p:tav>
                                        <p:tav tm="100000">
                                          <p:val>
                                            <p:fltVal val="1"/>
                                          </p:val>
                                        </p:tav>
                                      </p:tavLst>
                                    </p:anim>
                                    <p:animScale>
                                      <p:cBhvr>
                                        <p:cTn id="85" dur="26">
                                          <p:stCondLst>
                                            <p:cond delay="650"/>
                                          </p:stCondLst>
                                        </p:cTn>
                                        <p:tgtEl>
                                          <p:spTgt spid="2">
                                            <p:txEl>
                                              <p:pRg st="4" end="4"/>
                                            </p:txEl>
                                          </p:spTgt>
                                        </p:tgtEl>
                                      </p:cBhvr>
                                      <p:to x="100000" y="60000"/>
                                    </p:animScale>
                                    <p:animScale>
                                      <p:cBhvr>
                                        <p:cTn id="86" dur="166" decel="50000">
                                          <p:stCondLst>
                                            <p:cond delay="676"/>
                                          </p:stCondLst>
                                        </p:cTn>
                                        <p:tgtEl>
                                          <p:spTgt spid="2">
                                            <p:txEl>
                                              <p:pRg st="4" end="4"/>
                                            </p:txEl>
                                          </p:spTgt>
                                        </p:tgtEl>
                                      </p:cBhvr>
                                      <p:to x="100000" y="100000"/>
                                    </p:animScale>
                                    <p:animScale>
                                      <p:cBhvr>
                                        <p:cTn id="87" dur="26">
                                          <p:stCondLst>
                                            <p:cond delay="1312"/>
                                          </p:stCondLst>
                                        </p:cTn>
                                        <p:tgtEl>
                                          <p:spTgt spid="2">
                                            <p:txEl>
                                              <p:pRg st="4" end="4"/>
                                            </p:txEl>
                                          </p:spTgt>
                                        </p:tgtEl>
                                      </p:cBhvr>
                                      <p:to x="100000" y="80000"/>
                                    </p:animScale>
                                    <p:animScale>
                                      <p:cBhvr>
                                        <p:cTn id="88" dur="166" decel="50000">
                                          <p:stCondLst>
                                            <p:cond delay="1338"/>
                                          </p:stCondLst>
                                        </p:cTn>
                                        <p:tgtEl>
                                          <p:spTgt spid="2">
                                            <p:txEl>
                                              <p:pRg st="4" end="4"/>
                                            </p:txEl>
                                          </p:spTgt>
                                        </p:tgtEl>
                                      </p:cBhvr>
                                      <p:to x="100000" y="100000"/>
                                    </p:animScale>
                                    <p:animScale>
                                      <p:cBhvr>
                                        <p:cTn id="89" dur="26">
                                          <p:stCondLst>
                                            <p:cond delay="1642"/>
                                          </p:stCondLst>
                                        </p:cTn>
                                        <p:tgtEl>
                                          <p:spTgt spid="2">
                                            <p:txEl>
                                              <p:pRg st="4" end="4"/>
                                            </p:txEl>
                                          </p:spTgt>
                                        </p:tgtEl>
                                      </p:cBhvr>
                                      <p:to x="100000" y="90000"/>
                                    </p:animScale>
                                    <p:animScale>
                                      <p:cBhvr>
                                        <p:cTn id="90" dur="166" decel="50000">
                                          <p:stCondLst>
                                            <p:cond delay="1668"/>
                                          </p:stCondLst>
                                        </p:cTn>
                                        <p:tgtEl>
                                          <p:spTgt spid="2">
                                            <p:txEl>
                                              <p:pRg st="4" end="4"/>
                                            </p:txEl>
                                          </p:spTgt>
                                        </p:tgtEl>
                                      </p:cBhvr>
                                      <p:to x="100000" y="100000"/>
                                    </p:animScale>
                                    <p:animScale>
                                      <p:cBhvr>
                                        <p:cTn id="91" dur="26">
                                          <p:stCondLst>
                                            <p:cond delay="1808"/>
                                          </p:stCondLst>
                                        </p:cTn>
                                        <p:tgtEl>
                                          <p:spTgt spid="2">
                                            <p:txEl>
                                              <p:pRg st="4" end="4"/>
                                            </p:txEl>
                                          </p:spTgt>
                                        </p:tgtEl>
                                      </p:cBhvr>
                                      <p:to x="100000" y="95000"/>
                                    </p:animScale>
                                    <p:animScale>
                                      <p:cBhvr>
                                        <p:cTn id="92" dur="166" decel="50000">
                                          <p:stCondLst>
                                            <p:cond delay="1834"/>
                                          </p:stCondLst>
                                        </p:cTn>
                                        <p:tgtEl>
                                          <p:spTgt spid="2">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2057399"/>
            <a:ext cx="8458199" cy="4068763"/>
          </a:xfrm>
        </p:spPr>
        <p:txBody>
          <a:bodyPr>
            <a:normAutofit/>
          </a:bodyPr>
          <a:lstStyle/>
          <a:p>
            <a:pPr algn="just">
              <a:lnSpc>
                <a:spcPct val="150000"/>
              </a:lnSpc>
              <a:buClr>
                <a:srgbClr val="00B050"/>
              </a:buClr>
            </a:pPr>
            <a:r>
              <a:rPr lang="ar-SA" b="1" dirty="0"/>
              <a:t>هي صكوك تصدرها الشركة التي ترغب في الحصول على الأموال </a:t>
            </a:r>
            <a:r>
              <a:rPr lang="ar-SA" b="1" dirty="0" smtClean="0"/>
              <a:t>لاستثمارها.</a:t>
            </a:r>
          </a:p>
          <a:p>
            <a:pPr algn="just">
              <a:lnSpc>
                <a:spcPct val="150000"/>
              </a:lnSpc>
              <a:buClr>
                <a:srgbClr val="00B050"/>
              </a:buClr>
            </a:pPr>
            <a:r>
              <a:rPr lang="ar-SA" b="1" dirty="0" smtClean="0"/>
              <a:t>وتعطى </a:t>
            </a:r>
            <a:r>
              <a:rPr lang="ar-SA" b="1" dirty="0"/>
              <a:t>هذه الصكوك لصاحبها الحق في الحصول على نسبة شائعة من </a:t>
            </a:r>
            <a:r>
              <a:rPr lang="ar-SA" b="1" dirty="0" smtClean="0"/>
              <a:t>الأرباح.</a:t>
            </a:r>
          </a:p>
          <a:p>
            <a:pPr algn="just">
              <a:lnSpc>
                <a:spcPct val="150000"/>
              </a:lnSpc>
              <a:buClr>
                <a:srgbClr val="00B050"/>
              </a:buClr>
            </a:pPr>
            <a:r>
              <a:rPr lang="ar-SA" b="1" dirty="0" smtClean="0"/>
              <a:t>هذه </a:t>
            </a:r>
            <a:r>
              <a:rPr lang="ar-SA" b="1" dirty="0"/>
              <a:t>الصكوك توفر للشركة المصدرة لها المرونة الكافية في تحريك </a:t>
            </a:r>
            <a:r>
              <a:rPr lang="ar-SA" b="1" dirty="0" smtClean="0"/>
              <a:t>حصيلتها.</a:t>
            </a:r>
          </a:p>
          <a:p>
            <a:pPr algn="just">
              <a:lnSpc>
                <a:spcPct val="150000"/>
              </a:lnSpc>
              <a:buClr>
                <a:srgbClr val="00B050"/>
              </a:buClr>
            </a:pPr>
            <a:r>
              <a:rPr lang="ar-SA" b="1" dirty="0" smtClean="0"/>
              <a:t>تخضع </a:t>
            </a:r>
            <a:r>
              <a:rPr lang="ar-SA" b="1" dirty="0"/>
              <a:t>العلاقة للضوابط الفقهية المنظمة لعقد المضاربة </a:t>
            </a:r>
            <a:r>
              <a:rPr lang="ar-SA" b="1" dirty="0" smtClean="0"/>
              <a:t>الإسلامية.</a:t>
            </a:r>
          </a:p>
          <a:p>
            <a:pPr algn="just">
              <a:lnSpc>
                <a:spcPct val="150000"/>
              </a:lnSpc>
              <a:buClr>
                <a:srgbClr val="00B050"/>
              </a:buClr>
            </a:pPr>
            <a:r>
              <a:rPr lang="ar-SA" b="1" dirty="0" smtClean="0"/>
              <a:t>ويمكن </a:t>
            </a:r>
            <a:r>
              <a:rPr lang="ar-SA" b="1" dirty="0"/>
              <a:t>إصدار هذه الصكوك بعملة الدولة التي تقع فيها الشركة المصدرة </a:t>
            </a:r>
            <a:r>
              <a:rPr lang="ar-SA" b="1" dirty="0" smtClean="0"/>
              <a:t>لها.</a:t>
            </a:r>
          </a:p>
          <a:p>
            <a:pPr algn="just">
              <a:lnSpc>
                <a:spcPct val="150000"/>
              </a:lnSpc>
              <a:buClr>
                <a:srgbClr val="00B050"/>
              </a:buClr>
            </a:pPr>
            <a:r>
              <a:rPr lang="ar-SA" b="1" dirty="0" smtClean="0"/>
              <a:t>ومن </a:t>
            </a:r>
            <a:r>
              <a:rPr lang="ar-SA" b="1" dirty="0"/>
              <a:t>المفضل أن يكون إصدار الصك بقيمة إسمية </a:t>
            </a:r>
            <a:r>
              <a:rPr lang="ar-SA" b="1" dirty="0" smtClean="0"/>
              <a:t>واحدة.</a:t>
            </a:r>
          </a:p>
        </p:txBody>
      </p:sp>
      <p:sp>
        <p:nvSpPr>
          <p:cNvPr id="3" name="Title 2"/>
          <p:cNvSpPr>
            <a:spLocks noGrp="1"/>
          </p:cNvSpPr>
          <p:nvPr>
            <p:ph type="title"/>
          </p:nvPr>
        </p:nvSpPr>
        <p:spPr>
          <a:xfrm>
            <a:off x="685800" y="457200"/>
            <a:ext cx="7756263" cy="1054250"/>
          </a:xfrm>
        </p:spPr>
        <p:txBody>
          <a:bodyPr/>
          <a:lstStyle/>
          <a:p>
            <a:r>
              <a:rPr lang="ar-SA" sz="4400" b="1" dirty="0" smtClean="0"/>
              <a:t>1/ صكوك </a:t>
            </a:r>
            <a:r>
              <a:rPr lang="ar-SA" sz="4400" b="1" dirty="0"/>
              <a:t>المضاربة المطلقة الإسلامية:</a:t>
            </a:r>
          </a:p>
        </p:txBody>
      </p:sp>
    </p:spTree>
    <p:extLst>
      <p:ext uri="{BB962C8B-B14F-4D97-AF65-F5344CB8AC3E}">
        <p14:creationId xmlns:p14="http://schemas.microsoft.com/office/powerpoint/2010/main" val="1089658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 calcmode="lin" valueType="num">
                                      <p:cBhvr>
                                        <p:cTn id="14"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2">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2">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 calcmode="lin" valueType="num">
                                      <p:cBhvr>
                                        <p:cTn id="21" dur="5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2">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2">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 calcmode="lin" valueType="num">
                                      <p:cBhvr>
                                        <p:cTn id="28" dur="500" fill="hold"/>
                                        <p:tgtEl>
                                          <p:spTgt spid="2">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2">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2">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 calcmode="lin" valueType="num">
                                      <p:cBhvr>
                                        <p:cTn id="35" dur="500" fill="hold"/>
                                        <p:tgtEl>
                                          <p:spTgt spid="2">
                                            <p:txEl>
                                              <p:pRg st="4" end="4"/>
                                            </p:txEl>
                                          </p:spTgt>
                                        </p:tgtEl>
                                        <p:attrNameLst>
                                          <p:attrName>ppt_w</p:attrName>
                                        </p:attrNameLst>
                                      </p:cBhvr>
                                      <p:tavLst>
                                        <p:tav tm="0">
                                          <p:val>
                                            <p:fltVal val="0"/>
                                          </p:val>
                                        </p:tav>
                                        <p:tav tm="100000">
                                          <p:val>
                                            <p:strVal val="#ppt_w"/>
                                          </p:val>
                                        </p:tav>
                                      </p:tavLst>
                                    </p:anim>
                                    <p:anim calcmode="lin" valueType="num">
                                      <p:cBhvr>
                                        <p:cTn id="36" dur="500" fill="hold"/>
                                        <p:tgtEl>
                                          <p:spTgt spid="2">
                                            <p:txEl>
                                              <p:pRg st="4" end="4"/>
                                            </p:txEl>
                                          </p:spTgt>
                                        </p:tgtEl>
                                        <p:attrNameLst>
                                          <p:attrName>ppt_h</p:attrName>
                                        </p:attrNameLst>
                                      </p:cBhvr>
                                      <p:tavLst>
                                        <p:tav tm="0">
                                          <p:val>
                                            <p:fltVal val="0"/>
                                          </p:val>
                                        </p:tav>
                                        <p:tav tm="100000">
                                          <p:val>
                                            <p:strVal val="#ppt_h"/>
                                          </p:val>
                                        </p:tav>
                                      </p:tavLst>
                                    </p:anim>
                                    <p:animEffect transition="in" filter="fade">
                                      <p:cBhvr>
                                        <p:cTn id="37" dur="500"/>
                                        <p:tgtEl>
                                          <p:spTgt spid="2">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2">
                                            <p:txEl>
                                              <p:pRg st="5" end="5"/>
                                            </p:txEl>
                                          </p:spTgt>
                                        </p:tgtEl>
                                        <p:attrNameLst>
                                          <p:attrName>style.visibility</p:attrName>
                                        </p:attrNameLst>
                                      </p:cBhvr>
                                      <p:to>
                                        <p:strVal val="visible"/>
                                      </p:to>
                                    </p:set>
                                    <p:anim calcmode="lin" valueType="num">
                                      <p:cBhvr>
                                        <p:cTn id="42" dur="500" fill="hold"/>
                                        <p:tgtEl>
                                          <p:spTgt spid="2">
                                            <p:txEl>
                                              <p:pRg st="5" end="5"/>
                                            </p:txEl>
                                          </p:spTgt>
                                        </p:tgtEl>
                                        <p:attrNameLst>
                                          <p:attrName>ppt_w</p:attrName>
                                        </p:attrNameLst>
                                      </p:cBhvr>
                                      <p:tavLst>
                                        <p:tav tm="0">
                                          <p:val>
                                            <p:fltVal val="0"/>
                                          </p:val>
                                        </p:tav>
                                        <p:tav tm="100000">
                                          <p:val>
                                            <p:strVal val="#ppt_w"/>
                                          </p:val>
                                        </p:tav>
                                      </p:tavLst>
                                    </p:anim>
                                    <p:anim calcmode="lin" valueType="num">
                                      <p:cBhvr>
                                        <p:cTn id="43" dur="500" fill="hold"/>
                                        <p:tgtEl>
                                          <p:spTgt spid="2">
                                            <p:txEl>
                                              <p:pRg st="5" end="5"/>
                                            </p:txEl>
                                          </p:spTgt>
                                        </p:tgtEl>
                                        <p:attrNameLst>
                                          <p:attrName>ppt_h</p:attrName>
                                        </p:attrNameLst>
                                      </p:cBhvr>
                                      <p:tavLst>
                                        <p:tav tm="0">
                                          <p:val>
                                            <p:fltVal val="0"/>
                                          </p:val>
                                        </p:tav>
                                        <p:tav tm="100000">
                                          <p:val>
                                            <p:strVal val="#ppt_h"/>
                                          </p:val>
                                        </p:tav>
                                      </p:tavLst>
                                    </p:anim>
                                    <p:animEffect transition="in" filter="fade">
                                      <p:cBhvr>
                                        <p:cTn id="44"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2248347"/>
            <a:ext cx="8458199" cy="3877815"/>
          </a:xfrm>
        </p:spPr>
        <p:txBody>
          <a:bodyPr/>
          <a:lstStyle/>
          <a:p>
            <a:pPr>
              <a:lnSpc>
                <a:spcPct val="150000"/>
              </a:lnSpc>
              <a:buClr>
                <a:srgbClr val="00B050"/>
              </a:buClr>
            </a:pPr>
            <a:r>
              <a:rPr lang="ar-SA" b="1" dirty="0"/>
              <a:t>وأن يكون تاريخ الإصدار متفقا مع السنة </a:t>
            </a:r>
            <a:r>
              <a:rPr lang="ar-SA" b="1" dirty="0" smtClean="0"/>
              <a:t>المالية.</a:t>
            </a:r>
          </a:p>
          <a:p>
            <a:pPr>
              <a:lnSpc>
                <a:spcPct val="150000"/>
              </a:lnSpc>
              <a:buClr>
                <a:srgbClr val="00B050"/>
              </a:buClr>
            </a:pPr>
            <a:r>
              <a:rPr lang="ar-SA" b="1" dirty="0" smtClean="0"/>
              <a:t>كما </a:t>
            </a:r>
            <a:r>
              <a:rPr lang="ar-SA" b="1" dirty="0"/>
              <a:t>قد يتم صرف دفعات دورية شهرية أو ربع أو نصف سنوية تحت </a:t>
            </a:r>
            <a:r>
              <a:rPr lang="ar-SA" b="1" dirty="0" smtClean="0"/>
              <a:t>الحساب.</a:t>
            </a:r>
          </a:p>
          <a:p>
            <a:pPr>
              <a:lnSpc>
                <a:spcPct val="150000"/>
              </a:lnSpc>
              <a:buClr>
                <a:srgbClr val="00B050"/>
              </a:buClr>
            </a:pPr>
            <a:r>
              <a:rPr lang="ar-SA" b="1" dirty="0" smtClean="0"/>
              <a:t>كما </a:t>
            </a:r>
            <a:r>
              <a:rPr lang="ar-SA" b="1" dirty="0"/>
              <a:t>يقترح تضمين ظهر الصك بيانات عن غرض الشركة ونصيبها </a:t>
            </a:r>
            <a:r>
              <a:rPr lang="ar-SA" b="1" dirty="0" smtClean="0"/>
              <a:t>كمضارب.</a:t>
            </a:r>
          </a:p>
          <a:p>
            <a:pPr>
              <a:lnSpc>
                <a:spcPct val="150000"/>
              </a:lnSpc>
              <a:buClr>
                <a:srgbClr val="00B050"/>
              </a:buClr>
            </a:pPr>
            <a:r>
              <a:rPr lang="ar-SA" b="1" dirty="0" smtClean="0"/>
              <a:t>وشروط </a:t>
            </a:r>
            <a:r>
              <a:rPr lang="ar-SA" b="1" dirty="0"/>
              <a:t>تداول الصك </a:t>
            </a:r>
            <a:r>
              <a:rPr lang="ar-SA" b="1" dirty="0" smtClean="0"/>
              <a:t>واسترداده.</a:t>
            </a:r>
          </a:p>
          <a:p>
            <a:pPr>
              <a:lnSpc>
                <a:spcPct val="150000"/>
              </a:lnSpc>
              <a:buClr>
                <a:srgbClr val="00B050"/>
              </a:buClr>
            </a:pPr>
            <a:r>
              <a:rPr lang="ar-SA" b="1" dirty="0" smtClean="0"/>
              <a:t>ودورية </a:t>
            </a:r>
            <a:r>
              <a:rPr lang="ar-SA" b="1" dirty="0"/>
              <a:t>احتساب العائد، وقيام الشركة بأداء الزكاة </a:t>
            </a:r>
            <a:r>
              <a:rPr lang="ar-SA" b="1" dirty="0" smtClean="0"/>
              <a:t>المستحقة.</a:t>
            </a:r>
          </a:p>
          <a:p>
            <a:pPr>
              <a:lnSpc>
                <a:spcPct val="150000"/>
              </a:lnSpc>
              <a:buClr>
                <a:srgbClr val="00B050"/>
              </a:buClr>
            </a:pPr>
            <a:r>
              <a:rPr lang="ar-SA" b="1" dirty="0" smtClean="0"/>
              <a:t>بالإضافة </a:t>
            </a:r>
            <a:r>
              <a:rPr lang="ar-SA" b="1" dirty="0"/>
              <a:t>للإجراءات الواجب اتباعها عند فقد الصك.</a:t>
            </a:r>
          </a:p>
        </p:txBody>
      </p:sp>
    </p:spTree>
    <p:extLst>
      <p:ext uri="{BB962C8B-B14F-4D97-AF65-F5344CB8AC3E}">
        <p14:creationId xmlns:p14="http://schemas.microsoft.com/office/powerpoint/2010/main" val="3132988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 calcmode="lin" valueType="num">
                                      <p:cBhvr>
                                        <p:cTn id="14"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2">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2">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 calcmode="lin" valueType="num">
                                      <p:cBhvr>
                                        <p:cTn id="21" dur="5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2">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2">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 calcmode="lin" valueType="num">
                                      <p:cBhvr>
                                        <p:cTn id="28" dur="500" fill="hold"/>
                                        <p:tgtEl>
                                          <p:spTgt spid="2">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2">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2">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 calcmode="lin" valueType="num">
                                      <p:cBhvr>
                                        <p:cTn id="35" dur="500" fill="hold"/>
                                        <p:tgtEl>
                                          <p:spTgt spid="2">
                                            <p:txEl>
                                              <p:pRg st="4" end="4"/>
                                            </p:txEl>
                                          </p:spTgt>
                                        </p:tgtEl>
                                        <p:attrNameLst>
                                          <p:attrName>ppt_w</p:attrName>
                                        </p:attrNameLst>
                                      </p:cBhvr>
                                      <p:tavLst>
                                        <p:tav tm="0">
                                          <p:val>
                                            <p:fltVal val="0"/>
                                          </p:val>
                                        </p:tav>
                                        <p:tav tm="100000">
                                          <p:val>
                                            <p:strVal val="#ppt_w"/>
                                          </p:val>
                                        </p:tav>
                                      </p:tavLst>
                                    </p:anim>
                                    <p:anim calcmode="lin" valueType="num">
                                      <p:cBhvr>
                                        <p:cTn id="36" dur="500" fill="hold"/>
                                        <p:tgtEl>
                                          <p:spTgt spid="2">
                                            <p:txEl>
                                              <p:pRg st="4" end="4"/>
                                            </p:txEl>
                                          </p:spTgt>
                                        </p:tgtEl>
                                        <p:attrNameLst>
                                          <p:attrName>ppt_h</p:attrName>
                                        </p:attrNameLst>
                                      </p:cBhvr>
                                      <p:tavLst>
                                        <p:tav tm="0">
                                          <p:val>
                                            <p:fltVal val="0"/>
                                          </p:val>
                                        </p:tav>
                                        <p:tav tm="100000">
                                          <p:val>
                                            <p:strVal val="#ppt_h"/>
                                          </p:val>
                                        </p:tav>
                                      </p:tavLst>
                                    </p:anim>
                                    <p:animEffect transition="in" filter="fade">
                                      <p:cBhvr>
                                        <p:cTn id="37" dur="500"/>
                                        <p:tgtEl>
                                          <p:spTgt spid="2">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2">
                                            <p:txEl>
                                              <p:pRg st="5" end="5"/>
                                            </p:txEl>
                                          </p:spTgt>
                                        </p:tgtEl>
                                        <p:attrNameLst>
                                          <p:attrName>style.visibility</p:attrName>
                                        </p:attrNameLst>
                                      </p:cBhvr>
                                      <p:to>
                                        <p:strVal val="visible"/>
                                      </p:to>
                                    </p:set>
                                    <p:anim calcmode="lin" valueType="num">
                                      <p:cBhvr>
                                        <p:cTn id="42" dur="500" fill="hold"/>
                                        <p:tgtEl>
                                          <p:spTgt spid="2">
                                            <p:txEl>
                                              <p:pRg st="5" end="5"/>
                                            </p:txEl>
                                          </p:spTgt>
                                        </p:tgtEl>
                                        <p:attrNameLst>
                                          <p:attrName>ppt_w</p:attrName>
                                        </p:attrNameLst>
                                      </p:cBhvr>
                                      <p:tavLst>
                                        <p:tav tm="0">
                                          <p:val>
                                            <p:fltVal val="0"/>
                                          </p:val>
                                        </p:tav>
                                        <p:tav tm="100000">
                                          <p:val>
                                            <p:strVal val="#ppt_w"/>
                                          </p:val>
                                        </p:tav>
                                      </p:tavLst>
                                    </p:anim>
                                    <p:anim calcmode="lin" valueType="num">
                                      <p:cBhvr>
                                        <p:cTn id="43" dur="500" fill="hold"/>
                                        <p:tgtEl>
                                          <p:spTgt spid="2">
                                            <p:txEl>
                                              <p:pRg st="5" end="5"/>
                                            </p:txEl>
                                          </p:spTgt>
                                        </p:tgtEl>
                                        <p:attrNameLst>
                                          <p:attrName>ppt_h</p:attrName>
                                        </p:attrNameLst>
                                      </p:cBhvr>
                                      <p:tavLst>
                                        <p:tav tm="0">
                                          <p:val>
                                            <p:fltVal val="0"/>
                                          </p:val>
                                        </p:tav>
                                        <p:tav tm="100000">
                                          <p:val>
                                            <p:strVal val="#ppt_h"/>
                                          </p:val>
                                        </p:tav>
                                      </p:tavLst>
                                    </p:anim>
                                    <p:animEffect transition="in" filter="fade">
                                      <p:cBhvr>
                                        <p:cTn id="44"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ar-SA" dirty="0"/>
          </a:p>
        </p:txBody>
      </p:sp>
      <p:sp>
        <p:nvSpPr>
          <p:cNvPr id="3" name="Title 2"/>
          <p:cNvSpPr>
            <a:spLocks noGrp="1"/>
          </p:cNvSpPr>
          <p:nvPr>
            <p:ph type="title"/>
          </p:nvPr>
        </p:nvSpPr>
        <p:spPr/>
        <p:txBody>
          <a:bodyPr/>
          <a:lstStyle/>
          <a:p>
            <a:r>
              <a:rPr lang="ar-SA" sz="4800" b="1" dirty="0" smtClean="0"/>
              <a:t>2/ صكوك </a:t>
            </a:r>
            <a:r>
              <a:rPr lang="ar-SA" sz="4800" b="1" dirty="0"/>
              <a:t>المضاربة المقيدة الإسلامية:</a:t>
            </a:r>
          </a:p>
        </p:txBody>
      </p:sp>
      <p:sp>
        <p:nvSpPr>
          <p:cNvPr id="4" name="Oval Callout 3"/>
          <p:cNvSpPr/>
          <p:nvPr/>
        </p:nvSpPr>
        <p:spPr>
          <a:xfrm>
            <a:off x="5181600" y="3124200"/>
            <a:ext cx="3048000" cy="1752600"/>
          </a:xfrm>
          <a:prstGeom prst="wedgeEllipseCallout">
            <a:avLst/>
          </a:prstGeom>
          <a:solidFill>
            <a:srgbClr val="00B050"/>
          </a:solidFill>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r>
              <a:rPr lang="ar-SA" sz="3200" b="1" dirty="0" smtClean="0"/>
              <a:t> </a:t>
            </a:r>
            <a:r>
              <a:rPr lang="ar-SA" sz="3200" b="1" dirty="0"/>
              <a:t>بمشروع معين</a:t>
            </a:r>
          </a:p>
        </p:txBody>
      </p:sp>
      <p:sp>
        <p:nvSpPr>
          <p:cNvPr id="5" name="Oval Callout 4"/>
          <p:cNvSpPr/>
          <p:nvPr/>
        </p:nvSpPr>
        <p:spPr>
          <a:xfrm>
            <a:off x="1299029" y="3131457"/>
            <a:ext cx="3048000" cy="1752600"/>
          </a:xfrm>
          <a:prstGeom prst="wedgeEllipseCallout">
            <a:avLst/>
          </a:prstGeom>
          <a:solidFill>
            <a:srgbClr val="FF0000"/>
          </a:solidFill>
        </p:spPr>
        <p:style>
          <a:lnRef idx="2">
            <a:schemeClr val="accent4">
              <a:shade val="50000"/>
            </a:schemeClr>
          </a:lnRef>
          <a:fillRef idx="1">
            <a:schemeClr val="accent4"/>
          </a:fillRef>
          <a:effectRef idx="0">
            <a:schemeClr val="accent4"/>
          </a:effectRef>
          <a:fontRef idx="minor">
            <a:schemeClr val="lt1"/>
          </a:fontRef>
        </p:style>
        <p:txBody>
          <a:bodyPr rtlCol="1" anchor="ctr"/>
          <a:lstStyle/>
          <a:p>
            <a:pPr algn="ctr"/>
            <a:r>
              <a:rPr lang="ar-SA" sz="3200" b="1" dirty="0"/>
              <a:t>بمجال معين</a:t>
            </a:r>
          </a:p>
        </p:txBody>
      </p:sp>
    </p:spTree>
    <p:extLst>
      <p:ext uri="{BB962C8B-B14F-4D97-AF65-F5344CB8AC3E}">
        <p14:creationId xmlns:p14="http://schemas.microsoft.com/office/powerpoint/2010/main" val="2798711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style.rotation</p:attrName>
                                        </p:attrNameLst>
                                      </p:cBhvr>
                                      <p:tavLst>
                                        <p:tav tm="0">
                                          <p:val>
                                            <p:fltVal val="90"/>
                                          </p:val>
                                        </p:tav>
                                        <p:tav tm="100000">
                                          <p:val>
                                            <p:fltVal val="0"/>
                                          </p:val>
                                        </p:tav>
                                      </p:tavLst>
                                    </p:anim>
                                    <p:animEffect transition="in" filter="fade">
                                      <p:cBhvr>
                                        <p:cTn id="1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1" y="2248347"/>
            <a:ext cx="8229600" cy="3877815"/>
          </a:xfrm>
        </p:spPr>
        <p:txBody>
          <a:bodyPr>
            <a:normAutofit fontScale="92500"/>
          </a:bodyPr>
          <a:lstStyle/>
          <a:p>
            <a:pPr algn="just">
              <a:lnSpc>
                <a:spcPct val="150000"/>
              </a:lnSpc>
            </a:pPr>
            <a:r>
              <a:rPr lang="ar-SA" b="1" dirty="0"/>
              <a:t>وهى صكوك تعطى لمالكها الحق في المشاركة الموقوتة في تأسيس أو تمويل مشروع معين أو عملية معينة والمشاركة في العائد المتولد منه وتحمل النتائج ايجابا </a:t>
            </a:r>
            <a:r>
              <a:rPr lang="ar-SA" b="1" dirty="0" smtClean="0"/>
              <a:t>وسلبا.</a:t>
            </a:r>
          </a:p>
          <a:p>
            <a:pPr algn="just">
              <a:lnSpc>
                <a:spcPct val="150000"/>
              </a:lnSpc>
            </a:pPr>
            <a:r>
              <a:rPr lang="ar-SA" b="1" dirty="0"/>
              <a:t>ويلزم أن يسبق اصدار هذا النوع من الصكوك دراسة جدوى كاملة </a:t>
            </a:r>
            <a:r>
              <a:rPr lang="ar-SA" b="1" dirty="0" smtClean="0"/>
              <a:t>للمشروع.</a:t>
            </a:r>
          </a:p>
          <a:p>
            <a:pPr algn="just">
              <a:lnSpc>
                <a:spcPct val="150000"/>
              </a:lnSpc>
            </a:pPr>
            <a:r>
              <a:rPr lang="ar-SA" b="1" dirty="0"/>
              <a:t>وأن يكون الحد الأقصى لصكوك المضاربة المصدرة لتمويل مشروع معين هو حجم التمويل اللازم لهذا المشروع</a:t>
            </a:r>
            <a:r>
              <a:rPr lang="ar-SA" b="1" dirty="0" smtClean="0"/>
              <a:t>.</a:t>
            </a:r>
          </a:p>
          <a:p>
            <a:pPr algn="just">
              <a:lnSpc>
                <a:spcPct val="150000"/>
              </a:lnSpc>
            </a:pPr>
            <a:r>
              <a:rPr lang="ar-SA" b="1" dirty="0" smtClean="0"/>
              <a:t>وقد </a:t>
            </a:r>
            <a:r>
              <a:rPr lang="ar-SA" b="1" dirty="0"/>
              <a:t>يتم اصدار هذا النوع من الصكوك بأكثر من عملة واحدة </a:t>
            </a:r>
            <a:r>
              <a:rPr lang="ar-SA" b="1" dirty="0" smtClean="0"/>
              <a:t>.</a:t>
            </a:r>
          </a:p>
          <a:p>
            <a:pPr marL="0" indent="0">
              <a:buNone/>
            </a:pPr>
            <a:endParaRPr lang="ar-SA" dirty="0"/>
          </a:p>
        </p:txBody>
      </p:sp>
      <p:sp>
        <p:nvSpPr>
          <p:cNvPr id="3" name="Title 2"/>
          <p:cNvSpPr>
            <a:spLocks noGrp="1"/>
          </p:cNvSpPr>
          <p:nvPr>
            <p:ph type="title"/>
          </p:nvPr>
        </p:nvSpPr>
        <p:spPr/>
        <p:txBody>
          <a:bodyPr/>
          <a:lstStyle/>
          <a:p>
            <a:r>
              <a:rPr lang="ar-SA" sz="4400" b="1" dirty="0"/>
              <a:t>صكوك المضاربة المقيدة بمشروع معين</a:t>
            </a:r>
          </a:p>
        </p:txBody>
      </p:sp>
    </p:spTree>
    <p:extLst>
      <p:ext uri="{BB962C8B-B14F-4D97-AF65-F5344CB8AC3E}">
        <p14:creationId xmlns:p14="http://schemas.microsoft.com/office/powerpoint/2010/main" val="751485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ct val="300000"/>
              </a:lnSpc>
            </a:pPr>
            <a:r>
              <a:rPr lang="ar-SA" sz="3200" b="1" dirty="0"/>
              <a:t>وهى صكوك تعطى لمالكها الحق في المشاركة في </a:t>
            </a:r>
            <a:r>
              <a:rPr lang="ar-SA" sz="3200" b="1" dirty="0">
                <a:solidFill>
                  <a:srgbClr val="FF0000"/>
                </a:solidFill>
              </a:rPr>
              <a:t>العائد</a:t>
            </a:r>
            <a:r>
              <a:rPr lang="ar-SA" sz="3200" b="1" dirty="0"/>
              <a:t> المتولد من تشغيل الأموال في نشاط استثماري </a:t>
            </a:r>
            <a:r>
              <a:rPr lang="ar-SA" sz="3200" b="1" dirty="0" smtClean="0"/>
              <a:t>معين.</a:t>
            </a:r>
          </a:p>
          <a:p>
            <a:pPr marL="0" indent="0">
              <a:buNone/>
            </a:pPr>
            <a:endParaRPr lang="ar-SA" dirty="0"/>
          </a:p>
        </p:txBody>
      </p:sp>
      <p:sp>
        <p:nvSpPr>
          <p:cNvPr id="3" name="Title 2"/>
          <p:cNvSpPr>
            <a:spLocks noGrp="1"/>
          </p:cNvSpPr>
          <p:nvPr>
            <p:ph type="title"/>
          </p:nvPr>
        </p:nvSpPr>
        <p:spPr/>
        <p:txBody>
          <a:bodyPr/>
          <a:lstStyle/>
          <a:p>
            <a:r>
              <a:rPr lang="ar-SA" sz="4800" dirty="0"/>
              <a:t>صكوك المضاربة المقيدة بمجال معين</a:t>
            </a:r>
          </a:p>
        </p:txBody>
      </p:sp>
    </p:spTree>
    <p:extLst>
      <p:ext uri="{BB962C8B-B14F-4D97-AF65-F5344CB8AC3E}">
        <p14:creationId xmlns:p14="http://schemas.microsoft.com/office/powerpoint/2010/main" val="2032999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1" y="2248347"/>
            <a:ext cx="8305800" cy="3877815"/>
          </a:xfrm>
        </p:spPr>
        <p:txBody>
          <a:bodyPr/>
          <a:lstStyle/>
          <a:p>
            <a:pPr algn="just">
              <a:lnSpc>
                <a:spcPct val="150000"/>
              </a:lnSpc>
              <a:buClr>
                <a:srgbClr val="0070C0"/>
              </a:buClr>
            </a:pPr>
            <a:r>
              <a:rPr lang="ar-SA" b="1" dirty="0"/>
              <a:t>صــدور قرار </a:t>
            </a:r>
            <a:r>
              <a:rPr lang="ar-SA" b="1" dirty="0" smtClean="0"/>
              <a:t>بالموافقة من </a:t>
            </a:r>
            <a:r>
              <a:rPr lang="ar-SA" b="1" dirty="0"/>
              <a:t>الجمعيـــة العامة </a:t>
            </a:r>
            <a:r>
              <a:rPr lang="ar-SA" b="1" dirty="0" smtClean="0"/>
              <a:t>للمســـاهمين.</a:t>
            </a:r>
          </a:p>
          <a:p>
            <a:pPr algn="just">
              <a:lnSpc>
                <a:spcPct val="150000"/>
              </a:lnSpc>
              <a:buClr>
                <a:srgbClr val="0070C0"/>
              </a:buClr>
            </a:pPr>
            <a:r>
              <a:rPr lang="ar-SA" b="1" dirty="0" smtClean="0"/>
              <a:t>أن </a:t>
            </a:r>
            <a:r>
              <a:rPr lang="ar-SA" b="1" dirty="0"/>
              <a:t>يتـم الــوفــاء بـرأس المــال المصــدر بالكامــل قبل اصدار هذه </a:t>
            </a:r>
            <a:r>
              <a:rPr lang="ar-SA" b="1" dirty="0" smtClean="0"/>
              <a:t>الصكوك.</a:t>
            </a:r>
          </a:p>
          <a:p>
            <a:pPr algn="just">
              <a:lnSpc>
                <a:spcPct val="150000"/>
              </a:lnSpc>
              <a:buClr>
                <a:srgbClr val="0070C0"/>
              </a:buClr>
            </a:pPr>
            <a:r>
              <a:rPr lang="ar-SA" b="1" dirty="0" smtClean="0"/>
              <a:t>دراســة </a:t>
            </a:r>
            <a:r>
              <a:rPr lang="ar-SA" b="1" dirty="0"/>
              <a:t>العـــلاقة المالية بين هذه الصكوك وبين حقوق الملكية من ناحية، </a:t>
            </a:r>
            <a:r>
              <a:rPr lang="ar-SA" b="1" dirty="0" smtClean="0"/>
              <a:t>وبينها وبين </a:t>
            </a:r>
            <a:r>
              <a:rPr lang="ar-SA" b="1" dirty="0"/>
              <a:t>إجمالي التمويل الخارجي من ناحية </a:t>
            </a:r>
            <a:r>
              <a:rPr lang="ar-SA" b="1" dirty="0" smtClean="0"/>
              <a:t>أخرى.</a:t>
            </a:r>
          </a:p>
          <a:p>
            <a:pPr algn="just">
              <a:lnSpc>
                <a:spcPct val="150000"/>
              </a:lnSpc>
              <a:buClr>
                <a:srgbClr val="0070C0"/>
              </a:buClr>
            </a:pPr>
            <a:r>
              <a:rPr lang="ar-SA" b="1" dirty="0" smtClean="0"/>
              <a:t>يلـزم </a:t>
            </a:r>
            <a:r>
              <a:rPr lang="ar-SA" b="1" dirty="0"/>
              <a:t>أن يرفق بنشـرة الاكتتاب في هذه الصكوك برنامج </a:t>
            </a:r>
            <a:r>
              <a:rPr lang="ar-SA" b="1" dirty="0" smtClean="0"/>
              <a:t>الرد.</a:t>
            </a:r>
          </a:p>
          <a:p>
            <a:pPr algn="just">
              <a:lnSpc>
                <a:spcPct val="150000"/>
              </a:lnSpc>
              <a:buClr>
                <a:srgbClr val="0070C0"/>
              </a:buClr>
            </a:pPr>
            <a:r>
              <a:rPr lang="ar-SA" b="1" dirty="0" smtClean="0"/>
              <a:t>يجب </a:t>
            </a:r>
            <a:r>
              <a:rPr lang="ar-SA" b="1" dirty="0"/>
              <a:t>توضيح أسس حساب عائد هذه الصكوك من الأرباح خلال فترة الاسترداد. </a:t>
            </a:r>
          </a:p>
        </p:txBody>
      </p:sp>
      <p:sp>
        <p:nvSpPr>
          <p:cNvPr id="3" name="Title 2"/>
          <p:cNvSpPr>
            <a:spLocks noGrp="1"/>
          </p:cNvSpPr>
          <p:nvPr>
            <p:ph type="title"/>
          </p:nvPr>
        </p:nvSpPr>
        <p:spPr/>
        <p:txBody>
          <a:bodyPr/>
          <a:lstStyle/>
          <a:p>
            <a:r>
              <a:rPr lang="ar-SA" sz="4000" b="1" dirty="0"/>
              <a:t>3/ صكوك التمويل القابلة </a:t>
            </a:r>
            <a:r>
              <a:rPr lang="ar-SA" sz="4000" b="1" dirty="0" smtClean="0"/>
              <a:t>للاستهلاك </a:t>
            </a:r>
            <a:r>
              <a:rPr lang="ar-SA" sz="4000" b="1" dirty="0"/>
              <a:t>التدريجي:</a:t>
            </a:r>
          </a:p>
        </p:txBody>
      </p:sp>
    </p:spTree>
    <p:extLst>
      <p:ext uri="{BB962C8B-B14F-4D97-AF65-F5344CB8AC3E}">
        <p14:creationId xmlns:p14="http://schemas.microsoft.com/office/powerpoint/2010/main" val="819420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down)">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wipe(down)">
                                      <p:cBhvr>
                                        <p:cTn id="27"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1" y="2248347"/>
            <a:ext cx="8610600" cy="3877815"/>
          </a:xfrm>
        </p:spPr>
        <p:txBody>
          <a:bodyPr/>
          <a:lstStyle/>
          <a:p>
            <a:pPr marL="0" indent="0" algn="just">
              <a:lnSpc>
                <a:spcPct val="150000"/>
              </a:lnSpc>
              <a:buNone/>
            </a:pPr>
            <a:r>
              <a:rPr lang="ar-SA" b="1" dirty="0" smtClean="0">
                <a:solidFill>
                  <a:srgbClr val="D6182A"/>
                </a:solidFill>
              </a:rPr>
              <a:t>أن </a:t>
            </a:r>
            <a:r>
              <a:rPr lang="ar-SA" b="1" dirty="0">
                <a:solidFill>
                  <a:srgbClr val="D6182A"/>
                </a:solidFill>
              </a:rPr>
              <a:t>الشركة الطالبة للتمويل قد تلجأ إلى إصدار هذا النوع من الصكوك في الحالات الآتية</a:t>
            </a:r>
            <a:r>
              <a:rPr lang="ar-SA" b="1" dirty="0" smtClean="0">
                <a:solidFill>
                  <a:srgbClr val="D6182A"/>
                </a:solidFill>
              </a:rPr>
              <a:t>:</a:t>
            </a:r>
          </a:p>
          <a:p>
            <a:pPr algn="just">
              <a:lnSpc>
                <a:spcPct val="150000"/>
              </a:lnSpc>
              <a:buClr>
                <a:srgbClr val="FF0066"/>
              </a:buClr>
              <a:buFont typeface="Wingdings" pitchFamily="2" charset="2"/>
              <a:buChar char="v"/>
            </a:pPr>
            <a:r>
              <a:rPr lang="ar-SA" b="1" dirty="0"/>
              <a:t>حالة وجود عوائق قانونية مؤقته لزيادة رأس </a:t>
            </a:r>
            <a:r>
              <a:rPr lang="ar-SA" b="1" dirty="0" smtClean="0"/>
              <a:t>المال.</a:t>
            </a:r>
          </a:p>
          <a:p>
            <a:pPr algn="just">
              <a:lnSpc>
                <a:spcPct val="150000"/>
              </a:lnSpc>
              <a:buClr>
                <a:srgbClr val="FF0066"/>
              </a:buClr>
              <a:buFont typeface="Wingdings" pitchFamily="2" charset="2"/>
              <a:buChar char="v"/>
            </a:pPr>
            <a:r>
              <a:rPr lang="ar-SA" b="1" dirty="0" smtClean="0"/>
              <a:t>تحفيز </a:t>
            </a:r>
            <a:r>
              <a:rPr lang="ar-SA" b="1" dirty="0"/>
              <a:t>شـريحة من المســـتثمرين للإقدام على الاكتتـــاب في هذه الصكوك على </a:t>
            </a:r>
            <a:r>
              <a:rPr lang="ar-SA" b="1" dirty="0" smtClean="0"/>
              <a:t>أمل أن </a:t>
            </a:r>
            <a:r>
              <a:rPr lang="ar-SA" b="1" dirty="0"/>
              <a:t>يكونوا  مساهمين في </a:t>
            </a:r>
            <a:r>
              <a:rPr lang="ar-SA" b="1" dirty="0" smtClean="0"/>
              <a:t>المستقبل.</a:t>
            </a:r>
          </a:p>
          <a:p>
            <a:pPr algn="just">
              <a:lnSpc>
                <a:spcPct val="150000"/>
              </a:lnSpc>
              <a:buClr>
                <a:srgbClr val="FF0066"/>
              </a:buClr>
              <a:buFont typeface="Wingdings" pitchFamily="2" charset="2"/>
              <a:buChar char="v"/>
            </a:pPr>
            <a:r>
              <a:rPr lang="ar-SA" b="1" dirty="0" smtClean="0"/>
              <a:t>حالــة </a:t>
            </a:r>
            <a:r>
              <a:rPr lang="ar-SA" b="1" dirty="0"/>
              <a:t>العمــليات والمشــروعات الاستثمارية التي تتطلب تمويلا طويل الأجل </a:t>
            </a:r>
            <a:r>
              <a:rPr lang="ar-SA" b="1" dirty="0" smtClean="0"/>
              <a:t>نسبيا.</a:t>
            </a:r>
          </a:p>
        </p:txBody>
      </p:sp>
      <p:sp>
        <p:nvSpPr>
          <p:cNvPr id="3" name="Title 2"/>
          <p:cNvSpPr>
            <a:spLocks noGrp="1"/>
          </p:cNvSpPr>
          <p:nvPr>
            <p:ph type="title"/>
          </p:nvPr>
        </p:nvSpPr>
        <p:spPr/>
        <p:txBody>
          <a:bodyPr/>
          <a:lstStyle/>
          <a:p>
            <a:r>
              <a:rPr lang="ar-SA" sz="4000" b="1" dirty="0"/>
              <a:t>4/ صكوك التمويل القابلة للتحويل إلى أسهم:</a:t>
            </a:r>
          </a:p>
        </p:txBody>
      </p:sp>
    </p:spTree>
    <p:extLst>
      <p:ext uri="{BB962C8B-B14F-4D97-AF65-F5344CB8AC3E}">
        <p14:creationId xmlns:p14="http://schemas.microsoft.com/office/powerpoint/2010/main" val="2590864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p:cTn id="15" dur="10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2">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2">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2">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2">
                                            <p:txEl>
                                              <p:pRg st="2" end="2"/>
                                            </p:txEl>
                                          </p:spTgt>
                                        </p:tgtEl>
                                        <p:attrNameLst>
                                          <p:attrName>style.visibility</p:attrName>
                                        </p:attrNameLst>
                                      </p:cBhvr>
                                      <p:to>
                                        <p:strVal val="visible"/>
                                      </p:to>
                                    </p:set>
                                    <p:anim calcmode="lin" valueType="num">
                                      <p:cBhvr>
                                        <p:cTn id="23" dur="10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2">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2">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2">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2">
                                            <p:txEl>
                                              <p:pRg st="3" end="3"/>
                                            </p:txEl>
                                          </p:spTgt>
                                        </p:tgtEl>
                                        <p:attrNameLst>
                                          <p:attrName>style.visibility</p:attrName>
                                        </p:attrNameLst>
                                      </p:cBhvr>
                                      <p:to>
                                        <p:strVal val="visible"/>
                                      </p:to>
                                    </p:set>
                                    <p:anim calcmode="lin" valueType="num">
                                      <p:cBhvr>
                                        <p:cTn id="31" dur="1000" fill="hold"/>
                                        <p:tgtEl>
                                          <p:spTgt spid="2">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2">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2">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2248347"/>
            <a:ext cx="8305799" cy="3877815"/>
          </a:xfrm>
        </p:spPr>
        <p:txBody>
          <a:bodyPr/>
          <a:lstStyle/>
          <a:p>
            <a:pPr>
              <a:lnSpc>
                <a:spcPct val="150000"/>
              </a:lnSpc>
              <a:buClr>
                <a:srgbClr val="FF0000"/>
              </a:buClr>
            </a:pPr>
            <a:r>
              <a:rPr lang="ar-SA" b="1" dirty="0"/>
              <a:t>يجب مراعــاة القواعــد المقــررة لـزيــــادة رأس المـال حسب قوانين </a:t>
            </a:r>
            <a:r>
              <a:rPr lang="ar-SA" b="1" dirty="0" smtClean="0"/>
              <a:t>الدولة.</a:t>
            </a:r>
          </a:p>
          <a:p>
            <a:pPr>
              <a:lnSpc>
                <a:spcPct val="150000"/>
              </a:lnSpc>
              <a:buClr>
                <a:srgbClr val="FF0000"/>
              </a:buClr>
            </a:pPr>
            <a:r>
              <a:rPr lang="ar-SA" b="1" dirty="0" smtClean="0"/>
              <a:t>يجب </a:t>
            </a:r>
            <a:r>
              <a:rPr lang="ar-SA" b="1" dirty="0"/>
              <a:t>مراعاة توازن الهيكل المالي بمصادره الداخلية </a:t>
            </a:r>
            <a:r>
              <a:rPr lang="ar-SA" b="1" dirty="0" smtClean="0"/>
              <a:t>والخارجية.</a:t>
            </a:r>
          </a:p>
          <a:p>
            <a:pPr>
              <a:lnSpc>
                <a:spcPct val="150000"/>
              </a:lnSpc>
              <a:buClr>
                <a:srgbClr val="FF0000"/>
              </a:buClr>
            </a:pPr>
            <a:r>
              <a:rPr lang="ar-SA" b="1" dirty="0" smtClean="0"/>
              <a:t>يجب </a:t>
            </a:r>
            <a:r>
              <a:rPr lang="ar-SA" b="1" dirty="0"/>
              <a:t>توضيح مقدار علاوة الاصدار لهذه الأسهم الجديدة إن </a:t>
            </a:r>
            <a:r>
              <a:rPr lang="ar-SA" b="1" dirty="0" smtClean="0"/>
              <a:t>وجدت.</a:t>
            </a:r>
          </a:p>
          <a:p>
            <a:pPr>
              <a:lnSpc>
                <a:spcPct val="150000"/>
              </a:lnSpc>
              <a:buClr>
                <a:srgbClr val="FF0000"/>
              </a:buClr>
            </a:pPr>
            <a:r>
              <a:rPr lang="ar-SA" b="1" dirty="0" smtClean="0"/>
              <a:t>يلزم </a:t>
            </a:r>
            <a:r>
              <a:rPr lang="ar-SA" b="1" dirty="0"/>
              <a:t>بيــان تاريــخ وشــروط التحويـل إلى أسهم والفترة </a:t>
            </a:r>
            <a:r>
              <a:rPr lang="ar-SA" b="1" dirty="0" smtClean="0"/>
              <a:t>الزمنية.</a:t>
            </a:r>
          </a:p>
          <a:p>
            <a:pPr>
              <a:lnSpc>
                <a:spcPct val="150000"/>
              </a:lnSpc>
              <a:buClr>
                <a:srgbClr val="FF0000"/>
              </a:buClr>
            </a:pPr>
            <a:r>
              <a:rPr lang="ar-SA" b="1" dirty="0" smtClean="0"/>
              <a:t>تاريخ </a:t>
            </a:r>
            <a:r>
              <a:rPr lang="ar-SA" b="1" dirty="0"/>
              <a:t>رد قيمة الصك في حالة عدم تحويله إلى أسهم.</a:t>
            </a:r>
          </a:p>
        </p:txBody>
      </p:sp>
      <p:sp>
        <p:nvSpPr>
          <p:cNvPr id="3" name="Title 2"/>
          <p:cNvSpPr>
            <a:spLocks noGrp="1"/>
          </p:cNvSpPr>
          <p:nvPr>
            <p:ph type="title"/>
          </p:nvPr>
        </p:nvSpPr>
        <p:spPr/>
        <p:txBody>
          <a:bodyPr/>
          <a:lstStyle/>
          <a:p>
            <a:r>
              <a:rPr lang="ar-SA" sz="3600" b="1" dirty="0"/>
              <a:t>ضوابط صكوك التمويل القابلة للتحويل إلى أسهم:</a:t>
            </a:r>
          </a:p>
        </p:txBody>
      </p:sp>
    </p:spTree>
    <p:extLst>
      <p:ext uri="{BB962C8B-B14F-4D97-AF65-F5344CB8AC3E}">
        <p14:creationId xmlns:p14="http://schemas.microsoft.com/office/powerpoint/2010/main" val="3588252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lnSpc>
                <a:spcPct val="150000"/>
              </a:lnSpc>
            </a:pPr>
            <a:r>
              <a:rPr lang="ar-SA" sz="2800" dirty="0" smtClean="0"/>
              <a:t> </a:t>
            </a:r>
            <a:r>
              <a:rPr lang="ar-SA" sz="2800" b="1" dirty="0" smtClean="0"/>
              <a:t>يمثل </a:t>
            </a:r>
            <a:r>
              <a:rPr lang="ar-SA" sz="2800" b="1" dirty="0"/>
              <a:t>تشكيلة الالتزامات أو مصادر الأموال في قائمة المركز المالي سواء كانت قصيرة أو طويلة الأجل</a:t>
            </a:r>
            <a:r>
              <a:rPr lang="ar-SA" sz="2800" b="1" dirty="0" smtClean="0"/>
              <a:t>.</a:t>
            </a:r>
          </a:p>
          <a:p>
            <a:pPr algn="just">
              <a:lnSpc>
                <a:spcPct val="150000"/>
              </a:lnSpc>
            </a:pPr>
            <a:r>
              <a:rPr lang="ar-SA" sz="2800" b="1" dirty="0" smtClean="0"/>
              <a:t> يعبر </a:t>
            </a:r>
            <a:r>
              <a:rPr lang="ar-SA" sz="2800" b="1" dirty="0"/>
              <a:t>مفهوم هيكل رأس المال عن حق الملكية والمديونية المستخدم لتمويل مشروعات الشركة</a:t>
            </a:r>
            <a:r>
              <a:rPr lang="ar-SA" sz="2800" b="1" dirty="0" smtClean="0"/>
              <a:t>.</a:t>
            </a:r>
          </a:p>
          <a:p>
            <a:pPr algn="just">
              <a:lnSpc>
                <a:spcPct val="150000"/>
              </a:lnSpc>
            </a:pPr>
            <a:r>
              <a:rPr lang="ar-SA" sz="2800" b="1" dirty="0" smtClean="0"/>
              <a:t> هو </a:t>
            </a:r>
            <a:r>
              <a:rPr lang="ar-SA" sz="2800" b="1" dirty="0"/>
              <a:t>خليط أموال الدين طويل الأجل أو الملاءمة ما بين أموال الدين وأموال الملكية (حقوق المساهمين</a:t>
            </a:r>
            <a:r>
              <a:rPr lang="ar-SA" sz="2800" b="1" dirty="0" smtClean="0"/>
              <a:t>).</a:t>
            </a:r>
          </a:p>
        </p:txBody>
      </p:sp>
      <p:sp>
        <p:nvSpPr>
          <p:cNvPr id="2" name="Title 1"/>
          <p:cNvSpPr>
            <a:spLocks noGrp="1"/>
          </p:cNvSpPr>
          <p:nvPr>
            <p:ph type="title"/>
          </p:nvPr>
        </p:nvSpPr>
        <p:spPr/>
        <p:txBody>
          <a:bodyPr/>
          <a:lstStyle/>
          <a:p>
            <a:r>
              <a:rPr lang="ar-SA" b="1" dirty="0">
                <a:solidFill>
                  <a:schemeClr val="tx1"/>
                </a:solidFill>
              </a:rPr>
              <a:t>مفهوم هيكل رأس المال</a:t>
            </a:r>
          </a:p>
        </p:txBody>
      </p:sp>
    </p:spTree>
    <p:extLst>
      <p:ext uri="{BB962C8B-B14F-4D97-AF65-F5344CB8AC3E}">
        <p14:creationId xmlns:p14="http://schemas.microsoft.com/office/powerpoint/2010/main" val="2257990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457200"/>
            <a:ext cx="8382000" cy="6017032"/>
          </a:xfrm>
          <a:prstGeom prst="rect">
            <a:avLst/>
          </a:prstGeom>
        </p:spPr>
        <p:txBody>
          <a:bodyPr wrap="square">
            <a:spAutoFit/>
          </a:bodyPr>
          <a:lstStyle/>
          <a:p>
            <a:pPr algn="r" rtl="1"/>
            <a:r>
              <a:rPr lang="ar-SA" sz="1400" dirty="0"/>
              <a:t> </a:t>
            </a:r>
            <a:r>
              <a:rPr lang="ar-SA" sz="2000" b="1" dirty="0" smtClean="0"/>
              <a:t>_____________</a:t>
            </a:r>
            <a:r>
              <a:rPr lang="ar-SA" sz="2400" b="1" dirty="0" smtClean="0">
                <a:solidFill>
                  <a:srgbClr val="7030A0"/>
                </a:solidFill>
              </a:rPr>
              <a:t>هيكل مصادر التمويل في المنهج الاسلامي </a:t>
            </a:r>
            <a:r>
              <a:rPr lang="ar-SA" sz="2000" b="1" dirty="0" smtClean="0"/>
              <a:t>_______________</a:t>
            </a:r>
            <a:endParaRPr lang="ar-SA" sz="2000" b="1" dirty="0"/>
          </a:p>
          <a:p>
            <a:pPr algn="r" rtl="1"/>
            <a:r>
              <a:rPr lang="ar-SA" sz="2000" b="1" dirty="0"/>
              <a:t>                 البيـــــــــــــــــــــــــــان                                  جزئي          كلى</a:t>
            </a:r>
          </a:p>
          <a:p>
            <a:pPr algn="r" rtl="1"/>
            <a:r>
              <a:rPr lang="ar-SA" sz="2000" b="1" dirty="0"/>
              <a:t>               </a:t>
            </a:r>
            <a:r>
              <a:rPr lang="ar-SA" sz="2000" b="1" dirty="0">
                <a:solidFill>
                  <a:srgbClr val="FF0000"/>
                </a:solidFill>
              </a:rPr>
              <a:t>أولا: مصادر التمويل الذاتية (الداخلية)</a:t>
            </a:r>
          </a:p>
          <a:p>
            <a:pPr algn="r" rtl="1"/>
            <a:r>
              <a:rPr lang="ar-SA" sz="2000" b="1" dirty="0"/>
              <a:t>               - رأس المال (الأسهم).                          </a:t>
            </a:r>
            <a:r>
              <a:rPr lang="ar-SA" sz="2000" b="1" dirty="0" smtClean="0"/>
              <a:t>            </a:t>
            </a:r>
            <a:r>
              <a:rPr lang="ar-SA" sz="2000" b="1" dirty="0"/>
              <a:t>××</a:t>
            </a:r>
          </a:p>
          <a:p>
            <a:pPr algn="r" rtl="1"/>
            <a:r>
              <a:rPr lang="ar-SA" sz="2000" b="1" dirty="0"/>
              <a:t>               - الاحتياطيات.                                </a:t>
            </a:r>
            <a:r>
              <a:rPr lang="ar-SA" sz="2000" b="1" dirty="0" smtClean="0"/>
              <a:t>                 </a:t>
            </a:r>
            <a:r>
              <a:rPr lang="ar-SA" sz="2000" b="1" dirty="0"/>
              <a:t>××</a:t>
            </a:r>
          </a:p>
          <a:p>
            <a:pPr algn="r" rtl="1"/>
            <a:r>
              <a:rPr lang="ar-SA" sz="2000" b="1" dirty="0"/>
              <a:t>               - الأرباح غير الموزعة.                   </a:t>
            </a:r>
            <a:r>
              <a:rPr lang="ar-SA" sz="2000" b="1" dirty="0" smtClean="0"/>
              <a:t>                  </a:t>
            </a:r>
            <a:r>
              <a:rPr lang="ar-SA" sz="2000" b="1" dirty="0"/>
              <a:t>××</a:t>
            </a:r>
          </a:p>
          <a:p>
            <a:pPr algn="r" rtl="1"/>
            <a:r>
              <a:rPr lang="ar-SA" sz="2000" b="1" dirty="0"/>
              <a:t>               - المخصصات ذات الطبيعة التمويلية.            </a:t>
            </a:r>
            <a:r>
              <a:rPr lang="ar-SA" sz="2000" b="1" dirty="0" smtClean="0"/>
              <a:t>        </a:t>
            </a:r>
            <a:r>
              <a:rPr lang="ar-SA" sz="2000" b="1" dirty="0"/>
              <a:t>××        </a:t>
            </a:r>
          </a:p>
          <a:p>
            <a:pPr algn="r" rtl="1"/>
            <a:r>
              <a:rPr lang="ar-SA" sz="2000" b="1" dirty="0"/>
              <a:t>                 إجمالي مصادر التمويل الذاتية .                             </a:t>
            </a:r>
            <a:r>
              <a:rPr lang="ar-SA" sz="2000" b="1" dirty="0" smtClean="0"/>
              <a:t>                </a:t>
            </a:r>
            <a:r>
              <a:rPr lang="ar-SA" sz="2000" b="1" dirty="0"/>
              <a:t>××</a:t>
            </a:r>
          </a:p>
          <a:p>
            <a:pPr algn="r" rtl="1"/>
            <a:r>
              <a:rPr lang="ar-SA" sz="2000" b="1" dirty="0"/>
              <a:t>          </a:t>
            </a:r>
            <a:r>
              <a:rPr lang="ar-SA" sz="2000" b="1" dirty="0">
                <a:solidFill>
                  <a:srgbClr val="FF0000"/>
                </a:solidFill>
              </a:rPr>
              <a:t>ثانيا: مصادر التمويل الخارجية</a:t>
            </a:r>
          </a:p>
          <a:p>
            <a:pPr algn="r" rtl="1"/>
            <a:r>
              <a:rPr lang="ar-SA" sz="2000" b="1" dirty="0"/>
              <a:t>               - الائتمان التجاري.                                 </a:t>
            </a:r>
            <a:r>
              <a:rPr lang="ar-SA" sz="2000" b="1" dirty="0" smtClean="0"/>
              <a:t>           </a:t>
            </a:r>
            <a:r>
              <a:rPr lang="ar-SA" sz="2000" b="1" dirty="0"/>
              <a:t>××</a:t>
            </a:r>
          </a:p>
          <a:p>
            <a:pPr algn="r" rtl="1"/>
            <a:r>
              <a:rPr lang="ar-SA" sz="2000" b="1" dirty="0"/>
              <a:t>               - صكوك المضاربة المطلقة الإسلامية.           </a:t>
            </a:r>
            <a:r>
              <a:rPr lang="ar-SA" sz="2000" b="1" dirty="0" smtClean="0"/>
              <a:t>          </a:t>
            </a:r>
            <a:r>
              <a:rPr lang="ar-SA" sz="2000" b="1" dirty="0"/>
              <a:t>××</a:t>
            </a:r>
          </a:p>
          <a:p>
            <a:pPr algn="r" rtl="1"/>
            <a:r>
              <a:rPr lang="ar-SA" sz="2000" b="1" dirty="0"/>
              <a:t>               - صكوك المضاربة المقيدة بمجال معين.          </a:t>
            </a:r>
            <a:r>
              <a:rPr lang="ar-SA" sz="2000" b="1" dirty="0" smtClean="0"/>
              <a:t>         </a:t>
            </a:r>
            <a:r>
              <a:rPr lang="ar-SA" sz="2000" b="1" dirty="0"/>
              <a:t>××</a:t>
            </a:r>
          </a:p>
          <a:p>
            <a:pPr algn="r" rtl="1"/>
            <a:r>
              <a:rPr lang="ar-SA" sz="2000" b="1" dirty="0"/>
              <a:t>               - صكوك المضاربة المقيدة بنشاط معين.             </a:t>
            </a:r>
            <a:r>
              <a:rPr lang="ar-SA" sz="2000" b="1" dirty="0" smtClean="0"/>
              <a:t>      </a:t>
            </a:r>
            <a:r>
              <a:rPr lang="ar-SA" sz="2000" b="1" dirty="0"/>
              <a:t>××</a:t>
            </a:r>
          </a:p>
          <a:p>
            <a:pPr algn="r" rtl="1"/>
            <a:r>
              <a:rPr lang="ar-SA" sz="2000" b="1" dirty="0"/>
              <a:t>               - صكوك التمويل القابلة للاستهلاك التدريجي.      </a:t>
            </a:r>
            <a:r>
              <a:rPr lang="ar-SA" sz="2000" b="1" dirty="0" smtClean="0"/>
              <a:t>       </a:t>
            </a:r>
            <a:r>
              <a:rPr lang="ar-SA" sz="2000" b="1" dirty="0"/>
              <a:t>××    </a:t>
            </a:r>
          </a:p>
          <a:p>
            <a:pPr algn="r" rtl="1"/>
            <a:r>
              <a:rPr lang="ar-SA" sz="2000" b="1" dirty="0"/>
              <a:t>               - صكوك التمويل القابل للتحويل الى أسهم.          </a:t>
            </a:r>
            <a:r>
              <a:rPr lang="ar-SA" sz="2000" b="1" dirty="0" smtClean="0"/>
              <a:t>       </a:t>
            </a:r>
            <a:r>
              <a:rPr lang="ar-SA" sz="2000" b="1" dirty="0"/>
              <a:t>××</a:t>
            </a:r>
          </a:p>
          <a:p>
            <a:pPr algn="r" rtl="1"/>
            <a:r>
              <a:rPr lang="ar-SA" sz="2000" b="1" dirty="0"/>
              <a:t>               - صكوك أخرى تتفق مع قواعد الشريعة الاسلامية.      ××</a:t>
            </a:r>
          </a:p>
          <a:p>
            <a:pPr algn="r" rtl="1"/>
            <a:r>
              <a:rPr lang="ar-SA" sz="2000" b="1" dirty="0"/>
              <a:t>                  اجمالي مصادر التمويل  الخارجية.                            </a:t>
            </a:r>
            <a:r>
              <a:rPr lang="ar-SA" sz="2000" b="1" dirty="0" smtClean="0"/>
              <a:t>              </a:t>
            </a:r>
            <a:r>
              <a:rPr lang="ar-SA" sz="2000" b="1" dirty="0"/>
              <a:t>××</a:t>
            </a:r>
          </a:p>
          <a:p>
            <a:pPr algn="r" rtl="1"/>
            <a:r>
              <a:rPr lang="ar-SA" sz="2000" b="1" dirty="0"/>
              <a:t>              اجمالي مصادر التمويل الداخلية والخارجية.                        </a:t>
            </a:r>
            <a:r>
              <a:rPr lang="ar-SA" sz="2000" b="1" dirty="0" smtClean="0"/>
              <a:t>          </a:t>
            </a:r>
            <a:r>
              <a:rPr lang="ar-SA" sz="2000" b="1" dirty="0"/>
              <a:t>××</a:t>
            </a:r>
          </a:p>
          <a:p>
            <a:pPr algn="r" rtl="1">
              <a:lnSpc>
                <a:spcPct val="150000"/>
              </a:lnSpc>
            </a:pPr>
            <a:r>
              <a:rPr lang="ar-SA" sz="1400" dirty="0"/>
              <a:t>         _____________________________________________ </a:t>
            </a:r>
          </a:p>
        </p:txBody>
      </p:sp>
    </p:spTree>
    <p:extLst>
      <p:ext uri="{BB962C8B-B14F-4D97-AF65-F5344CB8AC3E}">
        <p14:creationId xmlns:p14="http://schemas.microsoft.com/office/powerpoint/2010/main" val="34151631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2133601"/>
            <a:ext cx="8534399" cy="3992562"/>
          </a:xfrm>
        </p:spPr>
        <p:txBody>
          <a:bodyPr>
            <a:normAutofit/>
          </a:bodyPr>
          <a:lstStyle/>
          <a:p>
            <a:pPr algn="just">
              <a:lnSpc>
                <a:spcPct val="150000"/>
              </a:lnSpc>
            </a:pPr>
            <a:r>
              <a:rPr lang="ar-SA" b="1" dirty="0"/>
              <a:t>يتفق المنهج التقليدي مع المنهج الإسلامي في عناصر أو مكونات هيكل مصادر التمويل الذاتية (رأس المال، الاحتياطيات، الأرباح غير الموزعة وكذا المخصصات ذات الطبيعة التمويلية</a:t>
            </a:r>
            <a:r>
              <a:rPr lang="ar-SA" b="1" dirty="0" smtClean="0"/>
              <a:t>).</a:t>
            </a:r>
          </a:p>
          <a:p>
            <a:pPr algn="just">
              <a:lnSpc>
                <a:spcPct val="150000"/>
              </a:lnSpc>
            </a:pPr>
            <a:r>
              <a:rPr lang="ar-SA" b="1" dirty="0"/>
              <a:t>تتعدد وتتنوع أدوات التمويل الخارجية للوحدات الاقتصادية في المنهج </a:t>
            </a:r>
            <a:r>
              <a:rPr lang="ar-SA" b="1" dirty="0" smtClean="0"/>
              <a:t>الإسلامي.</a:t>
            </a:r>
          </a:p>
          <a:p>
            <a:pPr algn="just">
              <a:lnSpc>
                <a:spcPct val="150000"/>
              </a:lnSpc>
            </a:pPr>
            <a:r>
              <a:rPr lang="ar-SA" b="1" dirty="0"/>
              <a:t>تقوم عناصر </a:t>
            </a:r>
            <a:r>
              <a:rPr lang="ar-SA" b="1" dirty="0" smtClean="0"/>
              <a:t>الهيكل </a:t>
            </a:r>
            <a:r>
              <a:rPr lang="ar-SA" b="1" dirty="0"/>
              <a:t>في المنهج التقليدي على نظام </a:t>
            </a:r>
            <a:r>
              <a:rPr lang="ar-SA" b="1" dirty="0">
                <a:solidFill>
                  <a:srgbClr val="FF0000"/>
                </a:solidFill>
              </a:rPr>
              <a:t>الفائدة</a:t>
            </a:r>
            <a:r>
              <a:rPr lang="ar-SA" b="1" dirty="0"/>
              <a:t> الثابتة المحددة مقدما، في حين تقوم في المنهج الإسلامي على أساس </a:t>
            </a:r>
            <a:r>
              <a:rPr lang="ar-SA" b="1" dirty="0">
                <a:solidFill>
                  <a:srgbClr val="FF0000"/>
                </a:solidFill>
              </a:rPr>
              <a:t>المشاركة</a:t>
            </a:r>
            <a:r>
              <a:rPr lang="ar-SA" b="1" dirty="0"/>
              <a:t> في الربح والخسارة.</a:t>
            </a:r>
          </a:p>
        </p:txBody>
      </p:sp>
      <p:sp>
        <p:nvSpPr>
          <p:cNvPr id="3" name="Title 2"/>
          <p:cNvSpPr>
            <a:spLocks noGrp="1"/>
          </p:cNvSpPr>
          <p:nvPr>
            <p:ph type="title"/>
          </p:nvPr>
        </p:nvSpPr>
        <p:spPr/>
        <p:txBody>
          <a:bodyPr/>
          <a:lstStyle/>
          <a:p>
            <a:r>
              <a:rPr lang="ar-SA" sz="3600" b="1" dirty="0"/>
              <a:t>مقارنة </a:t>
            </a:r>
            <a:r>
              <a:rPr lang="ar-SA" sz="3600" b="1" dirty="0" smtClean="0"/>
              <a:t>بين هيكل </a:t>
            </a:r>
            <a:r>
              <a:rPr lang="ar-SA" sz="3600" b="1" dirty="0"/>
              <a:t>مصادر التمويل في المنهج </a:t>
            </a:r>
            <a:r>
              <a:rPr lang="ar-SA" sz="3600" b="1" dirty="0" smtClean="0"/>
              <a:t>الإسلامي والمنهج </a:t>
            </a:r>
            <a:r>
              <a:rPr lang="ar-SA" sz="3600" b="1" dirty="0"/>
              <a:t>التقليدي </a:t>
            </a:r>
          </a:p>
        </p:txBody>
      </p:sp>
    </p:spTree>
    <p:extLst>
      <p:ext uri="{BB962C8B-B14F-4D97-AF65-F5344CB8AC3E}">
        <p14:creationId xmlns:p14="http://schemas.microsoft.com/office/powerpoint/2010/main" val="2989307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2248347"/>
            <a:ext cx="8458199" cy="3877815"/>
          </a:xfrm>
        </p:spPr>
        <p:txBody>
          <a:bodyPr>
            <a:normAutofit fontScale="92500" lnSpcReduction="10000"/>
          </a:bodyPr>
          <a:lstStyle/>
          <a:p>
            <a:pPr algn="just"/>
            <a:r>
              <a:rPr lang="ar-SA" b="1" dirty="0">
                <a:solidFill>
                  <a:srgbClr val="7030A0"/>
                </a:solidFill>
              </a:rPr>
              <a:t>نظرية </a:t>
            </a:r>
            <a:r>
              <a:rPr lang="ar-SA" b="1" dirty="0" err="1">
                <a:solidFill>
                  <a:srgbClr val="7030A0"/>
                </a:solidFill>
              </a:rPr>
              <a:t>مودجيلياني</a:t>
            </a:r>
            <a:r>
              <a:rPr lang="ar-SA" b="1" dirty="0">
                <a:solidFill>
                  <a:srgbClr val="7030A0"/>
                </a:solidFill>
              </a:rPr>
              <a:t> </a:t>
            </a:r>
            <a:r>
              <a:rPr lang="ar-SA" b="1" dirty="0" err="1" smtClean="0">
                <a:solidFill>
                  <a:srgbClr val="7030A0"/>
                </a:solidFill>
              </a:rPr>
              <a:t>وميللر</a:t>
            </a:r>
            <a:r>
              <a:rPr lang="ar-SA" b="1" dirty="0" smtClean="0">
                <a:solidFill>
                  <a:srgbClr val="7030A0"/>
                </a:solidFill>
              </a:rPr>
              <a:t>:</a:t>
            </a:r>
          </a:p>
          <a:p>
            <a:pPr marL="0" indent="0" algn="just">
              <a:buNone/>
            </a:pPr>
            <a:r>
              <a:rPr lang="ar-SA" b="1" dirty="0"/>
              <a:t> خلصت إلى عدم وجود هيكل رأس مال أمثل للشركات ضمن مجموعة من الافتراضات التي قاس عليها الدراسة، مثل - عدم وجود المخاطر وكفاءة السوق، كما أن القيمة السوقية للمنشأة تعتبر مستقلة عن هيكلها </a:t>
            </a:r>
            <a:r>
              <a:rPr lang="ar-SA" b="1" dirty="0" smtClean="0"/>
              <a:t>التمويلي.</a:t>
            </a:r>
          </a:p>
          <a:p>
            <a:pPr marL="0" indent="0" algn="just">
              <a:buNone/>
            </a:pPr>
            <a:r>
              <a:rPr lang="ar-SA" b="1" dirty="0">
                <a:solidFill>
                  <a:srgbClr val="7030A0"/>
                </a:solidFill>
              </a:rPr>
              <a:t>شروط نظرية </a:t>
            </a:r>
            <a:r>
              <a:rPr lang="ar-SA" b="1" dirty="0" err="1">
                <a:solidFill>
                  <a:srgbClr val="7030A0"/>
                </a:solidFill>
              </a:rPr>
              <a:t>مودجليناي</a:t>
            </a:r>
            <a:r>
              <a:rPr lang="ar-SA" b="1" dirty="0">
                <a:solidFill>
                  <a:srgbClr val="7030A0"/>
                </a:solidFill>
              </a:rPr>
              <a:t> و </a:t>
            </a:r>
            <a:r>
              <a:rPr lang="ar-SA" b="1" dirty="0" err="1">
                <a:solidFill>
                  <a:srgbClr val="7030A0"/>
                </a:solidFill>
              </a:rPr>
              <a:t>مللر</a:t>
            </a:r>
            <a:r>
              <a:rPr lang="ar-SA" b="1" dirty="0">
                <a:solidFill>
                  <a:srgbClr val="7030A0"/>
                </a:solidFill>
              </a:rPr>
              <a:t>:</a:t>
            </a:r>
          </a:p>
          <a:p>
            <a:pPr marL="0" indent="0" algn="just">
              <a:buNone/>
            </a:pPr>
            <a:r>
              <a:rPr lang="ar-SA" b="1" dirty="0" smtClean="0"/>
              <a:t>- يستطيع </a:t>
            </a:r>
            <a:r>
              <a:rPr lang="ar-SA" b="1" dirty="0" err="1"/>
              <a:t>الأفرد</a:t>
            </a:r>
            <a:r>
              <a:rPr lang="ar-SA" b="1" dirty="0"/>
              <a:t> والشركات </a:t>
            </a:r>
            <a:r>
              <a:rPr lang="ar-SA" b="1" dirty="0" smtClean="0"/>
              <a:t>الإقراض </a:t>
            </a:r>
            <a:r>
              <a:rPr lang="ar-SA" b="1" dirty="0" err="1"/>
              <a:t>والإقتراض</a:t>
            </a:r>
            <a:r>
              <a:rPr lang="ar-SA" b="1" dirty="0"/>
              <a:t> بنفس الشرط (شرط تساوي الحصول علي الاموال).</a:t>
            </a:r>
          </a:p>
          <a:p>
            <a:pPr marL="0" indent="0" algn="just">
              <a:buNone/>
            </a:pPr>
            <a:r>
              <a:rPr lang="ar-SA" b="1" dirty="0" smtClean="0"/>
              <a:t>- لا </a:t>
            </a:r>
            <a:r>
              <a:rPr lang="ar-SA" b="1" dirty="0"/>
              <a:t>يصاحب التمويل عن طريق الديون أي مزايا ضريبية بالنسبة للتمويل عن طريق حق الملكية.</a:t>
            </a:r>
          </a:p>
          <a:p>
            <a:pPr marL="0" indent="0" algn="just">
              <a:buNone/>
            </a:pPr>
            <a:r>
              <a:rPr lang="ar-SA" b="1" dirty="0" smtClean="0"/>
              <a:t>- أنه </a:t>
            </a:r>
            <a:r>
              <a:rPr lang="ar-SA" b="1" dirty="0"/>
              <a:t>يتم التعامل مع حق الملكية والديون في سوق يتم فيها تبادل وتعويض الأصول عند نفس الاسعار. </a:t>
            </a:r>
          </a:p>
        </p:txBody>
      </p:sp>
      <p:sp>
        <p:nvSpPr>
          <p:cNvPr id="3" name="Title 2"/>
          <p:cNvSpPr>
            <a:spLocks noGrp="1"/>
          </p:cNvSpPr>
          <p:nvPr>
            <p:ph type="title"/>
          </p:nvPr>
        </p:nvSpPr>
        <p:spPr/>
        <p:txBody>
          <a:bodyPr/>
          <a:lstStyle/>
          <a:p>
            <a:r>
              <a:rPr lang="ar-SA" sz="4800" dirty="0"/>
              <a:t>النظريات المختلفة لهيكل رأس المال:</a:t>
            </a:r>
          </a:p>
        </p:txBody>
      </p:sp>
    </p:spTree>
    <p:extLst>
      <p:ext uri="{BB962C8B-B14F-4D97-AF65-F5344CB8AC3E}">
        <p14:creationId xmlns:p14="http://schemas.microsoft.com/office/powerpoint/2010/main" val="1896329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1000"/>
                                        <p:tgtEl>
                                          <p:spTgt spid="2">
                                            <p:txEl>
                                              <p:pRg st="3" end="3"/>
                                            </p:txEl>
                                          </p:spTgt>
                                        </p:tgtEl>
                                      </p:cBhvr>
                                    </p:animEffect>
                                    <p:anim calcmode="lin" valueType="num">
                                      <p:cBhvr>
                                        <p:cTn id="29"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1000"/>
                                        <p:tgtEl>
                                          <p:spTgt spid="2">
                                            <p:txEl>
                                              <p:pRg st="4" end="4"/>
                                            </p:txEl>
                                          </p:spTgt>
                                        </p:tgtEl>
                                      </p:cBhvr>
                                    </p:animEffect>
                                    <p:anim calcmode="lin" valueType="num">
                                      <p:cBhvr>
                                        <p:cTn id="3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
                                            <p:txEl>
                                              <p:pRg st="5" end="5"/>
                                            </p:txEl>
                                          </p:spTgt>
                                        </p:tgtEl>
                                        <p:attrNameLst>
                                          <p:attrName>style.visibility</p:attrName>
                                        </p:attrNameLst>
                                      </p:cBhvr>
                                      <p:to>
                                        <p:strVal val="visible"/>
                                      </p:to>
                                    </p:set>
                                    <p:animEffect transition="in" filter="fade">
                                      <p:cBhvr>
                                        <p:cTn id="42" dur="1000"/>
                                        <p:tgtEl>
                                          <p:spTgt spid="2">
                                            <p:txEl>
                                              <p:pRg st="5" end="5"/>
                                            </p:txEl>
                                          </p:spTgt>
                                        </p:tgtEl>
                                      </p:cBhvr>
                                    </p:animEffect>
                                    <p:anim calcmode="lin" valueType="num">
                                      <p:cBhvr>
                                        <p:cTn id="43"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gn="just">
              <a:lnSpc>
                <a:spcPct val="200000"/>
              </a:lnSpc>
              <a:buNone/>
            </a:pPr>
            <a:r>
              <a:rPr lang="ar-SA" b="1" dirty="0"/>
              <a:t>إلى أن مناقشة نظرية هيكل رأس المال أمر شائك، فليس من السهل قياس أثر هيكل رأس المال على القيمة السوقية للمنشأة أو على كلفة رأس المال، حيث لا يستطيع توضيح ما المقصود بهيكل رأس المال الأمثل للمنشأة، </a:t>
            </a:r>
            <a:r>
              <a:rPr lang="ar-SA" b="1" dirty="0">
                <a:solidFill>
                  <a:srgbClr val="D6182A"/>
                </a:solidFill>
              </a:rPr>
              <a:t>فقرار هيكل رأس المال هو قرار شخصي وليس مبنيا على التحليل الرقمي. </a:t>
            </a:r>
          </a:p>
        </p:txBody>
      </p:sp>
      <p:sp>
        <p:nvSpPr>
          <p:cNvPr id="3" name="Title 2"/>
          <p:cNvSpPr>
            <a:spLocks noGrp="1"/>
          </p:cNvSpPr>
          <p:nvPr>
            <p:ph type="title"/>
          </p:nvPr>
        </p:nvSpPr>
        <p:spPr/>
        <p:txBody>
          <a:bodyPr/>
          <a:lstStyle/>
          <a:p>
            <a:r>
              <a:rPr lang="ar-SA" dirty="0"/>
              <a:t>1993 أشار </a:t>
            </a:r>
            <a:r>
              <a:rPr lang="en-US" dirty="0" smtClean="0">
                <a:solidFill>
                  <a:srgbClr val="D6182A"/>
                </a:solidFill>
              </a:rPr>
              <a:t>Weston</a:t>
            </a:r>
            <a:r>
              <a:rPr lang="en-US" dirty="0" smtClean="0"/>
              <a:t>)</a:t>
            </a:r>
            <a:r>
              <a:rPr lang="ar-SA" dirty="0" smtClean="0"/>
              <a:t>)</a:t>
            </a:r>
            <a:endParaRPr lang="ar-SA" dirty="0"/>
          </a:p>
        </p:txBody>
      </p:sp>
    </p:spTree>
    <p:extLst>
      <p:ext uri="{BB962C8B-B14F-4D97-AF65-F5344CB8AC3E}">
        <p14:creationId xmlns:p14="http://schemas.microsoft.com/office/powerpoint/2010/main" val="21200271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gn="just">
              <a:lnSpc>
                <a:spcPct val="250000"/>
              </a:lnSpc>
              <a:buNone/>
            </a:pPr>
            <a:r>
              <a:rPr lang="ar-SA" b="1" dirty="0"/>
              <a:t>تنص على علاقة المبادلة الثابتة التي تتضمن: أنه كلما ارتفعت </a:t>
            </a:r>
            <a:r>
              <a:rPr lang="ar-SA" b="1" dirty="0">
                <a:solidFill>
                  <a:srgbClr val="D6182A"/>
                </a:solidFill>
              </a:rPr>
              <a:t>أرباح المنشأة </a:t>
            </a:r>
            <a:r>
              <a:rPr lang="ar-SA" b="1" dirty="0"/>
              <a:t>فإنه يجب أن ترتفع </a:t>
            </a:r>
            <a:r>
              <a:rPr lang="ar-SA" b="1" dirty="0">
                <a:solidFill>
                  <a:srgbClr val="D6182A"/>
                </a:solidFill>
              </a:rPr>
              <a:t>نسبة الدين </a:t>
            </a:r>
            <a:r>
              <a:rPr lang="ar-SA" b="1" dirty="0"/>
              <a:t>لديها لحماية أرباحها من الضرائب، ولكن في الواقع فإنه كلما ارتفعت أرباح المنشأة فإن نسبة الدين لديها تكون متدنية.</a:t>
            </a:r>
          </a:p>
        </p:txBody>
      </p:sp>
      <p:sp>
        <p:nvSpPr>
          <p:cNvPr id="3" name="Title 2"/>
          <p:cNvSpPr>
            <a:spLocks noGrp="1"/>
          </p:cNvSpPr>
          <p:nvPr>
            <p:ph type="title"/>
          </p:nvPr>
        </p:nvSpPr>
        <p:spPr/>
        <p:txBody>
          <a:bodyPr/>
          <a:lstStyle/>
          <a:p>
            <a:r>
              <a:rPr lang="ar-SA" dirty="0" smtClean="0"/>
              <a:t>نظرية</a:t>
            </a:r>
            <a:r>
              <a:rPr lang="en-US" dirty="0" smtClean="0"/>
              <a:t>”</a:t>
            </a:r>
            <a:r>
              <a:rPr lang="en-US" dirty="0" smtClean="0">
                <a:solidFill>
                  <a:srgbClr val="D6182A"/>
                </a:solidFill>
              </a:rPr>
              <a:t>Myers</a:t>
            </a:r>
            <a:r>
              <a:rPr lang="en-US" dirty="0"/>
              <a:t>" </a:t>
            </a:r>
            <a:r>
              <a:rPr lang="ar-SA" dirty="0"/>
              <a:t>في عام </a:t>
            </a:r>
            <a:r>
              <a:rPr lang="en-US" dirty="0" smtClean="0"/>
              <a:t>2001</a:t>
            </a:r>
            <a:endParaRPr lang="ar-SA" dirty="0"/>
          </a:p>
        </p:txBody>
      </p:sp>
    </p:spTree>
    <p:extLst>
      <p:ext uri="{BB962C8B-B14F-4D97-AF65-F5344CB8AC3E}">
        <p14:creationId xmlns:p14="http://schemas.microsoft.com/office/powerpoint/2010/main" val="34417646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1" y="2248347"/>
            <a:ext cx="8610600" cy="3877815"/>
          </a:xfrm>
        </p:spPr>
        <p:txBody>
          <a:bodyPr>
            <a:normAutofit lnSpcReduction="10000"/>
          </a:bodyPr>
          <a:lstStyle/>
          <a:p>
            <a:pPr algn="just">
              <a:lnSpc>
                <a:spcPct val="250000"/>
              </a:lnSpc>
            </a:pPr>
            <a:r>
              <a:rPr lang="ar-SA" b="1" dirty="0"/>
              <a:t>إن قرارات التمويل تأخذ بعين الاعتبار عاملين رئيسيين هما: </a:t>
            </a:r>
            <a:r>
              <a:rPr lang="ar-SA" b="1" dirty="0">
                <a:solidFill>
                  <a:srgbClr val="FF0000"/>
                </a:solidFill>
              </a:rPr>
              <a:t>الكلفة </a:t>
            </a:r>
            <a:r>
              <a:rPr lang="ar-SA" b="1" dirty="0" smtClean="0">
                <a:solidFill>
                  <a:srgbClr val="FF0000"/>
                </a:solidFill>
              </a:rPr>
              <a:t>والمخاطر</a:t>
            </a:r>
            <a:r>
              <a:rPr lang="ar-SA" b="1" dirty="0" smtClean="0"/>
              <a:t>.</a:t>
            </a:r>
          </a:p>
          <a:p>
            <a:pPr algn="just">
              <a:lnSpc>
                <a:spcPct val="250000"/>
              </a:lnSpc>
            </a:pPr>
            <a:r>
              <a:rPr lang="ar-SA" b="1" dirty="0"/>
              <a:t>الهدف الأساسي هو </a:t>
            </a:r>
            <a:r>
              <a:rPr lang="ar-SA" b="1" dirty="0">
                <a:solidFill>
                  <a:srgbClr val="FF0000"/>
                </a:solidFill>
              </a:rPr>
              <a:t>تعظيم ثروة </a:t>
            </a:r>
            <a:r>
              <a:rPr lang="ar-SA" b="1" dirty="0" smtClean="0">
                <a:solidFill>
                  <a:srgbClr val="FF0000"/>
                </a:solidFill>
              </a:rPr>
              <a:t>الملاك</a:t>
            </a:r>
            <a:r>
              <a:rPr lang="ar-SA" b="1" dirty="0" smtClean="0"/>
              <a:t>.</a:t>
            </a:r>
          </a:p>
          <a:p>
            <a:pPr algn="just">
              <a:lnSpc>
                <a:spcPct val="250000"/>
              </a:lnSpc>
            </a:pPr>
            <a:r>
              <a:rPr lang="ar-SA" b="1" dirty="0"/>
              <a:t>تعتبر</a:t>
            </a:r>
            <a:r>
              <a:rPr lang="ar-SA" b="1" dirty="0">
                <a:solidFill>
                  <a:srgbClr val="FF0000"/>
                </a:solidFill>
              </a:rPr>
              <a:t> الربحية </a:t>
            </a:r>
            <a:r>
              <a:rPr lang="ar-SA" b="1" dirty="0"/>
              <a:t>من الأمور التي يجب على إدارة الشركة الاهتمام بها وذلك لضمان البقاء </a:t>
            </a:r>
            <a:r>
              <a:rPr lang="ar-SA" b="1" dirty="0" smtClean="0"/>
              <a:t>والاستمرارية.</a:t>
            </a:r>
            <a:endParaRPr lang="ar-SA" b="1" dirty="0"/>
          </a:p>
        </p:txBody>
      </p:sp>
      <p:sp>
        <p:nvSpPr>
          <p:cNvPr id="3" name="Title 2"/>
          <p:cNvSpPr>
            <a:spLocks noGrp="1"/>
          </p:cNvSpPr>
          <p:nvPr>
            <p:ph type="title"/>
          </p:nvPr>
        </p:nvSpPr>
        <p:spPr/>
        <p:txBody>
          <a:bodyPr/>
          <a:lstStyle/>
          <a:p>
            <a:r>
              <a:rPr lang="ar-SA" dirty="0"/>
              <a:t>هيكل رأس المال وقيمة الشركة:</a:t>
            </a:r>
          </a:p>
        </p:txBody>
      </p:sp>
    </p:spTree>
    <p:extLst>
      <p:ext uri="{BB962C8B-B14F-4D97-AF65-F5344CB8AC3E}">
        <p14:creationId xmlns:p14="http://schemas.microsoft.com/office/powerpoint/2010/main" val="1040430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ar-SA" dirty="0" smtClean="0"/>
          </a:p>
          <a:p>
            <a:pPr marL="0" indent="0">
              <a:buNone/>
            </a:pPr>
            <a:endParaRPr lang="ar-SA" dirty="0" smtClean="0"/>
          </a:p>
        </p:txBody>
      </p:sp>
      <p:sp>
        <p:nvSpPr>
          <p:cNvPr id="3" name="Title 2"/>
          <p:cNvSpPr>
            <a:spLocks noGrp="1"/>
          </p:cNvSpPr>
          <p:nvPr>
            <p:ph type="title"/>
          </p:nvPr>
        </p:nvSpPr>
        <p:spPr>
          <a:xfrm>
            <a:off x="381000" y="570156"/>
            <a:ext cx="8458200" cy="1054250"/>
          </a:xfrm>
        </p:spPr>
        <p:txBody>
          <a:bodyPr/>
          <a:lstStyle/>
          <a:p>
            <a:r>
              <a:rPr lang="ar-SA" sz="3200" b="1" dirty="0"/>
              <a:t>العوامل التي تؤثر على اختيار المدير المالي </a:t>
            </a:r>
            <a:r>
              <a:rPr lang="ar-SA" sz="3200" b="1" dirty="0" smtClean="0"/>
              <a:t>لهيكل </a:t>
            </a:r>
            <a:r>
              <a:rPr lang="ar-SA" sz="3200" b="1" dirty="0"/>
              <a:t>رأس المال </a:t>
            </a:r>
          </a:p>
        </p:txBody>
      </p:sp>
      <p:sp>
        <p:nvSpPr>
          <p:cNvPr id="4" name="Rounded Rectangle 3"/>
          <p:cNvSpPr/>
          <p:nvPr/>
        </p:nvSpPr>
        <p:spPr>
          <a:xfrm>
            <a:off x="4648200" y="2755900"/>
            <a:ext cx="2971800" cy="838200"/>
          </a:xfrm>
          <a:prstGeom prst="roundRect">
            <a:avLst/>
          </a:prstGeom>
          <a:solidFill>
            <a:srgbClr val="D6182A"/>
          </a:solidFill>
        </p:spPr>
        <p:style>
          <a:lnRef idx="2">
            <a:schemeClr val="accent3">
              <a:shade val="50000"/>
            </a:schemeClr>
          </a:lnRef>
          <a:fillRef idx="1">
            <a:schemeClr val="accent3"/>
          </a:fillRef>
          <a:effectRef idx="0">
            <a:schemeClr val="accent3"/>
          </a:effectRef>
          <a:fontRef idx="minor">
            <a:schemeClr val="lt1"/>
          </a:fontRef>
        </p:style>
        <p:txBody>
          <a:bodyPr rtlCol="1" anchor="ctr"/>
          <a:lstStyle/>
          <a:p>
            <a:pPr algn="ctr"/>
            <a:r>
              <a:rPr lang="ar-SA" sz="3200" b="1" dirty="0"/>
              <a:t>الضرائب</a:t>
            </a:r>
          </a:p>
        </p:txBody>
      </p:sp>
      <p:sp>
        <p:nvSpPr>
          <p:cNvPr id="5" name="Rounded Rectangle 4"/>
          <p:cNvSpPr/>
          <p:nvPr/>
        </p:nvSpPr>
        <p:spPr>
          <a:xfrm>
            <a:off x="1143000" y="2737757"/>
            <a:ext cx="2971800" cy="838200"/>
          </a:xfrm>
          <a:prstGeom prst="roundRect">
            <a:avLst/>
          </a:prstGeom>
          <a:solidFill>
            <a:srgbClr val="FFC000"/>
          </a:solidFill>
        </p:spPr>
        <p:style>
          <a:lnRef idx="2">
            <a:schemeClr val="accent6">
              <a:shade val="50000"/>
            </a:schemeClr>
          </a:lnRef>
          <a:fillRef idx="1">
            <a:schemeClr val="accent6"/>
          </a:fillRef>
          <a:effectRef idx="0">
            <a:schemeClr val="accent6"/>
          </a:effectRef>
          <a:fontRef idx="minor">
            <a:schemeClr val="lt1"/>
          </a:fontRef>
        </p:style>
        <p:txBody>
          <a:bodyPr rtlCol="1" anchor="ctr"/>
          <a:lstStyle/>
          <a:p>
            <a:pPr algn="ctr"/>
            <a:r>
              <a:rPr lang="ar-SA" sz="3200" b="1" dirty="0"/>
              <a:t>المخاطر</a:t>
            </a:r>
          </a:p>
        </p:txBody>
      </p:sp>
      <p:sp>
        <p:nvSpPr>
          <p:cNvPr id="6" name="Rounded Rectangle 5"/>
          <p:cNvSpPr/>
          <p:nvPr/>
        </p:nvSpPr>
        <p:spPr>
          <a:xfrm>
            <a:off x="4648200" y="4381500"/>
            <a:ext cx="2971800" cy="838200"/>
          </a:xfrm>
          <a:prstGeom prst="roundRect">
            <a:avLst/>
          </a:prstGeom>
          <a:solidFill>
            <a:srgbClr val="00B050"/>
          </a:solidFill>
        </p:spPr>
        <p:style>
          <a:lnRef idx="2">
            <a:schemeClr val="accent4">
              <a:shade val="50000"/>
            </a:schemeClr>
          </a:lnRef>
          <a:fillRef idx="1">
            <a:schemeClr val="accent4"/>
          </a:fillRef>
          <a:effectRef idx="0">
            <a:schemeClr val="accent4"/>
          </a:effectRef>
          <a:fontRef idx="minor">
            <a:schemeClr val="lt1"/>
          </a:fontRef>
        </p:style>
        <p:txBody>
          <a:bodyPr rtlCol="1" anchor="ctr"/>
          <a:lstStyle/>
          <a:p>
            <a:pPr algn="ctr"/>
            <a:r>
              <a:rPr lang="ar-SA" sz="3200" b="1" dirty="0"/>
              <a:t>نوع الاصل</a:t>
            </a:r>
          </a:p>
        </p:txBody>
      </p:sp>
      <p:sp>
        <p:nvSpPr>
          <p:cNvPr id="7" name="Rounded Rectangle 6"/>
          <p:cNvSpPr/>
          <p:nvPr/>
        </p:nvSpPr>
        <p:spPr>
          <a:xfrm>
            <a:off x="1061357" y="4417786"/>
            <a:ext cx="2971800" cy="838200"/>
          </a:xfrm>
          <a:prstGeom prst="roundRect">
            <a:avLst/>
          </a:prstGeom>
          <a:solidFill>
            <a:srgbClr val="7030A0"/>
          </a:solidFill>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a:r>
              <a:rPr lang="ar-SA" sz="2400" b="1" dirty="0"/>
              <a:t>درجة توافر الأصول المادية للشركة</a:t>
            </a:r>
          </a:p>
        </p:txBody>
      </p:sp>
    </p:spTree>
    <p:extLst>
      <p:ext uri="{BB962C8B-B14F-4D97-AF65-F5344CB8AC3E}">
        <p14:creationId xmlns:p14="http://schemas.microsoft.com/office/powerpoint/2010/main" val="967093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fltVal val="0"/>
                                          </p:val>
                                        </p:tav>
                                        <p:tav tm="100000">
                                          <p:val>
                                            <p:strVal val="#ppt_w"/>
                                          </p:val>
                                        </p:tav>
                                      </p:tavLst>
                                    </p:anim>
                                    <p:anim calcmode="lin" valueType="num">
                                      <p:cBhvr>
                                        <p:cTn id="33" dur="500" fill="hold"/>
                                        <p:tgtEl>
                                          <p:spTgt spid="6"/>
                                        </p:tgtEl>
                                        <p:attrNameLst>
                                          <p:attrName>ppt_h</p:attrName>
                                        </p:attrNameLst>
                                      </p:cBhvr>
                                      <p:tavLst>
                                        <p:tav tm="0">
                                          <p:val>
                                            <p:fltVal val="0"/>
                                          </p:val>
                                        </p:tav>
                                        <p:tav tm="100000">
                                          <p:val>
                                            <p:strVal val="#ppt_h"/>
                                          </p:val>
                                        </p:tav>
                                      </p:tavLst>
                                    </p:anim>
                                    <p:animEffect transition="in" filter="fade">
                                      <p:cBhvr>
                                        <p:cTn id="34" dur="500"/>
                                        <p:tgtEl>
                                          <p:spTgt spid="6"/>
                                        </p:tgtEl>
                                      </p:cBhvr>
                                    </p:animEffect>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randombar(horizontal)">
                                      <p:cBhvr>
                                        <p:cTn id="3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1060450" y="981075"/>
            <a:ext cx="7489825" cy="5284788"/>
            <a:chOff x="10260" y="1260"/>
            <a:chExt cx="4320" cy="3600"/>
          </a:xfrm>
        </p:grpSpPr>
        <p:pic>
          <p:nvPicPr>
            <p:cNvPr id="48136" name="Picture 5" descr="Backmisc008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60" y="1260"/>
              <a:ext cx="4320" cy="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7" name="WordArt 6"/>
            <p:cNvSpPr>
              <a:spLocks noChangeArrowheads="1" noChangeShapeType="1" noTextEdit="1"/>
            </p:cNvSpPr>
            <p:nvPr/>
          </p:nvSpPr>
          <p:spPr bwMode="auto">
            <a:xfrm>
              <a:off x="10620" y="1799"/>
              <a:ext cx="22" cy="97"/>
            </a:xfrm>
            <a:prstGeom prst="rect">
              <a:avLst/>
            </a:prstGeom>
          </p:spPr>
          <p:txBody>
            <a:bodyPr wrap="none" fromWordArt="1">
              <a:prstTxWarp prst="textPlain">
                <a:avLst>
                  <a:gd name="adj" fmla="val 50000"/>
                </a:avLst>
              </a:prstTxWarp>
            </a:bodyPr>
            <a:lstStyle/>
            <a:p>
              <a:pPr algn="ctr" rtl="0"/>
              <a:r>
                <a:rPr lang="ar-SA" sz="800" kern="10">
                  <a:ln w="9525">
                    <a:solidFill>
                      <a:srgbClr val="000080"/>
                    </a:solidFill>
                    <a:round/>
                    <a:headEnd/>
                    <a:tailEnd/>
                  </a:ln>
                  <a:solidFill>
                    <a:srgbClr val="333300"/>
                  </a:solidFill>
                  <a:latin typeface="Tahoma"/>
                  <a:ea typeface="Tahoma"/>
                  <a:cs typeface="Tahoma"/>
                </a:rPr>
                <a:t>.</a:t>
              </a:r>
            </a:p>
          </p:txBody>
        </p:sp>
        <p:sp>
          <p:nvSpPr>
            <p:cNvPr id="48138" name="WordArt 7"/>
            <p:cNvSpPr>
              <a:spLocks noChangeArrowheads="1" noChangeShapeType="1" noTextEdit="1"/>
            </p:cNvSpPr>
            <p:nvPr/>
          </p:nvSpPr>
          <p:spPr bwMode="auto">
            <a:xfrm>
              <a:off x="10620" y="2520"/>
              <a:ext cx="22" cy="97"/>
            </a:xfrm>
            <a:prstGeom prst="rect">
              <a:avLst/>
            </a:prstGeom>
          </p:spPr>
          <p:txBody>
            <a:bodyPr wrap="none" fromWordArt="1">
              <a:prstTxWarp prst="textPlain">
                <a:avLst>
                  <a:gd name="adj" fmla="val 50000"/>
                </a:avLst>
              </a:prstTxWarp>
            </a:bodyPr>
            <a:lstStyle/>
            <a:p>
              <a:pPr algn="ctr" rtl="0"/>
              <a:r>
                <a:rPr lang="ar-SA" sz="800" kern="10">
                  <a:ln w="9525">
                    <a:solidFill>
                      <a:srgbClr val="000080"/>
                    </a:solidFill>
                    <a:round/>
                    <a:headEnd/>
                    <a:tailEnd/>
                  </a:ln>
                  <a:solidFill>
                    <a:srgbClr val="333300"/>
                  </a:solidFill>
                  <a:latin typeface="Tahoma"/>
                  <a:ea typeface="Tahoma"/>
                  <a:cs typeface="Tahoma"/>
                </a:rPr>
                <a:t>.</a:t>
              </a:r>
            </a:p>
          </p:txBody>
        </p:sp>
      </p:grpSp>
      <p:sp>
        <p:nvSpPr>
          <p:cNvPr id="48131" name="Text Box 8"/>
          <p:cNvSpPr txBox="1">
            <a:spLocks noChangeArrowheads="1"/>
          </p:cNvSpPr>
          <p:nvPr/>
        </p:nvSpPr>
        <p:spPr bwMode="auto">
          <a:xfrm>
            <a:off x="2051050" y="1773238"/>
            <a:ext cx="396081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Times New Roman" pitchFamily="18" charset="0"/>
                <a:cs typeface="Arial" pitchFamily="34" charset="0"/>
              </a:defRPr>
            </a:lvl1pPr>
            <a:lvl2pPr marL="742950" indent="-285750" eaLnBrk="0" hangingPunct="0">
              <a:defRPr b="1">
                <a:solidFill>
                  <a:schemeClr val="tx1"/>
                </a:solidFill>
                <a:latin typeface="Times New Roman" pitchFamily="18" charset="0"/>
                <a:cs typeface="Arial" pitchFamily="34" charset="0"/>
              </a:defRPr>
            </a:lvl2pPr>
            <a:lvl3pPr marL="1143000" indent="-228600" eaLnBrk="0" hangingPunct="0">
              <a:defRPr b="1">
                <a:solidFill>
                  <a:schemeClr val="tx1"/>
                </a:solidFill>
                <a:latin typeface="Times New Roman" pitchFamily="18" charset="0"/>
                <a:cs typeface="Arial" pitchFamily="34" charset="0"/>
              </a:defRPr>
            </a:lvl3pPr>
            <a:lvl4pPr marL="1600200" indent="-228600" eaLnBrk="0" hangingPunct="0">
              <a:defRPr b="1">
                <a:solidFill>
                  <a:schemeClr val="tx1"/>
                </a:solidFill>
                <a:latin typeface="Times New Roman" pitchFamily="18" charset="0"/>
                <a:cs typeface="Arial" pitchFamily="34" charset="0"/>
              </a:defRPr>
            </a:lvl4pPr>
            <a:lvl5pPr marL="2057400" indent="-228600" eaLnBrk="0" hangingPunct="0">
              <a:defRPr b="1">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b="1">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b="1">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b="1">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b="1">
                <a:solidFill>
                  <a:schemeClr val="tx1"/>
                </a:solidFill>
                <a:latin typeface="Times New Roman" pitchFamily="18" charset="0"/>
                <a:cs typeface="Arial" pitchFamily="34" charset="0"/>
              </a:defRPr>
            </a:lvl9pPr>
          </a:lstStyle>
          <a:p>
            <a:pPr eaLnBrk="1" hangingPunct="1">
              <a:spcBef>
                <a:spcPct val="50000"/>
              </a:spcBef>
            </a:pPr>
            <a:endParaRPr lang="en-US" b="0">
              <a:latin typeface="Arial" pitchFamily="34" charset="0"/>
            </a:endParaRPr>
          </a:p>
        </p:txBody>
      </p:sp>
      <p:sp>
        <p:nvSpPr>
          <p:cNvPr id="48132" name="Text Box 9"/>
          <p:cNvSpPr txBox="1">
            <a:spLocks noChangeArrowheads="1"/>
          </p:cNvSpPr>
          <p:nvPr/>
        </p:nvSpPr>
        <p:spPr bwMode="auto">
          <a:xfrm>
            <a:off x="8302625" y="981075"/>
            <a:ext cx="247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Times New Roman" pitchFamily="18" charset="0"/>
                <a:cs typeface="Arial" pitchFamily="34" charset="0"/>
              </a:defRPr>
            </a:lvl1pPr>
            <a:lvl2pPr marL="742950" indent="-285750" eaLnBrk="0" hangingPunct="0">
              <a:defRPr b="1">
                <a:solidFill>
                  <a:schemeClr val="tx1"/>
                </a:solidFill>
                <a:latin typeface="Times New Roman" pitchFamily="18" charset="0"/>
                <a:cs typeface="Arial" pitchFamily="34" charset="0"/>
              </a:defRPr>
            </a:lvl2pPr>
            <a:lvl3pPr marL="1143000" indent="-228600" eaLnBrk="0" hangingPunct="0">
              <a:defRPr b="1">
                <a:solidFill>
                  <a:schemeClr val="tx1"/>
                </a:solidFill>
                <a:latin typeface="Times New Roman" pitchFamily="18" charset="0"/>
                <a:cs typeface="Arial" pitchFamily="34" charset="0"/>
              </a:defRPr>
            </a:lvl3pPr>
            <a:lvl4pPr marL="1600200" indent="-228600" eaLnBrk="0" hangingPunct="0">
              <a:defRPr b="1">
                <a:solidFill>
                  <a:schemeClr val="tx1"/>
                </a:solidFill>
                <a:latin typeface="Times New Roman" pitchFamily="18" charset="0"/>
                <a:cs typeface="Arial" pitchFamily="34" charset="0"/>
              </a:defRPr>
            </a:lvl4pPr>
            <a:lvl5pPr marL="2057400" indent="-228600" eaLnBrk="0" hangingPunct="0">
              <a:defRPr b="1">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b="1">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b="1">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b="1">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b="1">
                <a:solidFill>
                  <a:schemeClr val="tx1"/>
                </a:solidFill>
                <a:latin typeface="Times New Roman" pitchFamily="18" charset="0"/>
                <a:cs typeface="Arial" pitchFamily="34" charset="0"/>
              </a:defRPr>
            </a:lvl9pPr>
          </a:lstStyle>
          <a:p>
            <a:pPr eaLnBrk="1" hangingPunct="1"/>
            <a:r>
              <a:rPr lang="ar-YE" altLang="ja-JP"/>
              <a:t>.</a:t>
            </a:r>
            <a:endParaRPr lang="ar-SA"/>
          </a:p>
        </p:txBody>
      </p:sp>
      <p:sp>
        <p:nvSpPr>
          <p:cNvPr id="48134" name="Rectangle 11"/>
          <p:cNvSpPr>
            <a:spLocks noChangeArrowheads="1"/>
          </p:cNvSpPr>
          <p:nvPr/>
        </p:nvSpPr>
        <p:spPr bwMode="auto">
          <a:xfrm>
            <a:off x="0" y="29337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tabLst>
                <a:tab pos="457200" algn="l"/>
              </a:tabLst>
            </a:pPr>
            <a:endParaRPr lang="en-US" sz="2400">
              <a:cs typeface="Arabic Transparent" pitchFamily="2" charset="0"/>
            </a:endParaRPr>
          </a:p>
        </p:txBody>
      </p:sp>
      <p:sp>
        <p:nvSpPr>
          <p:cNvPr id="48135" name="Rectangle 12"/>
          <p:cNvSpPr>
            <a:spLocks noChangeArrowheads="1"/>
          </p:cNvSpPr>
          <p:nvPr/>
        </p:nvSpPr>
        <p:spPr bwMode="auto">
          <a:xfrm>
            <a:off x="2362200" y="2690711"/>
            <a:ext cx="41910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gn="ctr"/>
            <a:r>
              <a:rPr lang="ar-SA" altLang="ja-JP" sz="5400" b="1" dirty="0" smtClean="0">
                <a:solidFill>
                  <a:srgbClr val="9B1BB5"/>
                </a:solidFill>
                <a:cs typeface="DecoType Naskh Swashes" pitchFamily="2" charset="-78"/>
              </a:rPr>
              <a:t>شكراً   لاستماعكم</a:t>
            </a:r>
            <a:endParaRPr lang="ar-YE" altLang="ja-JP" sz="5400" b="1" dirty="0">
              <a:solidFill>
                <a:srgbClr val="9B1BB5"/>
              </a:solidFill>
              <a:cs typeface="DecoType Naskh Swashes" pitchFamily="2" charset="-78"/>
            </a:endParaRPr>
          </a:p>
        </p:txBody>
      </p:sp>
    </p:spTree>
    <p:extLst>
      <p:ext uri="{BB962C8B-B14F-4D97-AF65-F5344CB8AC3E}">
        <p14:creationId xmlns:p14="http://schemas.microsoft.com/office/powerpoint/2010/main" val="15364171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766332841"/>
              </p:ext>
            </p:extLst>
          </p:nvPr>
        </p:nvGraphicFramePr>
        <p:xfrm>
          <a:off x="698500" y="2247900"/>
          <a:ext cx="7747000" cy="38782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r>
              <a:rPr lang="ar-SA" b="1" dirty="0" smtClean="0">
                <a:solidFill>
                  <a:srgbClr val="D6182A"/>
                </a:solidFill>
              </a:rPr>
              <a:t>مصادر هيكل التمويل</a:t>
            </a:r>
            <a:endParaRPr lang="ar-SA" b="1" dirty="0">
              <a:solidFill>
                <a:srgbClr val="D6182A"/>
              </a:solidFill>
            </a:endParaRPr>
          </a:p>
        </p:txBody>
      </p:sp>
    </p:spTree>
    <p:extLst>
      <p:ext uri="{BB962C8B-B14F-4D97-AF65-F5344CB8AC3E}">
        <p14:creationId xmlns:p14="http://schemas.microsoft.com/office/powerpoint/2010/main" val="31943882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1981201"/>
            <a:ext cx="7745505" cy="4144962"/>
          </a:xfrm>
        </p:spPr>
        <p:txBody>
          <a:bodyPr>
            <a:noAutofit/>
          </a:bodyPr>
          <a:lstStyle/>
          <a:p>
            <a:r>
              <a:rPr lang="ar-SA" b="1" u="sng" dirty="0"/>
              <a:t>قبل </a:t>
            </a:r>
            <a:r>
              <a:rPr lang="ar-SA" b="1" u="sng" dirty="0" smtClean="0"/>
              <a:t>التشغيل:</a:t>
            </a:r>
          </a:p>
          <a:p>
            <a:pPr marL="0" indent="0">
              <a:buNone/>
            </a:pPr>
            <a:r>
              <a:rPr lang="ar-SA" b="1" dirty="0" smtClean="0">
                <a:solidFill>
                  <a:srgbClr val="FF0000"/>
                </a:solidFill>
              </a:rPr>
              <a:t>               رأس المال فقط.</a:t>
            </a:r>
          </a:p>
          <a:p>
            <a:r>
              <a:rPr lang="ar-SA" b="1" u="sng" dirty="0"/>
              <a:t>بداية </a:t>
            </a:r>
            <a:r>
              <a:rPr lang="ar-SA" b="1" u="sng" dirty="0" smtClean="0"/>
              <a:t>التشغيل:</a:t>
            </a:r>
          </a:p>
          <a:p>
            <a:pPr marL="0" indent="0">
              <a:buNone/>
            </a:pPr>
            <a:r>
              <a:rPr lang="ar-SA" b="1" dirty="0" smtClean="0">
                <a:solidFill>
                  <a:srgbClr val="FF0000"/>
                </a:solidFill>
              </a:rPr>
              <a:t>              رأس </a:t>
            </a:r>
            <a:r>
              <a:rPr lang="ar-SA" b="1" dirty="0">
                <a:solidFill>
                  <a:srgbClr val="FF0000"/>
                </a:solidFill>
              </a:rPr>
              <a:t>المال </a:t>
            </a:r>
            <a:r>
              <a:rPr lang="ar-SA" b="1" dirty="0">
                <a:solidFill>
                  <a:srgbClr val="00B050"/>
                </a:solidFill>
              </a:rPr>
              <a:t>والائتمان التجاري </a:t>
            </a:r>
            <a:r>
              <a:rPr lang="ar-SA" b="1" dirty="0">
                <a:solidFill>
                  <a:srgbClr val="7030A0"/>
                </a:solidFill>
              </a:rPr>
              <a:t>والاقتراض </a:t>
            </a:r>
            <a:r>
              <a:rPr lang="ar-SA" b="1" dirty="0" smtClean="0">
                <a:solidFill>
                  <a:srgbClr val="7030A0"/>
                </a:solidFill>
              </a:rPr>
              <a:t>بالرهن</a:t>
            </a:r>
            <a:r>
              <a:rPr lang="ar-SA" b="1" dirty="0" smtClean="0"/>
              <a:t>.</a:t>
            </a:r>
          </a:p>
          <a:p>
            <a:r>
              <a:rPr lang="ar-SA" b="1" u="sng" dirty="0"/>
              <a:t>مرحلة </a:t>
            </a:r>
            <a:r>
              <a:rPr lang="ar-SA" b="1" u="sng" dirty="0" smtClean="0"/>
              <a:t>الاستقرار:</a:t>
            </a:r>
          </a:p>
          <a:p>
            <a:pPr marL="0" indent="0">
              <a:buNone/>
            </a:pPr>
            <a:r>
              <a:rPr lang="ar-SA" b="1" dirty="0" smtClean="0"/>
              <a:t>             </a:t>
            </a:r>
            <a:r>
              <a:rPr lang="ar-SA" b="1" dirty="0" smtClean="0">
                <a:solidFill>
                  <a:srgbClr val="FF0000"/>
                </a:solidFill>
              </a:rPr>
              <a:t>رأس </a:t>
            </a:r>
            <a:r>
              <a:rPr lang="ar-SA" b="1" dirty="0">
                <a:solidFill>
                  <a:srgbClr val="FF0000"/>
                </a:solidFill>
              </a:rPr>
              <a:t>المال</a:t>
            </a:r>
            <a:r>
              <a:rPr lang="ar-SA" b="1" dirty="0">
                <a:solidFill>
                  <a:srgbClr val="00B050"/>
                </a:solidFill>
              </a:rPr>
              <a:t> والاحتياطيات </a:t>
            </a:r>
            <a:r>
              <a:rPr lang="ar-SA" b="1" dirty="0">
                <a:solidFill>
                  <a:srgbClr val="7030A0"/>
                </a:solidFill>
              </a:rPr>
              <a:t>والمخصصات</a:t>
            </a:r>
            <a:r>
              <a:rPr lang="ar-SA" b="1" dirty="0"/>
              <a:t> </a:t>
            </a:r>
            <a:r>
              <a:rPr lang="ar-SA" b="1" dirty="0" smtClean="0">
                <a:solidFill>
                  <a:srgbClr val="D6182A"/>
                </a:solidFill>
              </a:rPr>
              <a:t>والائتمان</a:t>
            </a:r>
            <a:r>
              <a:rPr lang="ar-SA" b="1" dirty="0" smtClean="0"/>
              <a:t> </a:t>
            </a:r>
            <a:r>
              <a:rPr lang="ar-SA" b="1" dirty="0" smtClean="0">
                <a:solidFill>
                  <a:srgbClr val="0070C0"/>
                </a:solidFill>
              </a:rPr>
              <a:t>والقروض.</a:t>
            </a:r>
          </a:p>
          <a:p>
            <a:r>
              <a:rPr lang="ar-SA" b="1" u="sng" dirty="0"/>
              <a:t>مرحلة </a:t>
            </a:r>
            <a:r>
              <a:rPr lang="ar-SA" b="1" u="sng" dirty="0" smtClean="0"/>
              <a:t>الشيخوخة:</a:t>
            </a:r>
          </a:p>
          <a:p>
            <a:pPr marL="0" indent="0">
              <a:buNone/>
            </a:pPr>
            <a:r>
              <a:rPr lang="ar-SA" b="1" dirty="0" smtClean="0"/>
              <a:t>             </a:t>
            </a:r>
            <a:r>
              <a:rPr lang="ar-SA" b="1" dirty="0" smtClean="0">
                <a:solidFill>
                  <a:srgbClr val="FF0000"/>
                </a:solidFill>
              </a:rPr>
              <a:t>رأس </a:t>
            </a:r>
            <a:r>
              <a:rPr lang="ar-SA" b="1" dirty="0">
                <a:solidFill>
                  <a:srgbClr val="FF0000"/>
                </a:solidFill>
              </a:rPr>
              <a:t>المال </a:t>
            </a:r>
            <a:r>
              <a:rPr lang="ar-SA" b="1" dirty="0" smtClean="0">
                <a:solidFill>
                  <a:srgbClr val="00B050"/>
                </a:solidFill>
              </a:rPr>
              <a:t>والاحتياطيات</a:t>
            </a:r>
            <a:r>
              <a:rPr lang="ar-SA" b="1" dirty="0" smtClean="0"/>
              <a:t> </a:t>
            </a:r>
            <a:r>
              <a:rPr lang="ar-SA" b="1" dirty="0" smtClean="0">
                <a:solidFill>
                  <a:srgbClr val="7030A0"/>
                </a:solidFill>
              </a:rPr>
              <a:t>والمخصصات</a:t>
            </a:r>
            <a:r>
              <a:rPr lang="ar-SA" b="1" dirty="0" smtClean="0"/>
              <a:t> </a:t>
            </a:r>
            <a:r>
              <a:rPr lang="ar-SA" b="1" dirty="0" smtClean="0">
                <a:solidFill>
                  <a:srgbClr val="002060"/>
                </a:solidFill>
              </a:rPr>
              <a:t>والائتمان التجاري.</a:t>
            </a:r>
            <a:endParaRPr lang="ar-SA" b="1" dirty="0">
              <a:solidFill>
                <a:srgbClr val="002060"/>
              </a:solidFill>
            </a:endParaRPr>
          </a:p>
        </p:txBody>
      </p:sp>
      <p:sp>
        <p:nvSpPr>
          <p:cNvPr id="3" name="Title 2"/>
          <p:cNvSpPr>
            <a:spLocks noGrp="1"/>
          </p:cNvSpPr>
          <p:nvPr>
            <p:ph type="title"/>
          </p:nvPr>
        </p:nvSpPr>
        <p:spPr/>
        <p:txBody>
          <a:bodyPr/>
          <a:lstStyle/>
          <a:p>
            <a:r>
              <a:rPr lang="ar-SA" b="1" dirty="0" smtClean="0">
                <a:solidFill>
                  <a:schemeClr val="tx1"/>
                </a:solidFill>
              </a:rPr>
              <a:t>هيكل التمويل ودورة حياة المنشأة</a:t>
            </a:r>
            <a:endParaRPr lang="ar-SA" b="1" dirty="0">
              <a:solidFill>
                <a:schemeClr val="tx1"/>
              </a:solidFill>
            </a:endParaRPr>
          </a:p>
        </p:txBody>
      </p:sp>
    </p:spTree>
    <p:extLst>
      <p:ext uri="{BB962C8B-B14F-4D97-AF65-F5344CB8AC3E}">
        <p14:creationId xmlns:p14="http://schemas.microsoft.com/office/powerpoint/2010/main" val="40982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down)">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wipe(down)">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wipe(down)">
                                      <p:cBhvr>
                                        <p:cTn id="32" dur="5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wipe(down)">
                                      <p:cBhvr>
                                        <p:cTn id="37" dur="500"/>
                                        <p:tgtEl>
                                          <p:spTgt spid="2">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
                                            <p:txEl>
                                              <p:pRg st="7" end="7"/>
                                            </p:txEl>
                                          </p:spTgt>
                                        </p:tgtEl>
                                        <p:attrNameLst>
                                          <p:attrName>style.visibility</p:attrName>
                                        </p:attrNameLst>
                                      </p:cBhvr>
                                      <p:to>
                                        <p:strVal val="visible"/>
                                      </p:to>
                                    </p:set>
                                    <p:animEffect transition="in" filter="wipe(down)">
                                      <p:cBhvr>
                                        <p:cTn id="42"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ar-SA" dirty="0"/>
          </a:p>
        </p:txBody>
      </p:sp>
      <p:sp>
        <p:nvSpPr>
          <p:cNvPr id="3" name="Title 2"/>
          <p:cNvSpPr>
            <a:spLocks noGrp="1"/>
          </p:cNvSpPr>
          <p:nvPr>
            <p:ph type="title"/>
          </p:nvPr>
        </p:nvSpPr>
        <p:spPr/>
        <p:txBody>
          <a:bodyPr/>
          <a:lstStyle/>
          <a:p>
            <a:r>
              <a:rPr lang="ar-SA" b="1" dirty="0">
                <a:solidFill>
                  <a:schemeClr val="tx1"/>
                </a:solidFill>
              </a:rPr>
              <a:t>المفاضلة بين مصادر التمويل</a:t>
            </a:r>
          </a:p>
        </p:txBody>
      </p:sp>
      <p:sp>
        <p:nvSpPr>
          <p:cNvPr id="4" name="Cloud Callout 3"/>
          <p:cNvSpPr/>
          <p:nvPr/>
        </p:nvSpPr>
        <p:spPr>
          <a:xfrm>
            <a:off x="4800600" y="3069771"/>
            <a:ext cx="3276600" cy="1828800"/>
          </a:xfrm>
          <a:prstGeom prst="cloudCallout">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3200" b="1" dirty="0">
                <a:solidFill>
                  <a:srgbClr val="C00000"/>
                </a:solidFill>
              </a:rPr>
              <a:t>إدارة الشركة</a:t>
            </a:r>
          </a:p>
        </p:txBody>
      </p:sp>
      <p:sp>
        <p:nvSpPr>
          <p:cNvPr id="5" name="Cloud Callout 4"/>
          <p:cNvSpPr/>
          <p:nvPr/>
        </p:nvSpPr>
        <p:spPr>
          <a:xfrm>
            <a:off x="1143000" y="3135086"/>
            <a:ext cx="3124200" cy="1828800"/>
          </a:xfrm>
          <a:prstGeom prst="cloudCallout">
            <a:avLst/>
          </a:prstGeom>
        </p:spPr>
        <p:style>
          <a:lnRef idx="2">
            <a:schemeClr val="accent3"/>
          </a:lnRef>
          <a:fillRef idx="1">
            <a:schemeClr val="lt1"/>
          </a:fillRef>
          <a:effectRef idx="0">
            <a:schemeClr val="accent3"/>
          </a:effectRef>
          <a:fontRef idx="minor">
            <a:schemeClr val="dk1"/>
          </a:fontRef>
        </p:style>
        <p:txBody>
          <a:bodyPr rtlCol="1" anchor="ctr"/>
          <a:lstStyle/>
          <a:p>
            <a:pPr algn="ctr"/>
            <a:r>
              <a:rPr lang="ar-SA" sz="3600" b="1" dirty="0">
                <a:solidFill>
                  <a:srgbClr val="7030A0"/>
                </a:solidFill>
              </a:rPr>
              <a:t>المساهمين</a:t>
            </a:r>
          </a:p>
        </p:txBody>
      </p:sp>
    </p:spTree>
    <p:extLst>
      <p:ext uri="{BB962C8B-B14F-4D97-AF65-F5344CB8AC3E}">
        <p14:creationId xmlns:p14="http://schemas.microsoft.com/office/powerpoint/2010/main" val="1118959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80">
                                          <p:stCondLst>
                                            <p:cond delay="0"/>
                                          </p:stCondLst>
                                        </p:cTn>
                                        <p:tgtEl>
                                          <p:spTgt spid="5"/>
                                        </p:tgtEl>
                                      </p:cBhvr>
                                    </p:animEffect>
                                    <p:anim calcmode="lin" valueType="num">
                                      <p:cBhvr>
                                        <p:cTn id="26"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1" dur="26">
                                          <p:stCondLst>
                                            <p:cond delay="650"/>
                                          </p:stCondLst>
                                        </p:cTn>
                                        <p:tgtEl>
                                          <p:spTgt spid="5"/>
                                        </p:tgtEl>
                                      </p:cBhvr>
                                      <p:to x="100000" y="60000"/>
                                    </p:animScale>
                                    <p:animScale>
                                      <p:cBhvr>
                                        <p:cTn id="32" dur="166" decel="50000">
                                          <p:stCondLst>
                                            <p:cond delay="676"/>
                                          </p:stCondLst>
                                        </p:cTn>
                                        <p:tgtEl>
                                          <p:spTgt spid="5"/>
                                        </p:tgtEl>
                                      </p:cBhvr>
                                      <p:to x="100000" y="100000"/>
                                    </p:animScale>
                                    <p:animScale>
                                      <p:cBhvr>
                                        <p:cTn id="33" dur="26">
                                          <p:stCondLst>
                                            <p:cond delay="1312"/>
                                          </p:stCondLst>
                                        </p:cTn>
                                        <p:tgtEl>
                                          <p:spTgt spid="5"/>
                                        </p:tgtEl>
                                      </p:cBhvr>
                                      <p:to x="100000" y="80000"/>
                                    </p:animScale>
                                    <p:animScale>
                                      <p:cBhvr>
                                        <p:cTn id="34" dur="166" decel="50000">
                                          <p:stCondLst>
                                            <p:cond delay="1338"/>
                                          </p:stCondLst>
                                        </p:cTn>
                                        <p:tgtEl>
                                          <p:spTgt spid="5"/>
                                        </p:tgtEl>
                                      </p:cBhvr>
                                      <p:to x="100000" y="100000"/>
                                    </p:animScale>
                                    <p:animScale>
                                      <p:cBhvr>
                                        <p:cTn id="35" dur="26">
                                          <p:stCondLst>
                                            <p:cond delay="1642"/>
                                          </p:stCondLst>
                                        </p:cTn>
                                        <p:tgtEl>
                                          <p:spTgt spid="5"/>
                                        </p:tgtEl>
                                      </p:cBhvr>
                                      <p:to x="100000" y="90000"/>
                                    </p:animScale>
                                    <p:animScale>
                                      <p:cBhvr>
                                        <p:cTn id="36" dur="166" decel="50000">
                                          <p:stCondLst>
                                            <p:cond delay="1668"/>
                                          </p:stCondLst>
                                        </p:cTn>
                                        <p:tgtEl>
                                          <p:spTgt spid="5"/>
                                        </p:tgtEl>
                                      </p:cBhvr>
                                      <p:to x="100000" y="100000"/>
                                    </p:animScale>
                                    <p:animScale>
                                      <p:cBhvr>
                                        <p:cTn id="37" dur="26">
                                          <p:stCondLst>
                                            <p:cond delay="1808"/>
                                          </p:stCondLst>
                                        </p:cTn>
                                        <p:tgtEl>
                                          <p:spTgt spid="5"/>
                                        </p:tgtEl>
                                      </p:cBhvr>
                                      <p:to x="100000" y="95000"/>
                                    </p:animScale>
                                    <p:animScale>
                                      <p:cBhvr>
                                        <p:cTn id="38"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lnSpc>
                <a:spcPct val="200000"/>
              </a:lnSpc>
            </a:pPr>
            <a:r>
              <a:rPr lang="ar-SA" b="1" dirty="0"/>
              <a:t>ويحكم خيارات التمويل (داخلي أم خارجي) في المنهج التقليدي عامل </a:t>
            </a:r>
            <a:r>
              <a:rPr lang="ar-SA" b="1" dirty="0">
                <a:solidFill>
                  <a:srgbClr val="7030A0"/>
                </a:solidFill>
              </a:rPr>
              <a:t>الربحية أو العائد </a:t>
            </a:r>
            <a:r>
              <a:rPr lang="ar-SA" b="1" dirty="0"/>
              <a:t>على رأس المال المملوك. فهيكل التمويل الأمثل في المنهج التقليدي هو الذى يحقق أعلى عائد للأسهم</a:t>
            </a:r>
            <a:r>
              <a:rPr lang="ar-SA" b="1" dirty="0" smtClean="0"/>
              <a:t>.</a:t>
            </a:r>
          </a:p>
          <a:p>
            <a:pPr algn="just">
              <a:lnSpc>
                <a:spcPct val="200000"/>
              </a:lnSpc>
            </a:pPr>
            <a:r>
              <a:rPr lang="ar-SA" b="1" dirty="0"/>
              <a:t>ويقوم المنهج التقليدي في خياراته السابقة على أساس أن العائد </a:t>
            </a:r>
            <a:r>
              <a:rPr lang="ar-SA" b="1" dirty="0">
                <a:solidFill>
                  <a:srgbClr val="FF0000"/>
                </a:solidFill>
              </a:rPr>
              <a:t>(الفائدة) </a:t>
            </a:r>
            <a:r>
              <a:rPr lang="ar-SA" b="1" dirty="0"/>
              <a:t>على القروض محدد سلفا ولا يتأثر بربح المنشأة أو خسارتها.</a:t>
            </a:r>
          </a:p>
        </p:txBody>
      </p:sp>
      <p:sp>
        <p:nvSpPr>
          <p:cNvPr id="3" name="Title 2"/>
          <p:cNvSpPr>
            <a:spLocks noGrp="1"/>
          </p:cNvSpPr>
          <p:nvPr>
            <p:ph type="title"/>
          </p:nvPr>
        </p:nvSpPr>
        <p:spPr/>
        <p:txBody>
          <a:bodyPr/>
          <a:lstStyle/>
          <a:p>
            <a:r>
              <a:rPr lang="ar-SA" sz="4400" b="1" dirty="0">
                <a:solidFill>
                  <a:schemeClr val="tx1"/>
                </a:solidFill>
              </a:rPr>
              <a:t>هيكل مصادر التمويل في المنهج التقليدي</a:t>
            </a:r>
          </a:p>
        </p:txBody>
      </p:sp>
    </p:spTree>
    <p:extLst>
      <p:ext uri="{BB962C8B-B14F-4D97-AF65-F5344CB8AC3E}">
        <p14:creationId xmlns:p14="http://schemas.microsoft.com/office/powerpoint/2010/main" val="32585859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986" y="609600"/>
            <a:ext cx="8915400" cy="590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10194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lnSpc>
                <a:spcPct val="200000"/>
              </a:lnSpc>
            </a:pPr>
            <a:r>
              <a:rPr lang="ar-SA" b="1" dirty="0"/>
              <a:t>زيادة معدل العائد على الأموال </a:t>
            </a:r>
            <a:r>
              <a:rPr lang="ar-SA" b="1" dirty="0" smtClean="0"/>
              <a:t>المملوكة.</a:t>
            </a:r>
          </a:p>
          <a:p>
            <a:pPr algn="just">
              <a:lnSpc>
                <a:spcPct val="200000"/>
              </a:lnSpc>
            </a:pPr>
            <a:r>
              <a:rPr lang="ar-SA" b="1" dirty="0"/>
              <a:t>المحافظة على حرية الادارة في اتخاذ </a:t>
            </a:r>
            <a:r>
              <a:rPr lang="ar-SA" b="1" dirty="0" smtClean="0"/>
              <a:t>القرارات.</a:t>
            </a:r>
          </a:p>
          <a:p>
            <a:pPr algn="just">
              <a:lnSpc>
                <a:spcPct val="200000"/>
              </a:lnSpc>
            </a:pPr>
            <a:r>
              <a:rPr lang="ar-SA" b="1" dirty="0"/>
              <a:t>الاستفادة من هبوط القوة الشرائية </a:t>
            </a:r>
            <a:r>
              <a:rPr lang="ar-SA" b="1" dirty="0" smtClean="0"/>
              <a:t>للنقود.</a:t>
            </a:r>
          </a:p>
          <a:p>
            <a:pPr algn="just">
              <a:lnSpc>
                <a:spcPct val="200000"/>
              </a:lnSpc>
            </a:pPr>
            <a:r>
              <a:rPr lang="ar-SA" b="1" dirty="0"/>
              <a:t>وتحقيق بعض المزايا </a:t>
            </a:r>
            <a:r>
              <a:rPr lang="ar-SA" b="1" dirty="0" smtClean="0"/>
              <a:t>الضريبية.</a:t>
            </a:r>
            <a:endParaRPr lang="ar-SA" b="1" dirty="0"/>
          </a:p>
        </p:txBody>
      </p:sp>
      <p:sp>
        <p:nvSpPr>
          <p:cNvPr id="3" name="Title 2"/>
          <p:cNvSpPr>
            <a:spLocks noGrp="1"/>
          </p:cNvSpPr>
          <p:nvPr>
            <p:ph type="title"/>
          </p:nvPr>
        </p:nvSpPr>
        <p:spPr/>
        <p:txBody>
          <a:bodyPr/>
          <a:lstStyle/>
          <a:p>
            <a:r>
              <a:rPr lang="ar-SA" dirty="0" smtClean="0">
                <a:solidFill>
                  <a:schemeClr val="tx1"/>
                </a:solidFill>
              </a:rPr>
              <a:t>مزايا التمويل بالفائدة</a:t>
            </a:r>
            <a:endParaRPr lang="ar-SA" dirty="0">
              <a:solidFill>
                <a:schemeClr val="tx1"/>
              </a:solidFill>
            </a:endParaRPr>
          </a:p>
        </p:txBody>
      </p:sp>
    </p:spTree>
    <p:extLst>
      <p:ext uri="{BB962C8B-B14F-4D97-AF65-F5344CB8AC3E}">
        <p14:creationId xmlns:p14="http://schemas.microsoft.com/office/powerpoint/2010/main" val="3216304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lnSpc>
                <a:spcPct val="250000"/>
              </a:lnSpc>
            </a:pPr>
            <a:r>
              <a:rPr lang="ar-SA" b="1" dirty="0" smtClean="0"/>
              <a:t>عند تغير </a:t>
            </a:r>
            <a:r>
              <a:rPr lang="ar-SA" b="1" dirty="0"/>
              <a:t>الظروف الاقتصادية المحيطة </a:t>
            </a:r>
            <a:r>
              <a:rPr lang="ar-SA" b="1" dirty="0" smtClean="0"/>
              <a:t>بالمشروع.</a:t>
            </a:r>
          </a:p>
          <a:p>
            <a:pPr>
              <a:lnSpc>
                <a:spcPct val="250000"/>
              </a:lnSpc>
            </a:pPr>
            <a:r>
              <a:rPr lang="ar-SA" b="1" dirty="0"/>
              <a:t>يحمل الاقتراض بالفائدة  مخاطر </a:t>
            </a:r>
            <a:r>
              <a:rPr lang="ar-SA" b="1" dirty="0" smtClean="0"/>
              <a:t>مالية.</a:t>
            </a:r>
          </a:p>
          <a:p>
            <a:pPr>
              <a:lnSpc>
                <a:spcPct val="250000"/>
              </a:lnSpc>
            </a:pPr>
            <a:r>
              <a:rPr lang="ar-SA" b="1" dirty="0"/>
              <a:t>غالبا ما يفرض أصحاب المال المقترض بعض القيود على حرية </a:t>
            </a:r>
            <a:r>
              <a:rPr lang="ar-SA" b="1" dirty="0" smtClean="0"/>
              <a:t>الادارة.</a:t>
            </a:r>
          </a:p>
          <a:p>
            <a:pPr>
              <a:lnSpc>
                <a:spcPct val="250000"/>
              </a:lnSpc>
            </a:pPr>
            <a:r>
              <a:rPr lang="ar-SA" b="1" dirty="0"/>
              <a:t>عدم تحقيق العدالة بين ملاك المشروع وبين أصحاب رأس المال المقترض.</a:t>
            </a:r>
          </a:p>
        </p:txBody>
      </p:sp>
      <p:sp>
        <p:nvSpPr>
          <p:cNvPr id="3" name="Title 2"/>
          <p:cNvSpPr>
            <a:spLocks noGrp="1"/>
          </p:cNvSpPr>
          <p:nvPr>
            <p:ph type="title"/>
          </p:nvPr>
        </p:nvSpPr>
        <p:spPr/>
        <p:txBody>
          <a:bodyPr/>
          <a:lstStyle/>
          <a:p>
            <a:r>
              <a:rPr lang="ar-SA" dirty="0" smtClean="0"/>
              <a:t>سلبيات ومساوي </a:t>
            </a:r>
            <a:r>
              <a:rPr lang="ar-SA" dirty="0"/>
              <a:t>التمويل بالفائدة </a:t>
            </a:r>
          </a:p>
        </p:txBody>
      </p:sp>
    </p:spTree>
    <p:extLst>
      <p:ext uri="{BB962C8B-B14F-4D97-AF65-F5344CB8AC3E}">
        <p14:creationId xmlns:p14="http://schemas.microsoft.com/office/powerpoint/2010/main" val="1411806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down)">
                                      <p:cBhvr>
                                        <p:cTn id="2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276</TotalTime>
  <Words>1287</Words>
  <Application>Microsoft Office PowerPoint</Application>
  <PresentationFormat>On-screen Show (4:3)</PresentationFormat>
  <Paragraphs>134</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Hardcover</vt:lpstr>
      <vt:lpstr>مبادئ التمويل</vt:lpstr>
      <vt:lpstr>مفهوم هيكل رأس المال</vt:lpstr>
      <vt:lpstr>مصادر هيكل التمويل</vt:lpstr>
      <vt:lpstr>هيكل التمويل ودورة حياة المنشأة</vt:lpstr>
      <vt:lpstr>المفاضلة بين مصادر التمويل</vt:lpstr>
      <vt:lpstr>هيكل مصادر التمويل في المنهج التقليدي</vt:lpstr>
      <vt:lpstr>PowerPoint Presentation</vt:lpstr>
      <vt:lpstr>مزايا التمويل بالفائدة</vt:lpstr>
      <vt:lpstr>سلبيات ومساوي التمويل بالفائدة </vt:lpstr>
      <vt:lpstr>أدوات التمويل الخارجية في المنهج الإسلامي:</vt:lpstr>
      <vt:lpstr>الأدوات المالية الشرعية </vt:lpstr>
      <vt:lpstr>1/ صكوك المضاربة المطلقة الإسلامية:</vt:lpstr>
      <vt:lpstr>PowerPoint Presentation</vt:lpstr>
      <vt:lpstr>2/ صكوك المضاربة المقيدة الإسلامية:</vt:lpstr>
      <vt:lpstr>صكوك المضاربة المقيدة بمشروع معين</vt:lpstr>
      <vt:lpstr>صكوك المضاربة المقيدة بمجال معين</vt:lpstr>
      <vt:lpstr>3/ صكوك التمويل القابلة للاستهلاك التدريجي:</vt:lpstr>
      <vt:lpstr>4/ صكوك التمويل القابلة للتحويل إلى أسهم:</vt:lpstr>
      <vt:lpstr>ضوابط صكوك التمويل القابلة للتحويل إلى أسهم:</vt:lpstr>
      <vt:lpstr>PowerPoint Presentation</vt:lpstr>
      <vt:lpstr>مقارنة بين هيكل مصادر التمويل في المنهج الإسلامي والمنهج التقليدي </vt:lpstr>
      <vt:lpstr>النظريات المختلفة لهيكل رأس المال:</vt:lpstr>
      <vt:lpstr>1993 أشار Weston))</vt:lpstr>
      <vt:lpstr>نظرية”Myers" في عام 2001</vt:lpstr>
      <vt:lpstr>هيكل رأس المال وقيمة الشركة:</vt:lpstr>
      <vt:lpstr>العوامل التي تؤثر على اختيار المدير المالي لهيكل رأس المال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مبادئ التمويل</dc:title>
  <dc:creator>hp</dc:creator>
  <cp:lastModifiedBy>hp</cp:lastModifiedBy>
  <cp:revision>20</cp:revision>
  <dcterms:created xsi:type="dcterms:W3CDTF">2006-08-16T00:00:00Z</dcterms:created>
  <dcterms:modified xsi:type="dcterms:W3CDTF">2021-05-21T19:50:34Z</dcterms:modified>
</cp:coreProperties>
</file>