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w3schools.com/xml/xml_http.asp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2402"/>
            <a:ext cx="31661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Web</a:t>
            </a:r>
          </a:p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Application </a:t>
            </a:r>
            <a:endParaRPr lang="en-US" sz="4800" b="1" dirty="0">
              <a:solidFill>
                <a:srgbClr val="E4831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1200" y="3474722"/>
            <a:ext cx="586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/>
              <a:t>Introduction to XML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28900" y="2225043"/>
            <a:ext cx="31661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E48312"/>
                </a:solidFill>
              </a:rPr>
              <a:t>Lec6</a:t>
            </a:r>
            <a:endParaRPr lang="en-US" sz="4800" b="1" dirty="0">
              <a:solidFill>
                <a:srgbClr val="E4831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70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Simplifies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Many computer systems contain data in </a:t>
            </a:r>
            <a:r>
              <a:rPr lang="en-GB" dirty="0">
                <a:solidFill>
                  <a:srgbClr val="FF0000"/>
                </a:solidFill>
              </a:rPr>
              <a:t>incompatible formats</a:t>
            </a:r>
            <a:r>
              <a:rPr lang="en-GB" dirty="0"/>
              <a:t>. Exchanging data between </a:t>
            </a:r>
            <a:r>
              <a:rPr lang="en-GB" dirty="0">
                <a:solidFill>
                  <a:srgbClr val="FF0000"/>
                </a:solidFill>
              </a:rPr>
              <a:t>incompatible systems </a:t>
            </a:r>
            <a:r>
              <a:rPr lang="en-GB" dirty="0"/>
              <a:t>(or upgraded systems) is a </a:t>
            </a:r>
            <a:r>
              <a:rPr lang="en-GB" dirty="0">
                <a:solidFill>
                  <a:srgbClr val="FF0000"/>
                </a:solidFill>
              </a:rPr>
              <a:t>time-consuming</a:t>
            </a:r>
            <a:r>
              <a:rPr lang="en-GB" dirty="0"/>
              <a:t> task for web developers. Large amounts of data must be converted, and incompatible data is often lost.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9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Simplifies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XML stores data in plain text format. This provides a software- and hardware-independent way of storing, transporting, and sharing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650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Simplifies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XML also makes it easier to expand or upgrade to new operating systems, new applications, or new browsers, without losing data.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80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Simplifies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With XML, data can be available to all kinds of "reading machines" like people, computers, voice machines, news feeds, etc.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77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How Can XML be Used?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XML is used in many aspects of web development.</a:t>
            </a:r>
          </a:p>
          <a:p>
            <a:r>
              <a:rPr lang="en-GB" dirty="0"/>
              <a:t>XML is often used to separate data from presentation.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62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Separates Data from </a:t>
            </a:r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HTML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When displaying data in HTML, you should not have to edit the HTML file when the data changes</a:t>
            </a:r>
            <a:r>
              <a:rPr lang="en-GB" dirty="0" smtClean="0"/>
              <a:t>.</a:t>
            </a:r>
          </a:p>
          <a:p>
            <a:r>
              <a:rPr lang="en-GB" dirty="0"/>
              <a:t>With XML, the data can be stored in separate XML files</a:t>
            </a:r>
            <a:r>
              <a:rPr lang="en-GB" dirty="0" smtClean="0"/>
              <a:t>.</a:t>
            </a:r>
          </a:p>
          <a:p>
            <a:r>
              <a:rPr lang="en-GB" dirty="0"/>
              <a:t>With a few lines of JavaScript code, you can read an XML file and update the data content of any HTML page.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099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Example 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" t="25934" r="47115" b="16337"/>
          <a:stretch/>
        </p:blipFill>
        <p:spPr bwMode="auto">
          <a:xfrm>
            <a:off x="497393" y="1600200"/>
            <a:ext cx="5998866" cy="3959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251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49" t="18461" r="34313" b="11209"/>
          <a:stretch/>
        </p:blipFill>
        <p:spPr bwMode="auto">
          <a:xfrm>
            <a:off x="609600" y="1225145"/>
            <a:ext cx="5715000" cy="5632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0888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9" t="23150" r="37610" b="41538"/>
          <a:stretch/>
        </p:blipFill>
        <p:spPr bwMode="auto">
          <a:xfrm>
            <a:off x="533400" y="1676400"/>
            <a:ext cx="6844722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92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You can use java script program to read the above XML file and display it as fellow :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48" t="17290" r="28709" b="43003"/>
          <a:stretch/>
        </p:blipFill>
        <p:spPr bwMode="auto">
          <a:xfrm>
            <a:off x="1066800" y="3048000"/>
            <a:ext cx="5747657" cy="2723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981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What is XML?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XML stands for </a:t>
            </a:r>
            <a:r>
              <a:rPr lang="en-GB" dirty="0" err="1"/>
              <a:t>e</a:t>
            </a:r>
            <a:r>
              <a:rPr lang="en-GB" dirty="0" err="1">
                <a:solidFill>
                  <a:srgbClr val="FF0000"/>
                </a:solidFill>
              </a:rPr>
              <a:t>X</a:t>
            </a:r>
            <a:r>
              <a:rPr lang="en-GB" dirty="0" err="1"/>
              <a:t>tensible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</a:rPr>
              <a:t>M</a:t>
            </a:r>
            <a:r>
              <a:rPr lang="en-GB" dirty="0" err="1"/>
              <a:t>arkup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L</a:t>
            </a:r>
            <a:r>
              <a:rPr lang="en-GB" dirty="0"/>
              <a:t>anguage</a:t>
            </a:r>
          </a:p>
          <a:p>
            <a:r>
              <a:rPr lang="en-GB" dirty="0"/>
              <a:t>XML is a </a:t>
            </a:r>
            <a:r>
              <a:rPr lang="en-GB" dirty="0" err="1">
                <a:solidFill>
                  <a:srgbClr val="FF0000"/>
                </a:solidFill>
              </a:rPr>
              <a:t>markup</a:t>
            </a:r>
            <a:r>
              <a:rPr lang="en-GB" dirty="0"/>
              <a:t> language much like </a:t>
            </a:r>
            <a:r>
              <a:rPr lang="en-GB" dirty="0">
                <a:solidFill>
                  <a:srgbClr val="FF0000"/>
                </a:solidFill>
              </a:rPr>
              <a:t>HTML</a:t>
            </a:r>
          </a:p>
          <a:p>
            <a:r>
              <a:rPr lang="en-GB" dirty="0"/>
              <a:t>XML was designed to </a:t>
            </a:r>
            <a:r>
              <a:rPr lang="en-GB" dirty="0">
                <a:solidFill>
                  <a:srgbClr val="FF0000"/>
                </a:solidFill>
              </a:rPr>
              <a:t>store and transport </a:t>
            </a:r>
            <a:r>
              <a:rPr lang="en-GB" dirty="0"/>
              <a:t>data</a:t>
            </a:r>
          </a:p>
          <a:p>
            <a:r>
              <a:rPr lang="en-GB" dirty="0"/>
              <a:t>XML was designed to be </a:t>
            </a:r>
            <a:r>
              <a:rPr lang="en-GB" dirty="0">
                <a:solidFill>
                  <a:srgbClr val="FF0000"/>
                </a:solidFill>
              </a:rPr>
              <a:t>self-descriptive</a:t>
            </a:r>
          </a:p>
          <a:p>
            <a:r>
              <a:rPr lang="en-GB" dirty="0"/>
              <a:t>XML is a W3C Recommendation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98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 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XML documents form a tree structure that starts at "the root" and branches to "the leaves".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68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 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Tree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6" t="17583" r="20879" b="21319"/>
          <a:stretch/>
        </p:blipFill>
        <p:spPr bwMode="auto">
          <a:xfrm>
            <a:off x="586991" y="1676400"/>
            <a:ext cx="7543800" cy="4737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09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 Tree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image above represents books in this XML</a:t>
            </a:r>
            <a:r>
              <a:rPr lang="en-GB" dirty="0" smtClean="0"/>
              <a:t>: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4" t="45421" r="40496" b="8132"/>
          <a:stretch/>
        </p:blipFill>
        <p:spPr bwMode="auto">
          <a:xfrm>
            <a:off x="592014" y="2514600"/>
            <a:ext cx="6652009" cy="3185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28133" r="52225" b="63332"/>
          <a:stretch/>
        </p:blipFill>
        <p:spPr bwMode="auto">
          <a:xfrm>
            <a:off x="592014" y="5699928"/>
            <a:ext cx="5194998" cy="585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64638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Tree 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Structure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XML documents are formed as </a:t>
            </a:r>
            <a:r>
              <a:rPr lang="en-GB" b="1" dirty="0" smtClean="0">
                <a:solidFill>
                  <a:srgbClr val="00B050"/>
                </a:solidFill>
              </a:rPr>
              <a:t>element </a:t>
            </a:r>
            <a:r>
              <a:rPr lang="en-GB" b="1" dirty="0">
                <a:solidFill>
                  <a:srgbClr val="00B050"/>
                </a:solidFill>
              </a:rPr>
              <a:t>trees</a:t>
            </a:r>
            <a:r>
              <a:rPr lang="en-GB" dirty="0" smtClean="0"/>
              <a:t>.</a:t>
            </a:r>
          </a:p>
          <a:p>
            <a:r>
              <a:rPr lang="en-GB" dirty="0"/>
              <a:t>An XML tree starts at a </a:t>
            </a:r>
            <a:r>
              <a:rPr lang="en-GB" b="1" dirty="0">
                <a:solidFill>
                  <a:srgbClr val="00B050"/>
                </a:solidFill>
              </a:rPr>
              <a:t>root element</a:t>
            </a:r>
            <a:r>
              <a:rPr lang="en-GB" dirty="0"/>
              <a:t> and branches from the root to </a:t>
            </a:r>
            <a:r>
              <a:rPr lang="en-GB" b="1" dirty="0">
                <a:solidFill>
                  <a:srgbClr val="00B050"/>
                </a:solidFill>
              </a:rPr>
              <a:t>child </a:t>
            </a:r>
            <a:r>
              <a:rPr lang="en-GB" b="1" dirty="0" smtClean="0">
                <a:solidFill>
                  <a:srgbClr val="00B050"/>
                </a:solidFill>
              </a:rPr>
              <a:t>elements</a:t>
            </a:r>
            <a:r>
              <a:rPr lang="en-GB" dirty="0" smtClean="0"/>
              <a:t>.</a:t>
            </a:r>
          </a:p>
          <a:p>
            <a:r>
              <a:rPr lang="en-GB" dirty="0"/>
              <a:t>All elements can have sub elements (child elements):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8" t="52308" r="38846" b="23846"/>
          <a:stretch/>
        </p:blipFill>
        <p:spPr bwMode="auto">
          <a:xfrm>
            <a:off x="2971799" y="4114800"/>
            <a:ext cx="6194323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37591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Tree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elements can have text content (Harry Potter) and attributes (category="cooking").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0753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 Syntax 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Rules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XML Documents </a:t>
            </a:r>
            <a:r>
              <a:rPr lang="en-GB" dirty="0">
                <a:solidFill>
                  <a:srgbClr val="00B050"/>
                </a:solidFill>
              </a:rPr>
              <a:t>Must</a:t>
            </a:r>
            <a:r>
              <a:rPr lang="en-GB" dirty="0"/>
              <a:t> Have a </a:t>
            </a:r>
            <a:r>
              <a:rPr lang="en-GB" dirty="0">
                <a:solidFill>
                  <a:srgbClr val="00B050"/>
                </a:solidFill>
              </a:rPr>
              <a:t>Root Element</a:t>
            </a:r>
          </a:p>
          <a:p>
            <a:r>
              <a:rPr lang="en-GB" dirty="0"/>
              <a:t>All XML Elements </a:t>
            </a:r>
            <a:r>
              <a:rPr lang="en-GB" dirty="0">
                <a:solidFill>
                  <a:srgbClr val="00B050"/>
                </a:solidFill>
              </a:rPr>
              <a:t>Must</a:t>
            </a:r>
            <a:r>
              <a:rPr lang="en-GB" dirty="0"/>
              <a:t> Have a </a:t>
            </a:r>
            <a:r>
              <a:rPr lang="en-GB" dirty="0">
                <a:solidFill>
                  <a:srgbClr val="00B050"/>
                </a:solidFill>
              </a:rPr>
              <a:t>Closing Tag</a:t>
            </a:r>
          </a:p>
          <a:p>
            <a:r>
              <a:rPr lang="en-GB" dirty="0"/>
              <a:t>XML Tags are </a:t>
            </a:r>
            <a:r>
              <a:rPr lang="en-GB" dirty="0">
                <a:solidFill>
                  <a:srgbClr val="00B050"/>
                </a:solidFill>
              </a:rPr>
              <a:t>Case Sensitive</a:t>
            </a:r>
          </a:p>
          <a:p>
            <a:r>
              <a:rPr lang="en-GB" dirty="0"/>
              <a:t>XML Elements </a:t>
            </a:r>
            <a:r>
              <a:rPr lang="en-GB" dirty="0">
                <a:solidFill>
                  <a:srgbClr val="00B050"/>
                </a:solidFill>
              </a:rPr>
              <a:t>Must </a:t>
            </a:r>
            <a:r>
              <a:rPr lang="en-GB" dirty="0"/>
              <a:t>be </a:t>
            </a:r>
            <a:r>
              <a:rPr lang="en-GB" dirty="0">
                <a:solidFill>
                  <a:srgbClr val="00B050"/>
                </a:solidFill>
              </a:rPr>
              <a:t>Properly Nested</a:t>
            </a:r>
          </a:p>
          <a:p>
            <a:r>
              <a:rPr lang="en-GB" dirty="0"/>
              <a:t>XML Attribute Values </a:t>
            </a:r>
            <a:r>
              <a:rPr lang="en-GB" dirty="0">
                <a:solidFill>
                  <a:srgbClr val="00B050"/>
                </a:solidFill>
              </a:rPr>
              <a:t>Must</a:t>
            </a:r>
            <a:r>
              <a:rPr lang="en-GB" dirty="0"/>
              <a:t> Always </a:t>
            </a:r>
            <a:r>
              <a:rPr lang="en-GB" dirty="0">
                <a:solidFill>
                  <a:srgbClr val="00B050"/>
                </a:solidFill>
              </a:rPr>
              <a:t>be Quoted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263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Comments in 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syntax for writing comments in XML is similar to that of HTML</a:t>
            </a:r>
            <a:r>
              <a:rPr lang="en-GB" dirty="0" smtClean="0"/>
              <a:t>:</a:t>
            </a:r>
          </a:p>
          <a:p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4" t="27106" r="31593" b="33773"/>
          <a:stretch/>
        </p:blipFill>
        <p:spPr bwMode="auto">
          <a:xfrm>
            <a:off x="838200" y="2819400"/>
            <a:ext cx="6858000" cy="337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58581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</a:t>
            </a:r>
            <a:r>
              <a:rPr lang="en-US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HttpRequest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modern browsers have a built-in </a:t>
            </a:r>
            <a:r>
              <a:rPr lang="en-GB" dirty="0" err="1">
                <a:solidFill>
                  <a:srgbClr val="00B050"/>
                </a:solidFill>
              </a:rPr>
              <a:t>XMLHttpRequest</a:t>
            </a:r>
            <a:r>
              <a:rPr lang="en-GB" dirty="0">
                <a:solidFill>
                  <a:srgbClr val="00B050"/>
                </a:solidFill>
              </a:rPr>
              <a:t> object </a:t>
            </a:r>
            <a:r>
              <a:rPr lang="en-GB" dirty="0"/>
              <a:t>to request data from a server.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7304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XMLHttpRequest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Object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</a:t>
            </a:r>
            <a:r>
              <a:rPr lang="en-GB" dirty="0" err="1"/>
              <a:t>XMLHttpRequest</a:t>
            </a:r>
            <a:r>
              <a:rPr lang="en-GB" dirty="0"/>
              <a:t> object can be used to request data from a web server.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780684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b="1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XMLHttpRequest</a:t>
            </a:r>
            <a:r>
              <a:rPr lang="en-US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Object use to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Update a web page without reloading the page</a:t>
            </a:r>
          </a:p>
          <a:p>
            <a:r>
              <a:rPr lang="en-GB" dirty="0"/>
              <a:t>Request data from a server - after the page has loaded</a:t>
            </a:r>
          </a:p>
          <a:p>
            <a:r>
              <a:rPr lang="en-GB" dirty="0"/>
              <a:t>Receive data from a server  - after the page has loaded</a:t>
            </a:r>
          </a:p>
          <a:p>
            <a:r>
              <a:rPr lang="en-GB" dirty="0"/>
              <a:t>Send data to a server - in the background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92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Does Not DO Anything</a:t>
            </a:r>
            <a:endParaRPr lang="en-US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Maybe it is a little hard to understand, but XML does not DO anything</a:t>
            </a:r>
            <a:r>
              <a:rPr lang="en-GB" dirty="0" smtClean="0"/>
              <a:t>.</a:t>
            </a:r>
          </a:p>
          <a:p>
            <a:r>
              <a:rPr lang="en-GB" dirty="0"/>
              <a:t>This note is a note to </a:t>
            </a:r>
            <a:r>
              <a:rPr lang="en-GB" dirty="0" err="1"/>
              <a:t>Tove</a:t>
            </a:r>
            <a:r>
              <a:rPr lang="en-GB" dirty="0"/>
              <a:t> from </a:t>
            </a:r>
            <a:r>
              <a:rPr lang="en-GB" dirty="0" err="1"/>
              <a:t>Jani</a:t>
            </a:r>
            <a:r>
              <a:rPr lang="en-GB" dirty="0"/>
              <a:t>, stored as XML</a:t>
            </a:r>
            <a:r>
              <a:rPr lang="en-GB" dirty="0" smtClean="0"/>
              <a:t>: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36" t="23296" r="31016" b="46227"/>
          <a:stretch/>
        </p:blipFill>
        <p:spPr bwMode="auto">
          <a:xfrm>
            <a:off x="685800" y="4114800"/>
            <a:ext cx="5516545" cy="2090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494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Sending an </a:t>
            </a:r>
            <a:r>
              <a:rPr lang="en-US" dirty="0" err="1" smtClean="0"/>
              <a:t>XMLHttpRequest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A common JavaScript syntax for using the </a:t>
            </a:r>
            <a:r>
              <a:rPr lang="en-GB" dirty="0" err="1"/>
              <a:t>XMLHttpRequest</a:t>
            </a:r>
            <a:r>
              <a:rPr lang="en-GB" dirty="0"/>
              <a:t> object looks much like this</a:t>
            </a:r>
            <a:r>
              <a:rPr lang="en-GB" dirty="0" smtClean="0"/>
              <a:t>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sz="2200" dirty="0">
                <a:solidFill>
                  <a:srgbClr val="FF0000"/>
                </a:solidFill>
              </a:rPr>
              <a:t>For </a:t>
            </a:r>
            <a:r>
              <a:rPr lang="en-GB" sz="2200" dirty="0" err="1">
                <a:solidFill>
                  <a:srgbClr val="FF0000"/>
                </a:solidFill>
              </a:rPr>
              <a:t>mor</a:t>
            </a:r>
            <a:r>
              <a:rPr lang="en-GB" sz="2200" dirty="0">
                <a:solidFill>
                  <a:srgbClr val="FF0000"/>
                </a:solidFill>
              </a:rPr>
              <a:t> </a:t>
            </a:r>
            <a:r>
              <a:rPr lang="en-GB" sz="2200" dirty="0">
                <a:solidFill>
                  <a:srgbClr val="FF0000"/>
                </a:solidFill>
              </a:rPr>
              <a:t>explanat</a:t>
            </a:r>
            <a:r>
              <a:rPr lang="en-GB" sz="2200" dirty="0" smtClean="0">
                <a:solidFill>
                  <a:srgbClr val="FF0000"/>
                </a:solidFill>
              </a:rPr>
              <a:t>ion visit :</a:t>
            </a:r>
            <a:r>
              <a:rPr lang="en-US" sz="2200" dirty="0">
                <a:solidFill>
                  <a:srgbClr val="FF0000"/>
                </a:solidFill>
                <a:hlinkClick r:id="rId2"/>
              </a:rPr>
              <a:t>XML </a:t>
            </a:r>
            <a:r>
              <a:rPr lang="en-US" sz="2200" dirty="0" err="1">
                <a:solidFill>
                  <a:srgbClr val="FF0000"/>
                </a:solidFill>
                <a:hlinkClick r:id="rId2"/>
              </a:rPr>
              <a:t>HttpRequest</a:t>
            </a:r>
            <a:r>
              <a:rPr lang="en-US" sz="2200" dirty="0">
                <a:solidFill>
                  <a:srgbClr val="FF0000"/>
                </a:solidFill>
                <a:hlinkClick r:id="rId2"/>
              </a:rPr>
              <a:t> (w3schools.com</a:t>
            </a:r>
            <a:r>
              <a:rPr lang="en-US" sz="2200" dirty="0">
                <a:hlinkClick r:id="rId2"/>
              </a:rPr>
              <a:t>)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0" t="17582" r="18242" b="41392"/>
          <a:stretch/>
        </p:blipFill>
        <p:spPr bwMode="auto">
          <a:xfrm>
            <a:off x="533400" y="2819400"/>
            <a:ext cx="6933363" cy="2813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5357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Does Not DO Anything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XML above is quite self-descriptive</a:t>
            </a:r>
            <a:r>
              <a:rPr lang="en-GB" dirty="0" smtClean="0"/>
              <a:t>:</a:t>
            </a:r>
          </a:p>
          <a:p>
            <a:r>
              <a:rPr lang="en-GB" dirty="0"/>
              <a:t>It has sender information.</a:t>
            </a:r>
          </a:p>
          <a:p>
            <a:r>
              <a:rPr lang="en-GB" dirty="0"/>
              <a:t>It has receiver information</a:t>
            </a:r>
          </a:p>
          <a:p>
            <a:r>
              <a:rPr lang="en-GB" dirty="0"/>
              <a:t>It has a heading</a:t>
            </a:r>
          </a:p>
          <a:p>
            <a:r>
              <a:rPr lang="en-GB" dirty="0"/>
              <a:t>It has a message body.</a:t>
            </a:r>
          </a:p>
          <a:p>
            <a:pPr marL="0" indent="0">
              <a:buNone/>
            </a:pPr>
            <a:r>
              <a:rPr lang="en-GB" dirty="0"/>
              <a:t>But still, the XML above does not DO anything. XML is just information wrapped in tags.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42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The Difference Between XML and HTML</a:t>
            </a:r>
            <a:br>
              <a:rPr lang="en-GB" sz="32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XML and HTML were designed with different goals</a:t>
            </a:r>
            <a:r>
              <a:rPr lang="en-GB" dirty="0" smtClean="0"/>
              <a:t>:</a:t>
            </a:r>
          </a:p>
          <a:p>
            <a:r>
              <a:rPr lang="en-GB" dirty="0">
                <a:solidFill>
                  <a:srgbClr val="FF0000"/>
                </a:solidFill>
              </a:rPr>
              <a:t>XML</a:t>
            </a:r>
            <a:r>
              <a:rPr lang="en-GB" dirty="0"/>
              <a:t> was designed to </a:t>
            </a:r>
            <a:r>
              <a:rPr lang="en-GB" dirty="0">
                <a:solidFill>
                  <a:srgbClr val="FF0000"/>
                </a:solidFill>
              </a:rPr>
              <a:t>carry data </a:t>
            </a:r>
            <a:r>
              <a:rPr lang="en-GB" dirty="0"/>
              <a:t>- with focus on what data is</a:t>
            </a:r>
          </a:p>
          <a:p>
            <a:r>
              <a:rPr lang="en-GB" dirty="0">
                <a:solidFill>
                  <a:srgbClr val="FF0000"/>
                </a:solidFill>
              </a:rPr>
              <a:t>HTML </a:t>
            </a:r>
            <a:r>
              <a:rPr lang="en-GB" dirty="0"/>
              <a:t>was designed to </a:t>
            </a:r>
            <a:r>
              <a:rPr lang="en-GB" dirty="0">
                <a:solidFill>
                  <a:srgbClr val="FF0000"/>
                </a:solidFill>
              </a:rPr>
              <a:t>display data </a:t>
            </a:r>
            <a:r>
              <a:rPr lang="en-GB" dirty="0"/>
              <a:t>- with focus on how data looks</a:t>
            </a:r>
          </a:p>
          <a:p>
            <a:r>
              <a:rPr lang="en-GB" dirty="0">
                <a:solidFill>
                  <a:srgbClr val="FF0000"/>
                </a:solidFill>
              </a:rPr>
              <a:t>XML</a:t>
            </a:r>
            <a:r>
              <a:rPr lang="en-GB" dirty="0"/>
              <a:t> tags are </a:t>
            </a:r>
            <a:r>
              <a:rPr lang="en-GB" dirty="0">
                <a:solidFill>
                  <a:srgbClr val="FF0000"/>
                </a:solidFill>
              </a:rPr>
              <a:t>not predefined </a:t>
            </a:r>
            <a:r>
              <a:rPr lang="en-GB" dirty="0"/>
              <a:t>like HTML tags are</a:t>
            </a:r>
          </a:p>
          <a:p>
            <a:pPr marL="0" indent="0">
              <a:buNone/>
            </a:pPr>
            <a:r>
              <a:rPr lang="en-GB" dirty="0"/>
              <a:t/>
            </a:r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99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Does Not Use Predefined Tags</a:t>
            </a:r>
            <a:endParaRPr lang="en-US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XML language has no predefined tags</a:t>
            </a:r>
            <a:r>
              <a:rPr lang="en-GB" dirty="0" smtClean="0"/>
              <a:t>.</a:t>
            </a:r>
          </a:p>
          <a:p>
            <a:r>
              <a:rPr lang="en-GB" dirty="0"/>
              <a:t>The tags in the example above (like </a:t>
            </a:r>
            <a:r>
              <a:rPr lang="en-GB" dirty="0">
                <a:solidFill>
                  <a:srgbClr val="FF0000"/>
                </a:solidFill>
              </a:rPr>
              <a:t>&lt;to&gt; </a:t>
            </a:r>
            <a:r>
              <a:rPr lang="en-GB" dirty="0"/>
              <a:t>and </a:t>
            </a:r>
            <a:r>
              <a:rPr lang="en-GB" dirty="0">
                <a:solidFill>
                  <a:srgbClr val="FF0000"/>
                </a:solidFill>
              </a:rPr>
              <a:t>&lt;from&gt;</a:t>
            </a:r>
            <a:r>
              <a:rPr lang="en-GB" dirty="0"/>
              <a:t>) are not defined in any XML standard. These tags are "invented" by the author of the XML document.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584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Does Not Use Predefined Tags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HTML</a:t>
            </a:r>
            <a:r>
              <a:rPr lang="en-GB" dirty="0"/>
              <a:t> works with predefined tags like &lt;p&gt;, &lt;</a:t>
            </a:r>
            <a:r>
              <a:rPr lang="en-GB" dirty="0">
                <a:solidFill>
                  <a:srgbClr val="FF0000"/>
                </a:solidFill>
              </a:rPr>
              <a:t>h1</a:t>
            </a:r>
            <a:r>
              <a:rPr lang="en-GB" dirty="0"/>
              <a:t>&gt;, &lt;</a:t>
            </a:r>
            <a:r>
              <a:rPr lang="en-GB" dirty="0">
                <a:solidFill>
                  <a:srgbClr val="FF0000"/>
                </a:solidFill>
              </a:rPr>
              <a:t>table</a:t>
            </a:r>
            <a:r>
              <a:rPr lang="en-GB" dirty="0"/>
              <a:t>&gt;, etc</a:t>
            </a:r>
            <a:r>
              <a:rPr lang="en-GB" dirty="0" smtClean="0"/>
              <a:t>.</a:t>
            </a:r>
          </a:p>
          <a:p>
            <a:r>
              <a:rPr lang="en-GB" dirty="0"/>
              <a:t>With </a:t>
            </a:r>
            <a:r>
              <a:rPr lang="en-GB" dirty="0">
                <a:solidFill>
                  <a:srgbClr val="FF0000"/>
                </a:solidFill>
              </a:rPr>
              <a:t>XML</a:t>
            </a:r>
            <a:r>
              <a:rPr lang="en-GB" dirty="0"/>
              <a:t>, the author </a:t>
            </a:r>
            <a:r>
              <a:rPr lang="en-GB" dirty="0">
                <a:solidFill>
                  <a:srgbClr val="FF0000"/>
                </a:solidFill>
              </a:rPr>
              <a:t>must</a:t>
            </a:r>
            <a:r>
              <a:rPr lang="en-GB" dirty="0"/>
              <a:t> define both the </a:t>
            </a:r>
            <a:r>
              <a:rPr lang="en-GB" dirty="0">
                <a:solidFill>
                  <a:srgbClr val="FF0000"/>
                </a:solidFill>
              </a:rPr>
              <a:t>tags </a:t>
            </a:r>
            <a:r>
              <a:rPr lang="en-GB" dirty="0"/>
              <a:t>and the document </a:t>
            </a:r>
            <a:r>
              <a:rPr lang="en-GB" dirty="0">
                <a:solidFill>
                  <a:srgbClr val="FF0000"/>
                </a:solidFill>
              </a:rPr>
              <a:t>structure</a:t>
            </a:r>
            <a:r>
              <a:rPr lang="en-GB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1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is Extensible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Most XML applications will work as expected even if new data is added (or removed</a:t>
            </a:r>
            <a:r>
              <a:rPr lang="en-GB" dirty="0" smtClean="0"/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21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XML Simplifies Things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It simplifies </a:t>
            </a:r>
            <a:r>
              <a:rPr lang="en-GB" dirty="0">
                <a:solidFill>
                  <a:srgbClr val="FF0000"/>
                </a:solidFill>
              </a:rPr>
              <a:t>data sharing</a:t>
            </a:r>
          </a:p>
          <a:p>
            <a:r>
              <a:rPr lang="en-GB" dirty="0"/>
              <a:t>It simplifies </a:t>
            </a:r>
            <a:r>
              <a:rPr lang="en-GB" dirty="0">
                <a:solidFill>
                  <a:srgbClr val="FF0000"/>
                </a:solidFill>
              </a:rPr>
              <a:t>data transport</a:t>
            </a:r>
          </a:p>
          <a:p>
            <a:r>
              <a:rPr lang="en-GB" dirty="0"/>
              <a:t>It simplifies </a:t>
            </a:r>
            <a:r>
              <a:rPr lang="en-GB" dirty="0">
                <a:solidFill>
                  <a:srgbClr val="FF0000"/>
                </a:solidFill>
              </a:rPr>
              <a:t>platform changes</a:t>
            </a:r>
          </a:p>
          <a:p>
            <a:r>
              <a:rPr lang="en-GB" dirty="0"/>
              <a:t>It simplifies </a:t>
            </a:r>
            <a:r>
              <a:rPr lang="en-GB" dirty="0">
                <a:solidFill>
                  <a:srgbClr val="FF0000"/>
                </a:solidFill>
              </a:rPr>
              <a:t>data availability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26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749</Words>
  <Application>Microsoft Office PowerPoint</Application>
  <PresentationFormat>On-screen Show (4:3)</PresentationFormat>
  <Paragraphs>99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PowerPoint Presentation</vt:lpstr>
      <vt:lpstr>What is XML?</vt:lpstr>
      <vt:lpstr>XML Does Not DO Anything</vt:lpstr>
      <vt:lpstr>XML Does Not DO Anything</vt:lpstr>
      <vt:lpstr>The Difference Between XML and HTML </vt:lpstr>
      <vt:lpstr>XML Does Not Use Predefined Tags</vt:lpstr>
      <vt:lpstr>XML Does Not Use Predefined Tags</vt:lpstr>
      <vt:lpstr>XML is Extensible</vt:lpstr>
      <vt:lpstr>XML Simplifies Things</vt:lpstr>
      <vt:lpstr>XML Simplifies Things</vt:lpstr>
      <vt:lpstr>XML Simplifies Things</vt:lpstr>
      <vt:lpstr>XML Simplifies Things</vt:lpstr>
      <vt:lpstr>XML Simplifies Things</vt:lpstr>
      <vt:lpstr>How Can XML be Used?</vt:lpstr>
      <vt:lpstr>XML Separates Data from HTML</vt:lpstr>
      <vt:lpstr>XML Example </vt:lpstr>
      <vt:lpstr>XML Example </vt:lpstr>
      <vt:lpstr>XML Example </vt:lpstr>
      <vt:lpstr>XML Example </vt:lpstr>
      <vt:lpstr>XML Tree</vt:lpstr>
      <vt:lpstr>XML Tree</vt:lpstr>
      <vt:lpstr>XML Tree</vt:lpstr>
      <vt:lpstr>XML Tree Structure</vt:lpstr>
      <vt:lpstr>XML Tree Structure</vt:lpstr>
      <vt:lpstr>XML Syntax Rules</vt:lpstr>
      <vt:lpstr>Comments in XML</vt:lpstr>
      <vt:lpstr>XML HttpRequest</vt:lpstr>
      <vt:lpstr>The XMLHttpRequest Object</vt:lpstr>
      <vt:lpstr>The XMLHttpRequest Object use to</vt:lpstr>
      <vt:lpstr>Sending an XMLHttpRequest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ahmed azez</dc:creator>
  <cp:lastModifiedBy>ahmed azez</cp:lastModifiedBy>
  <cp:revision>37</cp:revision>
  <dcterms:created xsi:type="dcterms:W3CDTF">2006-08-16T00:00:00Z</dcterms:created>
  <dcterms:modified xsi:type="dcterms:W3CDTF">2021-05-25T07:28:41Z</dcterms:modified>
</cp:coreProperties>
</file>