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9C328F3-6A40-41F5-9619-6ED65A7E47E9}">
          <p14:sldIdLst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  <p14:sldId id="269"/>
            <p14:sldId id="270"/>
            <p14:sldId id="271"/>
            <p14:sldId id="272"/>
            <p14:sldId id="273"/>
            <p14:sldId id="274"/>
            <p14:sldId id="275"/>
            <p14:sldId id="276"/>
            <p14:sldId id="277"/>
            <p14:sldId id="278"/>
            <p14:sldId id="279"/>
            <p14:sldId id="280"/>
            <p14:sldId id="28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0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525FA-ABEE-4772-9D4D-89BAEC9D5CC1}" type="datetimeFigureOut">
              <a:rPr lang="en-US" smtClean="0"/>
              <a:pPr/>
              <a:t>4/5/2021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0D22E-0762-4170-94E6-3AF76090F939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60767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525FA-ABEE-4772-9D4D-89BAEC9D5CC1}" type="datetimeFigureOut">
              <a:rPr lang="en-US" smtClean="0"/>
              <a:pPr/>
              <a:t>4/5/2021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0D22E-0762-4170-94E6-3AF76090F9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4285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8"/>
            <a:ext cx="5800725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525FA-ABEE-4772-9D4D-89BAEC9D5CC1}" type="datetimeFigureOut">
              <a:rPr lang="en-US" smtClean="0"/>
              <a:pPr/>
              <a:t>4/5/2021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0D22E-0762-4170-94E6-3AF76090F9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1744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525FA-ABEE-4772-9D4D-89BAEC9D5CC1}" type="datetimeFigureOut">
              <a:rPr lang="en-US" smtClean="0"/>
              <a:pPr/>
              <a:t>4/5/2021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0D22E-0762-4170-94E6-3AF76090F9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867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525FA-ABEE-4772-9D4D-89BAEC9D5CC1}" type="datetimeFigureOut">
              <a:rPr lang="en-US" smtClean="0"/>
              <a:pPr/>
              <a:t>4/5/2021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0D22E-0762-4170-94E6-3AF76090F939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6888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59" y="1845734"/>
            <a:ext cx="370332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5"/>
            <a:ext cx="370332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525FA-ABEE-4772-9D4D-89BAEC9D5CC1}" type="datetimeFigureOut">
              <a:rPr lang="en-US" smtClean="0"/>
              <a:pPr/>
              <a:t>4/5/2021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0D22E-0762-4170-94E6-3AF76090F9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975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525FA-ABEE-4772-9D4D-89BAEC9D5CC1}" type="datetimeFigureOut">
              <a:rPr lang="en-US" smtClean="0"/>
              <a:pPr/>
              <a:t>4/5/2021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0D22E-0762-4170-94E6-3AF76090F9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2536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525FA-ABEE-4772-9D4D-89BAEC9D5CC1}" type="datetimeFigureOut">
              <a:rPr lang="en-US" smtClean="0"/>
              <a:pPr/>
              <a:t>4/5/2021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0D22E-0762-4170-94E6-3AF76090F9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830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525FA-ABEE-4772-9D4D-89BAEC9D5CC1}" type="datetimeFigureOut">
              <a:rPr lang="en-US" smtClean="0"/>
              <a:pPr/>
              <a:t>4/5/2021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0D22E-0762-4170-94E6-3AF76090F9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2996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731520"/>
            <a:ext cx="486918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50F525FA-ABEE-4772-9D4D-89BAEC9D5CC1}" type="datetimeFigureOut">
              <a:rPr lang="en-US" smtClean="0"/>
              <a:pPr/>
              <a:t>4/5/2021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63705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0E0D22E-0762-4170-94E6-3AF76090F939}" type="slidenum">
              <a:rPr lang="en-US" smtClean="0">
                <a:solidFill>
                  <a:srgbClr val="637052"/>
                </a:solidFill>
              </a:rPr>
              <a:pPr/>
              <a:t>‹#›</a:t>
            </a:fld>
            <a:endParaRPr lang="en-US">
              <a:solidFill>
                <a:srgbClr val="63705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35709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4948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0" y="5907023"/>
            <a:ext cx="7584948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525FA-ABEE-4772-9D4D-89BAEC9D5CC1}" type="datetimeFigureOut">
              <a:rPr lang="en-US" smtClean="0"/>
              <a:pPr/>
              <a:t>4/5/2021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0D22E-0762-4170-94E6-3AF76090F93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156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9144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9144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5734"/>
            <a:ext cx="75438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0F525FA-ABEE-4772-9D4D-89BAEC9D5CC1}" type="datetimeFigureOut">
              <a:rPr lang="en-US" smtClean="0"/>
              <a:pPr/>
              <a:t>4/5/2021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0E0D22E-0762-4170-94E6-3AF76090F939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8841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52402"/>
            <a:ext cx="316611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rgbClr val="E48312"/>
                </a:solidFill>
              </a:rPr>
              <a:t>Web</a:t>
            </a:r>
          </a:p>
          <a:p>
            <a:pPr algn="ctr"/>
            <a:r>
              <a:rPr lang="en-US" sz="4800" b="1" dirty="0" smtClean="0">
                <a:solidFill>
                  <a:srgbClr val="E48312"/>
                </a:solidFill>
              </a:rPr>
              <a:t>Application </a:t>
            </a:r>
            <a:endParaRPr lang="en-US" sz="4800" b="1" dirty="0">
              <a:solidFill>
                <a:srgbClr val="E4831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43200" y="3474722"/>
            <a:ext cx="31661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rgbClr val="000000"/>
                </a:solidFill>
              </a:rPr>
              <a:t>Java Script</a:t>
            </a:r>
            <a:endParaRPr lang="en-US" sz="4800" b="1" dirty="0">
              <a:solidFill>
                <a:srgbClr val="0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28900" y="2225043"/>
            <a:ext cx="31661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rgbClr val="E48312"/>
                </a:solidFill>
              </a:rPr>
              <a:t>Lec3</a:t>
            </a:r>
            <a:endParaRPr lang="en-US" sz="4800" b="1" dirty="0">
              <a:solidFill>
                <a:srgbClr val="E4831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7259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Example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0000FF"/>
                </a:solidFill>
                <a:latin typeface="Consolas"/>
                <a:ea typeface="Times New Roman"/>
                <a:cs typeface="Consolas"/>
              </a:rPr>
              <a:t>&lt;</a:t>
            </a:r>
            <a:r>
              <a:rPr lang="en-US" dirty="0">
                <a:solidFill>
                  <a:srgbClr val="A52A2A"/>
                </a:solidFill>
                <a:latin typeface="Consolas"/>
                <a:ea typeface="Times New Roman"/>
                <a:cs typeface="Consolas"/>
              </a:rPr>
              <a:t>!DOCTYPE</a:t>
            </a:r>
            <a:r>
              <a:rPr lang="en-US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  <a:t> </a:t>
            </a:r>
            <a:r>
              <a:rPr lang="en-US" dirty="0">
                <a:solidFill>
                  <a:srgbClr val="FF0000"/>
                </a:solidFill>
                <a:latin typeface="Consolas"/>
                <a:ea typeface="Times New Roman"/>
                <a:cs typeface="Consolas"/>
              </a:rPr>
              <a:t>html</a:t>
            </a:r>
            <a:r>
              <a:rPr lang="en-US" dirty="0">
                <a:solidFill>
                  <a:srgbClr val="0000FF"/>
                </a:solidFill>
                <a:latin typeface="Consolas"/>
                <a:ea typeface="Times New Roman"/>
                <a:cs typeface="Consolas"/>
              </a:rPr>
              <a:t>&gt;</a:t>
            </a:r>
            <a:r>
              <a:rPr lang="en-US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  <a:t/>
            </a:r>
            <a:br>
              <a:rPr lang="en-US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</a:br>
            <a:r>
              <a:rPr lang="en-US" dirty="0">
                <a:solidFill>
                  <a:srgbClr val="0000FF"/>
                </a:solidFill>
                <a:latin typeface="Consolas"/>
                <a:ea typeface="Times New Roman"/>
                <a:cs typeface="Consolas"/>
              </a:rPr>
              <a:t>&lt;</a:t>
            </a:r>
            <a:r>
              <a:rPr lang="en-US" dirty="0">
                <a:solidFill>
                  <a:srgbClr val="A52A2A"/>
                </a:solidFill>
                <a:latin typeface="Consolas"/>
                <a:ea typeface="Times New Roman"/>
                <a:cs typeface="Consolas"/>
              </a:rPr>
              <a:t>html</a:t>
            </a:r>
            <a:r>
              <a:rPr lang="en-US" dirty="0">
                <a:solidFill>
                  <a:srgbClr val="0000FF"/>
                </a:solidFill>
                <a:latin typeface="Consolas"/>
                <a:ea typeface="Times New Roman"/>
                <a:cs typeface="Consolas"/>
              </a:rPr>
              <a:t>&gt;</a:t>
            </a:r>
            <a:r>
              <a:rPr lang="en-US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  <a:t/>
            </a:r>
            <a:br>
              <a:rPr lang="en-US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</a:br>
            <a:r>
              <a:rPr lang="en-US" dirty="0">
                <a:solidFill>
                  <a:srgbClr val="0000FF"/>
                </a:solidFill>
                <a:latin typeface="Consolas"/>
                <a:ea typeface="Times New Roman"/>
                <a:cs typeface="Consolas"/>
              </a:rPr>
              <a:t>&lt;</a:t>
            </a:r>
            <a:r>
              <a:rPr lang="en-US" dirty="0">
                <a:solidFill>
                  <a:srgbClr val="A52A2A"/>
                </a:solidFill>
                <a:latin typeface="Consolas"/>
                <a:ea typeface="Times New Roman"/>
                <a:cs typeface="Consolas"/>
              </a:rPr>
              <a:t>body</a:t>
            </a:r>
            <a:r>
              <a:rPr lang="en-US" dirty="0">
                <a:solidFill>
                  <a:srgbClr val="0000FF"/>
                </a:solidFill>
                <a:latin typeface="Consolas"/>
                <a:ea typeface="Times New Roman"/>
                <a:cs typeface="Consolas"/>
              </a:rPr>
              <a:t>&gt;</a:t>
            </a:r>
            <a:r>
              <a:rPr lang="en-US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  <a:t> </a:t>
            </a:r>
            <a:br>
              <a:rPr lang="en-US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</a:br>
            <a:r>
              <a:rPr lang="en-US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  <a:t/>
            </a:r>
            <a:br>
              <a:rPr lang="en-US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</a:br>
            <a:r>
              <a:rPr lang="en-US" dirty="0">
                <a:solidFill>
                  <a:srgbClr val="0000FF"/>
                </a:solidFill>
                <a:latin typeface="Consolas"/>
                <a:ea typeface="Times New Roman"/>
                <a:cs typeface="Consolas"/>
              </a:rPr>
              <a:t>&lt;</a:t>
            </a:r>
            <a:r>
              <a:rPr lang="en-US" dirty="0">
                <a:solidFill>
                  <a:srgbClr val="A52A2A"/>
                </a:solidFill>
                <a:latin typeface="Consolas"/>
                <a:ea typeface="Times New Roman"/>
                <a:cs typeface="Consolas"/>
              </a:rPr>
              <a:t>h1</a:t>
            </a:r>
            <a:r>
              <a:rPr lang="en-US" dirty="0">
                <a:solidFill>
                  <a:srgbClr val="0000FF"/>
                </a:solidFill>
                <a:latin typeface="Consolas"/>
                <a:ea typeface="Times New Roman"/>
                <a:cs typeface="Consolas"/>
              </a:rPr>
              <a:t>&gt;</a:t>
            </a:r>
            <a:r>
              <a:rPr lang="en-US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  <a:t>My Web Page</a:t>
            </a:r>
            <a:r>
              <a:rPr lang="en-US" dirty="0">
                <a:solidFill>
                  <a:srgbClr val="0000FF"/>
                </a:solidFill>
                <a:latin typeface="Consolas"/>
                <a:ea typeface="Times New Roman"/>
                <a:cs typeface="Consolas"/>
              </a:rPr>
              <a:t>&lt;</a:t>
            </a:r>
            <a:r>
              <a:rPr lang="en-US" dirty="0">
                <a:solidFill>
                  <a:srgbClr val="A52A2A"/>
                </a:solidFill>
                <a:latin typeface="Consolas"/>
                <a:ea typeface="Times New Roman"/>
                <a:cs typeface="Consolas"/>
              </a:rPr>
              <a:t>/h1</a:t>
            </a:r>
            <a:r>
              <a:rPr lang="en-US" dirty="0">
                <a:solidFill>
                  <a:srgbClr val="0000FF"/>
                </a:solidFill>
                <a:latin typeface="Consolas"/>
                <a:ea typeface="Times New Roman"/>
                <a:cs typeface="Consolas"/>
              </a:rPr>
              <a:t>&gt;</a:t>
            </a:r>
            <a:r>
              <a:rPr lang="en-US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  <a:t/>
            </a:r>
            <a:br>
              <a:rPr lang="en-US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</a:br>
            <a:r>
              <a:rPr lang="en-US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  <a:t/>
            </a:r>
            <a:br>
              <a:rPr lang="en-US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</a:br>
            <a:r>
              <a:rPr lang="en-US" dirty="0">
                <a:solidFill>
                  <a:srgbClr val="0000FF"/>
                </a:solidFill>
                <a:latin typeface="Consolas"/>
                <a:ea typeface="Times New Roman"/>
                <a:cs typeface="Consolas"/>
              </a:rPr>
              <a:t>&lt;</a:t>
            </a:r>
            <a:r>
              <a:rPr lang="en-US" dirty="0">
                <a:solidFill>
                  <a:srgbClr val="A52A2A"/>
                </a:solidFill>
                <a:latin typeface="Consolas"/>
                <a:ea typeface="Times New Roman"/>
                <a:cs typeface="Consolas"/>
              </a:rPr>
              <a:t>p</a:t>
            </a:r>
            <a:r>
              <a:rPr lang="en-US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  <a:t> </a:t>
            </a:r>
            <a:r>
              <a:rPr lang="en-US" dirty="0">
                <a:solidFill>
                  <a:srgbClr val="FF0000"/>
                </a:solidFill>
                <a:latin typeface="Consolas"/>
                <a:ea typeface="Times New Roman"/>
                <a:cs typeface="Consolas"/>
              </a:rPr>
              <a:t>id=</a:t>
            </a:r>
            <a:r>
              <a:rPr lang="en-US" dirty="0">
                <a:solidFill>
                  <a:srgbClr val="0000CD"/>
                </a:solidFill>
                <a:latin typeface="Consolas"/>
                <a:ea typeface="Times New Roman"/>
                <a:cs typeface="Consolas"/>
              </a:rPr>
              <a:t>"demo"</a:t>
            </a:r>
            <a:r>
              <a:rPr lang="en-US" dirty="0">
                <a:solidFill>
                  <a:srgbClr val="0000FF"/>
                </a:solidFill>
                <a:latin typeface="Consolas"/>
                <a:ea typeface="Times New Roman"/>
                <a:cs typeface="Consolas"/>
              </a:rPr>
              <a:t>&gt;</a:t>
            </a:r>
            <a:r>
              <a:rPr lang="en-US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  <a:t>A Paragraph</a:t>
            </a:r>
            <a:r>
              <a:rPr lang="en-US" dirty="0">
                <a:solidFill>
                  <a:srgbClr val="0000FF"/>
                </a:solidFill>
                <a:latin typeface="Consolas"/>
                <a:ea typeface="Times New Roman"/>
                <a:cs typeface="Consolas"/>
              </a:rPr>
              <a:t>&lt;</a:t>
            </a:r>
            <a:r>
              <a:rPr lang="en-US" dirty="0">
                <a:solidFill>
                  <a:srgbClr val="A52A2A"/>
                </a:solidFill>
                <a:latin typeface="Consolas"/>
                <a:ea typeface="Times New Roman"/>
                <a:cs typeface="Consolas"/>
              </a:rPr>
              <a:t>/p</a:t>
            </a:r>
            <a:r>
              <a:rPr lang="en-US" dirty="0">
                <a:solidFill>
                  <a:srgbClr val="0000FF"/>
                </a:solidFill>
                <a:latin typeface="Consolas"/>
                <a:ea typeface="Times New Roman"/>
                <a:cs typeface="Consolas"/>
              </a:rPr>
              <a:t>&gt;</a:t>
            </a:r>
            <a:r>
              <a:rPr lang="en-US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  <a:t/>
            </a:r>
            <a:br>
              <a:rPr lang="en-US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</a:br>
            <a:r>
              <a:rPr lang="en-US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  <a:t/>
            </a:r>
            <a:br>
              <a:rPr lang="en-US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</a:br>
            <a:r>
              <a:rPr lang="en-US" dirty="0">
                <a:solidFill>
                  <a:srgbClr val="0000FF"/>
                </a:solidFill>
                <a:latin typeface="Consolas"/>
                <a:ea typeface="Times New Roman"/>
                <a:cs typeface="Consolas"/>
              </a:rPr>
              <a:t>&lt;</a:t>
            </a:r>
            <a:r>
              <a:rPr lang="en-US" dirty="0">
                <a:solidFill>
                  <a:srgbClr val="A52A2A"/>
                </a:solidFill>
                <a:latin typeface="Consolas"/>
                <a:ea typeface="Times New Roman"/>
                <a:cs typeface="Consolas"/>
              </a:rPr>
              <a:t>button</a:t>
            </a:r>
            <a:r>
              <a:rPr lang="en-US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  <a:t> </a:t>
            </a:r>
            <a:r>
              <a:rPr lang="en-US" dirty="0">
                <a:solidFill>
                  <a:srgbClr val="FF0000"/>
                </a:solidFill>
                <a:latin typeface="Consolas"/>
                <a:ea typeface="Times New Roman"/>
                <a:cs typeface="Consolas"/>
              </a:rPr>
              <a:t>type=</a:t>
            </a:r>
            <a:r>
              <a:rPr lang="en-US" dirty="0">
                <a:solidFill>
                  <a:srgbClr val="0000CD"/>
                </a:solidFill>
                <a:latin typeface="Consolas"/>
                <a:ea typeface="Times New Roman"/>
                <a:cs typeface="Consolas"/>
              </a:rPr>
              <a:t>"button"</a:t>
            </a:r>
            <a:r>
              <a:rPr lang="en-US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  <a:t> </a:t>
            </a:r>
            <a:r>
              <a:rPr lang="en-US" dirty="0" err="1">
                <a:solidFill>
                  <a:srgbClr val="FF0000"/>
                </a:solidFill>
                <a:latin typeface="Consolas"/>
                <a:ea typeface="Times New Roman"/>
                <a:cs typeface="Consolas"/>
              </a:rPr>
              <a:t>onclick</a:t>
            </a:r>
            <a:r>
              <a:rPr lang="en-US" dirty="0">
                <a:solidFill>
                  <a:srgbClr val="FF0000"/>
                </a:solidFill>
                <a:latin typeface="Consolas"/>
                <a:ea typeface="Times New Roman"/>
                <a:cs typeface="Consolas"/>
              </a:rPr>
              <a:t>=</a:t>
            </a:r>
            <a:r>
              <a:rPr lang="en-US" dirty="0">
                <a:solidFill>
                  <a:srgbClr val="0000CD"/>
                </a:solidFill>
                <a:latin typeface="Consolas"/>
                <a:ea typeface="Times New Roman"/>
                <a:cs typeface="Consolas"/>
              </a:rPr>
              <a:t>"</a:t>
            </a:r>
            <a:r>
              <a:rPr lang="en-US" dirty="0" err="1">
                <a:solidFill>
                  <a:srgbClr val="0000CD"/>
                </a:solidFill>
                <a:latin typeface="Consolas"/>
                <a:ea typeface="Times New Roman"/>
                <a:cs typeface="Consolas"/>
              </a:rPr>
              <a:t>myFunction</a:t>
            </a:r>
            <a:r>
              <a:rPr lang="en-US" dirty="0">
                <a:solidFill>
                  <a:srgbClr val="0000CD"/>
                </a:solidFill>
                <a:latin typeface="Consolas"/>
                <a:ea typeface="Times New Roman"/>
                <a:cs typeface="Consolas"/>
              </a:rPr>
              <a:t>()"</a:t>
            </a:r>
            <a:r>
              <a:rPr lang="en-US" dirty="0">
                <a:solidFill>
                  <a:srgbClr val="0000FF"/>
                </a:solidFill>
                <a:latin typeface="Consolas"/>
                <a:ea typeface="Times New Roman"/>
                <a:cs typeface="Consolas"/>
              </a:rPr>
              <a:t>&gt;</a:t>
            </a:r>
            <a:r>
              <a:rPr lang="en-US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  <a:t>Try it</a:t>
            </a:r>
            <a:r>
              <a:rPr lang="en-US" dirty="0">
                <a:solidFill>
                  <a:srgbClr val="0000FF"/>
                </a:solidFill>
                <a:latin typeface="Consolas"/>
                <a:ea typeface="Times New Roman"/>
                <a:cs typeface="Consolas"/>
              </a:rPr>
              <a:t>&lt;</a:t>
            </a:r>
            <a:r>
              <a:rPr lang="en-US" dirty="0">
                <a:solidFill>
                  <a:srgbClr val="A52A2A"/>
                </a:solidFill>
                <a:latin typeface="Consolas"/>
                <a:ea typeface="Times New Roman"/>
                <a:cs typeface="Consolas"/>
              </a:rPr>
              <a:t>/button</a:t>
            </a:r>
            <a:r>
              <a:rPr lang="en-US" dirty="0">
                <a:solidFill>
                  <a:srgbClr val="0000FF"/>
                </a:solidFill>
                <a:latin typeface="Consolas"/>
                <a:ea typeface="Times New Roman"/>
                <a:cs typeface="Consolas"/>
              </a:rPr>
              <a:t>&gt;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0000FF"/>
                </a:solidFill>
                <a:latin typeface="Consolas"/>
                <a:ea typeface="Times New Roman"/>
                <a:cs typeface="Consolas"/>
              </a:rPr>
              <a:t>&lt;</a:t>
            </a:r>
            <a:r>
              <a:rPr lang="en-US" dirty="0">
                <a:solidFill>
                  <a:srgbClr val="A52A2A"/>
                </a:solidFill>
                <a:latin typeface="Consolas"/>
                <a:ea typeface="Times New Roman"/>
                <a:cs typeface="Consolas"/>
              </a:rPr>
              <a:t>script</a:t>
            </a:r>
            <a:r>
              <a:rPr lang="en-US" dirty="0">
                <a:solidFill>
                  <a:srgbClr val="0000FF"/>
                </a:solidFill>
                <a:latin typeface="Consolas"/>
                <a:ea typeface="Times New Roman"/>
                <a:cs typeface="Consolas"/>
              </a:rPr>
              <a:t>&gt;</a:t>
            </a:r>
            <a:r>
              <a:rPr lang="en-US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  <a:t/>
            </a:r>
            <a:br>
              <a:rPr lang="en-US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</a:br>
            <a:r>
              <a:rPr lang="en-US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  <a:t>function </a:t>
            </a:r>
            <a:r>
              <a:rPr lang="en-US" dirty="0" err="1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  <a:t>myFunction</a:t>
            </a:r>
            <a:r>
              <a:rPr lang="en-US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  <a:t>() {</a:t>
            </a:r>
            <a:br>
              <a:rPr lang="en-US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</a:br>
            <a:r>
              <a:rPr lang="en-US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  <a:t>   </a:t>
            </a:r>
            <a:r>
              <a:rPr lang="en-US" dirty="0" err="1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  <a:t>document.getElementById</a:t>
            </a:r>
            <a:r>
              <a:rPr lang="en-US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  <a:t>("demo").</a:t>
            </a:r>
            <a:r>
              <a:rPr lang="en-US" dirty="0" err="1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  <a:t>innerHTML</a:t>
            </a:r>
            <a:r>
              <a:rPr lang="en-US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  <a:t> = "Paragraph changed.";</a:t>
            </a:r>
            <a:br>
              <a:rPr lang="en-US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</a:br>
            <a:r>
              <a:rPr lang="en-US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  <a:t>}</a:t>
            </a:r>
            <a:br>
              <a:rPr lang="en-US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</a:br>
            <a:r>
              <a:rPr lang="en-US" dirty="0">
                <a:solidFill>
                  <a:srgbClr val="0000FF"/>
                </a:solidFill>
                <a:latin typeface="Consolas"/>
                <a:ea typeface="Times New Roman"/>
                <a:cs typeface="Consolas"/>
              </a:rPr>
              <a:t>&lt;</a:t>
            </a:r>
            <a:r>
              <a:rPr lang="en-US" dirty="0">
                <a:solidFill>
                  <a:srgbClr val="A52A2A"/>
                </a:solidFill>
                <a:latin typeface="Consolas"/>
                <a:ea typeface="Times New Roman"/>
                <a:cs typeface="Consolas"/>
              </a:rPr>
              <a:t>/script</a:t>
            </a:r>
            <a:r>
              <a:rPr lang="en-US" dirty="0">
                <a:solidFill>
                  <a:srgbClr val="0000FF"/>
                </a:solidFill>
                <a:latin typeface="Consolas"/>
                <a:ea typeface="Times New Roman"/>
                <a:cs typeface="Consolas"/>
              </a:rPr>
              <a:t>&gt;</a:t>
            </a:r>
            <a:r>
              <a:rPr lang="en-US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  <a:t/>
            </a:r>
            <a:br>
              <a:rPr lang="en-US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</a:br>
            <a:r>
              <a:rPr lang="en-US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  <a:t/>
            </a:r>
            <a:br>
              <a:rPr lang="en-US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</a:br>
            <a:r>
              <a:rPr lang="en-US" dirty="0">
                <a:solidFill>
                  <a:srgbClr val="0000FF"/>
                </a:solidFill>
                <a:latin typeface="Consolas"/>
                <a:ea typeface="Times New Roman"/>
                <a:cs typeface="Consolas"/>
              </a:rPr>
              <a:t>&lt;</a:t>
            </a:r>
            <a:r>
              <a:rPr lang="en-US" dirty="0">
                <a:solidFill>
                  <a:srgbClr val="A52A2A"/>
                </a:solidFill>
                <a:latin typeface="Consolas"/>
                <a:ea typeface="Times New Roman"/>
                <a:cs typeface="Consolas"/>
              </a:rPr>
              <a:t>/body</a:t>
            </a:r>
            <a:r>
              <a:rPr lang="en-US" dirty="0">
                <a:solidFill>
                  <a:srgbClr val="0000FF"/>
                </a:solidFill>
                <a:latin typeface="Consolas"/>
                <a:ea typeface="Times New Roman"/>
                <a:cs typeface="Consolas"/>
              </a:rPr>
              <a:t>&gt;</a:t>
            </a:r>
            <a:r>
              <a:rPr lang="en-US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  <a:t/>
            </a:r>
            <a:br>
              <a:rPr lang="en-US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</a:br>
            <a:r>
              <a:rPr lang="en-US" dirty="0">
                <a:solidFill>
                  <a:srgbClr val="0000FF"/>
                </a:solidFill>
                <a:latin typeface="Consolas"/>
                <a:ea typeface="Times New Roman"/>
                <a:cs typeface="Consolas"/>
              </a:rPr>
              <a:t>&lt;</a:t>
            </a:r>
            <a:r>
              <a:rPr lang="en-US" dirty="0">
                <a:solidFill>
                  <a:srgbClr val="A52A2A"/>
                </a:solidFill>
                <a:latin typeface="Consolas"/>
                <a:ea typeface="Times New Roman"/>
                <a:cs typeface="Consolas"/>
              </a:rPr>
              <a:t>/html</a:t>
            </a:r>
            <a:r>
              <a:rPr lang="en-US" dirty="0">
                <a:solidFill>
                  <a:srgbClr val="0000FF"/>
                </a:solidFill>
                <a:latin typeface="Consolas"/>
                <a:ea typeface="Times New Roman"/>
                <a:cs typeface="Consolas"/>
              </a:rPr>
              <a:t>&gt;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7371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Example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Scripts can also be placed in external files.</a:t>
            </a:r>
          </a:p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External scripts are practical when the same code is used in many different web pages.</a:t>
            </a:r>
          </a:p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JavaScript files have the </a:t>
            </a:r>
            <a:r>
              <a:rPr lang="en-US" sz="2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file extension .</a:t>
            </a:r>
            <a:r>
              <a:rPr lang="en-US" sz="2800" b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js</a:t>
            </a:r>
            <a:r>
              <a:rPr lang="en-US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To use an external script, put the name of the script file in the </a:t>
            </a:r>
            <a:r>
              <a:rPr lang="en-US" sz="2800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src</a:t>
            </a:r>
            <a:r>
              <a:rPr lang="en-US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(source)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attribute of the </a:t>
            </a:r>
            <a:r>
              <a:rPr lang="en-US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&lt;script&gt;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tag: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494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>
                <a:solidFill>
                  <a:srgbClr val="0000FF"/>
                </a:solidFill>
                <a:latin typeface="Consolas"/>
                <a:ea typeface="Times New Roman"/>
                <a:cs typeface="Consolas"/>
              </a:rPr>
              <a:t>&lt;</a:t>
            </a:r>
            <a:r>
              <a:rPr lang="en-US" dirty="0">
                <a:solidFill>
                  <a:srgbClr val="A52A2A"/>
                </a:solidFill>
                <a:latin typeface="Consolas"/>
                <a:ea typeface="Times New Roman"/>
                <a:cs typeface="Consolas"/>
              </a:rPr>
              <a:t>!DOCTYPE</a:t>
            </a:r>
            <a:r>
              <a:rPr lang="en-US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  <a:t> </a:t>
            </a:r>
            <a:r>
              <a:rPr lang="en-US" dirty="0">
                <a:solidFill>
                  <a:srgbClr val="FF0000"/>
                </a:solidFill>
                <a:latin typeface="Consolas"/>
                <a:ea typeface="Times New Roman"/>
                <a:cs typeface="Consolas"/>
              </a:rPr>
              <a:t>html</a:t>
            </a:r>
            <a:r>
              <a:rPr lang="en-US" dirty="0">
                <a:solidFill>
                  <a:srgbClr val="0000FF"/>
                </a:solidFill>
                <a:latin typeface="Consolas"/>
                <a:ea typeface="Times New Roman"/>
                <a:cs typeface="Consolas"/>
              </a:rPr>
              <a:t>&gt;</a:t>
            </a:r>
            <a:r>
              <a:rPr lang="en-US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  <a:t/>
            </a:r>
            <a:br>
              <a:rPr lang="en-US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</a:br>
            <a:r>
              <a:rPr lang="en-US" dirty="0">
                <a:solidFill>
                  <a:srgbClr val="0000FF"/>
                </a:solidFill>
                <a:latin typeface="Consolas"/>
                <a:ea typeface="Times New Roman"/>
                <a:cs typeface="Consolas"/>
              </a:rPr>
              <a:t>&lt;</a:t>
            </a:r>
            <a:r>
              <a:rPr lang="en-US" dirty="0">
                <a:solidFill>
                  <a:srgbClr val="A52A2A"/>
                </a:solidFill>
                <a:latin typeface="Consolas"/>
                <a:ea typeface="Times New Roman"/>
                <a:cs typeface="Consolas"/>
              </a:rPr>
              <a:t>html</a:t>
            </a:r>
            <a:r>
              <a:rPr lang="en-US" dirty="0">
                <a:solidFill>
                  <a:srgbClr val="0000FF"/>
                </a:solidFill>
                <a:latin typeface="Consolas"/>
                <a:ea typeface="Times New Roman"/>
                <a:cs typeface="Consolas"/>
              </a:rPr>
              <a:t>&gt;</a:t>
            </a:r>
            <a:r>
              <a:rPr lang="en-US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  <a:t/>
            </a:r>
            <a:br>
              <a:rPr lang="en-US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</a:br>
            <a:r>
              <a:rPr lang="en-US" dirty="0">
                <a:solidFill>
                  <a:srgbClr val="0000FF"/>
                </a:solidFill>
                <a:latin typeface="Consolas"/>
                <a:ea typeface="Times New Roman"/>
                <a:cs typeface="Consolas"/>
              </a:rPr>
              <a:t>&lt;</a:t>
            </a:r>
            <a:r>
              <a:rPr lang="en-US" dirty="0">
                <a:solidFill>
                  <a:srgbClr val="A52A2A"/>
                </a:solidFill>
                <a:latin typeface="Consolas"/>
                <a:ea typeface="Times New Roman"/>
                <a:cs typeface="Consolas"/>
              </a:rPr>
              <a:t>body</a:t>
            </a:r>
            <a:r>
              <a:rPr lang="en-US" dirty="0">
                <a:solidFill>
                  <a:srgbClr val="0000FF"/>
                </a:solidFill>
                <a:latin typeface="Consolas"/>
                <a:ea typeface="Times New Roman"/>
                <a:cs typeface="Consolas"/>
              </a:rPr>
              <a:t>&gt;</a:t>
            </a:r>
            <a:r>
              <a:rPr lang="en-US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  <a:t/>
            </a:r>
            <a:br>
              <a:rPr lang="en-US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</a:br>
            <a:r>
              <a:rPr lang="en-US" dirty="0">
                <a:solidFill>
                  <a:srgbClr val="0000FF"/>
                </a:solidFill>
                <a:latin typeface="Consolas"/>
                <a:ea typeface="Times New Roman"/>
                <a:cs typeface="Consolas"/>
              </a:rPr>
              <a:t>&lt;</a:t>
            </a:r>
            <a:r>
              <a:rPr lang="en-US" dirty="0">
                <a:solidFill>
                  <a:srgbClr val="A52A2A"/>
                </a:solidFill>
                <a:latin typeface="Consolas"/>
                <a:ea typeface="Times New Roman"/>
                <a:cs typeface="Consolas"/>
              </a:rPr>
              <a:t>script</a:t>
            </a:r>
            <a:r>
              <a:rPr lang="en-US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  <a:t> </a:t>
            </a:r>
            <a:r>
              <a:rPr lang="en-US" dirty="0" err="1">
                <a:solidFill>
                  <a:srgbClr val="FF0000"/>
                </a:solidFill>
                <a:latin typeface="Consolas"/>
                <a:ea typeface="Times New Roman"/>
                <a:cs typeface="Consolas"/>
              </a:rPr>
              <a:t>src</a:t>
            </a:r>
            <a:r>
              <a:rPr lang="en-US" dirty="0">
                <a:solidFill>
                  <a:srgbClr val="FF0000"/>
                </a:solidFill>
                <a:latin typeface="Consolas"/>
                <a:ea typeface="Times New Roman"/>
                <a:cs typeface="Consolas"/>
              </a:rPr>
              <a:t>=</a:t>
            </a:r>
            <a:r>
              <a:rPr lang="en-US" dirty="0">
                <a:solidFill>
                  <a:srgbClr val="0000CD"/>
                </a:solidFill>
                <a:latin typeface="Consolas"/>
                <a:ea typeface="Times New Roman"/>
                <a:cs typeface="Consolas"/>
              </a:rPr>
              <a:t>"myScript.js"</a:t>
            </a:r>
            <a:r>
              <a:rPr lang="en-US" dirty="0">
                <a:solidFill>
                  <a:srgbClr val="0000FF"/>
                </a:solidFill>
                <a:latin typeface="Consolas"/>
                <a:ea typeface="Times New Roman"/>
                <a:cs typeface="Consolas"/>
              </a:rPr>
              <a:t>&gt;&lt;</a:t>
            </a:r>
            <a:r>
              <a:rPr lang="en-US" dirty="0">
                <a:solidFill>
                  <a:srgbClr val="A52A2A"/>
                </a:solidFill>
                <a:latin typeface="Consolas"/>
                <a:ea typeface="Times New Roman"/>
                <a:cs typeface="Consolas"/>
              </a:rPr>
              <a:t>/script</a:t>
            </a:r>
            <a:r>
              <a:rPr lang="en-US" dirty="0">
                <a:solidFill>
                  <a:srgbClr val="0000FF"/>
                </a:solidFill>
                <a:latin typeface="Consolas"/>
                <a:ea typeface="Times New Roman"/>
                <a:cs typeface="Consolas"/>
              </a:rPr>
              <a:t>&gt;</a:t>
            </a:r>
            <a:r>
              <a:rPr lang="en-US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  <a:t/>
            </a:r>
            <a:br>
              <a:rPr lang="en-US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</a:br>
            <a:r>
              <a:rPr lang="en-US" dirty="0">
                <a:solidFill>
                  <a:srgbClr val="0000FF"/>
                </a:solidFill>
                <a:latin typeface="Consolas"/>
                <a:ea typeface="Times New Roman"/>
                <a:cs typeface="Consolas"/>
              </a:rPr>
              <a:t>&lt;</a:t>
            </a:r>
            <a:r>
              <a:rPr lang="en-US" dirty="0">
                <a:solidFill>
                  <a:srgbClr val="A52A2A"/>
                </a:solidFill>
                <a:latin typeface="Consolas"/>
                <a:ea typeface="Times New Roman"/>
                <a:cs typeface="Consolas"/>
              </a:rPr>
              <a:t>/body</a:t>
            </a:r>
            <a:r>
              <a:rPr lang="en-US" dirty="0">
                <a:solidFill>
                  <a:srgbClr val="0000FF"/>
                </a:solidFill>
                <a:latin typeface="Consolas"/>
                <a:ea typeface="Times New Roman"/>
                <a:cs typeface="Consolas"/>
              </a:rPr>
              <a:t>&gt;</a:t>
            </a:r>
            <a:r>
              <a:rPr lang="en-US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  <a:t/>
            </a:r>
            <a:br>
              <a:rPr lang="en-US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</a:br>
            <a:r>
              <a:rPr lang="en-US" dirty="0">
                <a:solidFill>
                  <a:srgbClr val="0000FF"/>
                </a:solidFill>
                <a:latin typeface="Consolas"/>
                <a:ea typeface="Times New Roman"/>
                <a:cs typeface="Consolas"/>
              </a:rPr>
              <a:t>&lt;</a:t>
            </a:r>
            <a:r>
              <a:rPr lang="en-US" dirty="0">
                <a:solidFill>
                  <a:srgbClr val="A52A2A"/>
                </a:solidFill>
                <a:latin typeface="Consolas"/>
                <a:ea typeface="Times New Roman"/>
                <a:cs typeface="Consolas"/>
              </a:rPr>
              <a:t>/html</a:t>
            </a:r>
            <a:r>
              <a:rPr lang="en-US" dirty="0">
                <a:solidFill>
                  <a:srgbClr val="0000FF"/>
                </a:solidFill>
                <a:latin typeface="Consolas"/>
                <a:ea typeface="Times New Roman"/>
                <a:cs typeface="Consolas"/>
              </a:rPr>
              <a:t>&gt;</a:t>
            </a:r>
            <a:endParaRPr lang="en-US" dirty="0">
              <a:ea typeface="Times New Roman"/>
              <a:cs typeface="Arial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8683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External JavaScript Advantages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- It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separates HTML and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code</a:t>
            </a:r>
          </a:p>
          <a:p>
            <a:pPr lvl="0"/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- It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makes HTML and JavaScript easier to read and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maintain</a:t>
            </a:r>
          </a:p>
          <a:p>
            <a:pPr lvl="0"/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- Cached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JavaScript files can speed up page loads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5046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JavaScript Display Possibilities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JavaScript can "display" data in different ways:</a:t>
            </a:r>
          </a:p>
          <a:p>
            <a:pPr lv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 Writing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into an alert box, using </a:t>
            </a:r>
            <a:r>
              <a:rPr lang="en-US" sz="2400" b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window.alert</a:t>
            </a:r>
            <a:r>
              <a:rPr lang="en-US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()</a:t>
            </a:r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 Writing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into the HTML output using </a:t>
            </a:r>
            <a:r>
              <a:rPr lang="en-US" sz="2400" b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document.write</a:t>
            </a:r>
            <a:r>
              <a:rPr lang="en-US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()</a:t>
            </a:r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 Writing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into an HTML element, using </a:t>
            </a:r>
            <a:r>
              <a:rPr lang="en-US" sz="2400" b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innerHTML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 Writing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into the browser console, using </a:t>
            </a:r>
            <a:r>
              <a:rPr lang="en-US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console.log()</a:t>
            </a:r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3267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JavaScript Syntax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JavaScript</a:t>
            </a:r>
            <a:r>
              <a:rPr lang="en-US" dirty="0"/>
              <a:t> </a:t>
            </a:r>
            <a:r>
              <a:rPr lang="en-US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syntax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is the set of rules, how JavaScript programs are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constructed.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2071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JavaScript </a:t>
            </a:r>
            <a:r>
              <a:rPr lang="en-US" sz="4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Programs</a:t>
            </a:r>
            <a:endParaRPr lang="en-US" sz="4000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 </a:t>
            </a:r>
            <a:r>
              <a:rPr lang="en-US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computer program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is a list of "</a:t>
            </a:r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instructions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" to be "</a:t>
            </a:r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executed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" by the computer.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In a programming language, these program instructions are called </a:t>
            </a:r>
            <a:r>
              <a:rPr lang="en-US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statements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JavaScript is a </a:t>
            </a:r>
            <a:r>
              <a:rPr lang="en-US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programming language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JavaScript statements are separated by </a:t>
            </a:r>
            <a:r>
              <a:rPr lang="en-US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semicolons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3466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JavaScript </a:t>
            </a:r>
            <a:r>
              <a:rPr lang="en-US" sz="4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Statements</a:t>
            </a:r>
            <a:endParaRPr lang="en-US" sz="4000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JavaScript statements are composed of: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Values.</a:t>
            </a:r>
          </a:p>
          <a:p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- Operators.</a:t>
            </a:r>
          </a:p>
          <a:p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- Expressions.</a:t>
            </a:r>
          </a:p>
          <a:p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- Keywords.</a:t>
            </a:r>
          </a:p>
          <a:p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- Comments</a:t>
            </a:r>
            <a:r>
              <a:rPr lang="en-US" dirty="0" smtClean="0">
                <a:solidFill>
                  <a:srgbClr val="00B050"/>
                </a:solidFill>
              </a:rPr>
              <a:t>.</a:t>
            </a:r>
            <a:endParaRPr 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3516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JavaScript </a:t>
            </a:r>
            <a:r>
              <a:rPr lang="en-US" sz="4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Variables</a:t>
            </a:r>
            <a:endParaRPr lang="en-US" sz="4000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variables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are used to </a:t>
            </a:r>
            <a:r>
              <a:rPr lang="en-US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store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data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values.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JavaScript uses the </a:t>
            </a:r>
            <a:r>
              <a:rPr lang="en-US" sz="2400" b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var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keyword to </a:t>
            </a:r>
            <a:r>
              <a:rPr lang="en-US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define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variables.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An </a:t>
            </a:r>
            <a:r>
              <a:rPr lang="en-US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equal </a:t>
            </a:r>
            <a:r>
              <a:rPr lang="en-US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sign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is used to </a:t>
            </a:r>
            <a:r>
              <a:rPr lang="en-US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assign values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to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variables.</a:t>
            </a: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30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JavaScript </a:t>
            </a:r>
            <a:r>
              <a:rPr lang="en-US" sz="4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Operators</a:t>
            </a:r>
            <a:endParaRPr lang="en-US" sz="4000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-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JavaScript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uses an </a:t>
            </a:r>
            <a:r>
              <a:rPr lang="en-US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assignment operator</a:t>
            </a:r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 ( = )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to </a:t>
            </a:r>
            <a:r>
              <a:rPr lang="en-US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assign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values to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variables:</a:t>
            </a:r>
          </a:p>
          <a:p>
            <a:pPr marL="292608" lvl="1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dirty="0" err="1">
                <a:solidFill>
                  <a:srgbClr val="A52A2A"/>
                </a:solidFill>
                <a:latin typeface="Consolas"/>
                <a:ea typeface="Times New Roman"/>
                <a:cs typeface="Consolas"/>
              </a:rPr>
              <a:t>var</a:t>
            </a:r>
            <a:r>
              <a:rPr lang="en-US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  <a:t> x = </a:t>
            </a:r>
            <a:r>
              <a:rPr lang="en-US" dirty="0">
                <a:solidFill>
                  <a:srgbClr val="0000CD"/>
                </a:solidFill>
                <a:latin typeface="Consolas"/>
                <a:ea typeface="Times New Roman"/>
                <a:cs typeface="Consolas"/>
              </a:rPr>
              <a:t>5</a:t>
            </a:r>
            <a:r>
              <a:rPr lang="en-US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  <a:t>;</a:t>
            </a:r>
            <a:br>
              <a:rPr lang="en-US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</a:br>
            <a:r>
              <a:rPr lang="en-US" dirty="0" err="1">
                <a:solidFill>
                  <a:srgbClr val="A52A2A"/>
                </a:solidFill>
                <a:latin typeface="Consolas"/>
                <a:ea typeface="Times New Roman"/>
                <a:cs typeface="Consolas"/>
              </a:rPr>
              <a:t>var</a:t>
            </a:r>
            <a:r>
              <a:rPr lang="en-US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  <a:t> y = </a:t>
            </a:r>
            <a:r>
              <a:rPr lang="en-US" dirty="0">
                <a:solidFill>
                  <a:srgbClr val="0000CD"/>
                </a:solidFill>
                <a:latin typeface="Consolas"/>
                <a:ea typeface="Times New Roman"/>
                <a:cs typeface="Consolas"/>
              </a:rPr>
              <a:t>6</a:t>
            </a:r>
            <a:r>
              <a:rPr lang="en-US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  <a:t>;</a:t>
            </a:r>
            <a:endParaRPr lang="en-US" dirty="0">
              <a:ea typeface="Times New Roman"/>
              <a:cs typeface="Arial"/>
            </a:endParaRP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JavaScript uses </a:t>
            </a:r>
            <a:r>
              <a:rPr lang="en-US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arithmetic operators</a:t>
            </a:r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 ( + - *  / )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to </a:t>
            </a:r>
            <a:r>
              <a:rPr lang="en-US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compute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values: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  <a:t>(</a:t>
            </a:r>
            <a:r>
              <a:rPr lang="en-US" dirty="0">
                <a:solidFill>
                  <a:srgbClr val="0000CD"/>
                </a:solidFill>
                <a:latin typeface="Consolas"/>
                <a:ea typeface="Times New Roman"/>
                <a:cs typeface="Consolas"/>
              </a:rPr>
              <a:t>5</a:t>
            </a:r>
            <a:r>
              <a:rPr lang="en-US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  <a:t> + </a:t>
            </a:r>
            <a:r>
              <a:rPr lang="en-US" dirty="0">
                <a:solidFill>
                  <a:srgbClr val="0000CD"/>
                </a:solidFill>
                <a:latin typeface="Consolas"/>
                <a:ea typeface="Times New Roman"/>
                <a:cs typeface="Consolas"/>
              </a:rPr>
              <a:t>6</a:t>
            </a:r>
            <a:r>
              <a:rPr lang="en-US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  <a:t>) * </a:t>
            </a:r>
            <a:r>
              <a:rPr lang="en-US" dirty="0">
                <a:solidFill>
                  <a:srgbClr val="0000CD"/>
                </a:solidFill>
                <a:latin typeface="Consolas"/>
                <a:ea typeface="Times New Roman"/>
                <a:cs typeface="Consolas"/>
              </a:rPr>
              <a:t>10</a:t>
            </a:r>
            <a:endParaRPr lang="en-US" dirty="0">
              <a:ea typeface="Times New Roman"/>
              <a:cs typeface="Arial"/>
            </a:endParaRPr>
          </a:p>
          <a:p>
            <a:pPr marL="0" indent="0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3254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Why Study JavaScript</a:t>
            </a:r>
            <a:r>
              <a:rPr lang="en-US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en-US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JavaScript is one of the 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3 languages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 all web developers 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must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 learn:</a:t>
            </a:r>
          </a:p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   1. </a:t>
            </a:r>
            <a:r>
              <a:rPr lang="en-US" sz="28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HTML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 to define the content of web pages</a:t>
            </a:r>
          </a:p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   2. </a:t>
            </a:r>
            <a:r>
              <a:rPr lang="en-US" sz="28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CSS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 to specify the layout of web pages</a:t>
            </a:r>
          </a:p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   3. </a:t>
            </a:r>
            <a:r>
              <a:rPr lang="en-US" sz="28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JavaScript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 to program the behavior of web pages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6784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JavaScript </a:t>
            </a:r>
            <a:r>
              <a:rPr lang="en-US" sz="4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Expressions</a:t>
            </a:r>
            <a:endParaRPr lang="en-US" sz="4000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-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An </a:t>
            </a:r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expression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is a combination of </a:t>
            </a:r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values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variables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and </a:t>
            </a:r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operators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which computes to a </a:t>
            </a:r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value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dirty="0" smtClean="0"/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computation is called an </a:t>
            </a:r>
            <a:r>
              <a:rPr lang="en-US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evaluation.</a:t>
            </a:r>
          </a:p>
          <a:p>
            <a:endParaRPr lang="en-US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For example, 5 * 10 evaluates to 50: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 smtClean="0">
                <a:solidFill>
                  <a:srgbClr val="0000CD"/>
                </a:solidFill>
                <a:latin typeface="Consolas"/>
                <a:ea typeface="Times New Roman"/>
                <a:cs typeface="Consolas"/>
              </a:rPr>
              <a:t>         5</a:t>
            </a:r>
            <a:r>
              <a:rPr lang="en-US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  <a:t> * </a:t>
            </a:r>
            <a:r>
              <a:rPr lang="en-US" dirty="0">
                <a:solidFill>
                  <a:srgbClr val="0000CD"/>
                </a:solidFill>
                <a:latin typeface="Consolas"/>
                <a:ea typeface="Times New Roman"/>
                <a:cs typeface="Consolas"/>
              </a:rPr>
              <a:t>10</a:t>
            </a:r>
            <a:endParaRPr lang="en-US" dirty="0">
              <a:ea typeface="Times New Roman"/>
              <a:cs typeface="Arial"/>
            </a:endParaRPr>
          </a:p>
          <a:p>
            <a:endParaRPr lang="en-US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1782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JavaScript </a:t>
            </a:r>
            <a:r>
              <a:rPr lang="en-US" sz="4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Comments</a:t>
            </a:r>
            <a:endParaRPr lang="en-US" sz="4000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Code after double slashes </a:t>
            </a:r>
            <a:r>
              <a:rPr lang="en-US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//</a:t>
            </a:r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en-US" sz="2400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or between </a:t>
            </a:r>
            <a:r>
              <a:rPr lang="en-US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/*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and </a:t>
            </a:r>
            <a:r>
              <a:rPr lang="en-US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*/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400" dirty="0" err="1">
                <a:solidFill>
                  <a:srgbClr val="A52A2A"/>
                </a:solidFill>
                <a:latin typeface="Consolas"/>
                <a:ea typeface="Times New Roman"/>
                <a:cs typeface="Consolas"/>
              </a:rPr>
              <a:t>var</a:t>
            </a:r>
            <a:r>
              <a:rPr lang="en-US" sz="2400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  <a:t> x = </a:t>
            </a:r>
            <a:r>
              <a:rPr lang="en-US" sz="2400" dirty="0">
                <a:solidFill>
                  <a:srgbClr val="0000CD"/>
                </a:solidFill>
                <a:latin typeface="Consolas"/>
                <a:ea typeface="Times New Roman"/>
                <a:cs typeface="Consolas"/>
              </a:rPr>
              <a:t>5</a:t>
            </a:r>
            <a:r>
              <a:rPr lang="en-US" sz="2400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  <a:t>;   </a:t>
            </a:r>
            <a:r>
              <a:rPr lang="en-US" sz="2400" dirty="0">
                <a:solidFill>
                  <a:srgbClr val="008000"/>
                </a:solidFill>
                <a:latin typeface="Consolas"/>
                <a:ea typeface="Times New Roman"/>
                <a:cs typeface="Consolas"/>
              </a:rPr>
              <a:t>// I will be executed</a:t>
            </a:r>
            <a:br>
              <a:rPr lang="en-US" sz="2400" dirty="0">
                <a:solidFill>
                  <a:srgbClr val="008000"/>
                </a:solidFill>
                <a:latin typeface="Consolas"/>
                <a:ea typeface="Times New Roman"/>
                <a:cs typeface="Consolas"/>
              </a:rPr>
            </a:br>
            <a:r>
              <a:rPr lang="en-US" sz="2400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  <a:t/>
            </a:r>
            <a:br>
              <a:rPr lang="en-US" sz="2400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</a:br>
            <a:r>
              <a:rPr lang="en-US" sz="2400" dirty="0">
                <a:solidFill>
                  <a:srgbClr val="008000"/>
                </a:solidFill>
                <a:latin typeface="Consolas"/>
                <a:ea typeface="Times New Roman"/>
                <a:cs typeface="Consolas"/>
              </a:rPr>
              <a:t>// </a:t>
            </a:r>
            <a:r>
              <a:rPr lang="en-US" sz="2400" dirty="0" err="1">
                <a:solidFill>
                  <a:srgbClr val="008000"/>
                </a:solidFill>
                <a:latin typeface="Consolas"/>
                <a:ea typeface="Times New Roman"/>
                <a:cs typeface="Consolas"/>
              </a:rPr>
              <a:t>var</a:t>
            </a:r>
            <a:r>
              <a:rPr lang="en-US" sz="2400" dirty="0">
                <a:solidFill>
                  <a:srgbClr val="008000"/>
                </a:solidFill>
                <a:latin typeface="Consolas"/>
                <a:ea typeface="Times New Roman"/>
                <a:cs typeface="Consolas"/>
              </a:rPr>
              <a:t> x = 6;   I will NOT be executed</a:t>
            </a:r>
            <a:endParaRPr lang="en-US" sz="2400" dirty="0">
              <a:ea typeface="Times New Roman"/>
              <a:cs typeface="Arial"/>
            </a:endParaRPr>
          </a:p>
          <a:p>
            <a:endParaRPr lang="en-US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4743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JavaScript </a:t>
            </a:r>
            <a:r>
              <a:rPr lang="en-US" sz="4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Identifiers</a:t>
            </a:r>
            <a:endParaRPr lang="en-US" sz="4000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 Identifiers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are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names.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In JavaScript, identifiers are used to name </a:t>
            </a:r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variables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(and </a:t>
            </a:r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keywords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and </a:t>
            </a:r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functions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and </a:t>
            </a:r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labels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rules for legal names are much the same in most programming languages.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In JavaScript, the first character must be a </a:t>
            </a:r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letter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an </a:t>
            </a:r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underscore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(_), or a </a:t>
            </a:r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dollar sign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($).</a:t>
            </a:r>
          </a:p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Subsequent characters may </a:t>
            </a:r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be letters, digits, underscores, or dollar signs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47469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JavaScript is Case </a:t>
            </a:r>
            <a:r>
              <a:rPr lang="en-US" sz="4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Sensitive</a:t>
            </a:r>
            <a:endParaRPr lang="en-US" sz="4000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 All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JavaScript identifiers are </a:t>
            </a:r>
            <a:r>
              <a:rPr lang="en-US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case sensitive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 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variables </a:t>
            </a:r>
            <a:r>
              <a:rPr lang="en-US" sz="2400" b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lastName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 and </a:t>
            </a:r>
            <a:r>
              <a:rPr lang="en-US" sz="2400" b="1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lastname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are two different variables.</a:t>
            </a: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929658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JavaScript Data </a:t>
            </a:r>
            <a:r>
              <a:rPr lang="en-US" sz="4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Types</a:t>
            </a:r>
            <a:endParaRPr lang="en-US" sz="4000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JavaScript variables can hold many </a:t>
            </a:r>
            <a:r>
              <a:rPr lang="en-US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data types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numbers, strings, arrays, objects and more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en-US" sz="2400" dirty="0" err="1">
                <a:solidFill>
                  <a:srgbClr val="A52A2A"/>
                </a:solidFill>
                <a:latin typeface="Consolas"/>
                <a:ea typeface="Times New Roman"/>
                <a:cs typeface="Consolas"/>
              </a:rPr>
              <a:t>var</a:t>
            </a:r>
            <a:r>
              <a:rPr lang="en-US" sz="2400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  <a:t> length = </a:t>
            </a:r>
            <a:r>
              <a:rPr lang="en-US" sz="2400" dirty="0">
                <a:solidFill>
                  <a:srgbClr val="0000CD"/>
                </a:solidFill>
                <a:latin typeface="Consolas"/>
                <a:ea typeface="Times New Roman"/>
                <a:cs typeface="Consolas"/>
              </a:rPr>
              <a:t>16</a:t>
            </a:r>
            <a:r>
              <a:rPr lang="en-US" sz="2400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  <a:t>;      </a:t>
            </a:r>
            <a:r>
              <a:rPr lang="en-US" sz="2400" dirty="0">
                <a:solidFill>
                  <a:srgbClr val="008000"/>
                </a:solidFill>
                <a:latin typeface="Consolas"/>
                <a:ea typeface="Times New Roman"/>
                <a:cs typeface="Consolas"/>
              </a:rPr>
              <a:t>// Number</a:t>
            </a:r>
            <a:br>
              <a:rPr lang="en-US" sz="2400" dirty="0">
                <a:solidFill>
                  <a:srgbClr val="008000"/>
                </a:solidFill>
                <a:latin typeface="Consolas"/>
                <a:ea typeface="Times New Roman"/>
                <a:cs typeface="Consolas"/>
              </a:rPr>
            </a:br>
            <a:r>
              <a:rPr lang="en-US" sz="2400" dirty="0" err="1">
                <a:solidFill>
                  <a:srgbClr val="A52A2A"/>
                </a:solidFill>
                <a:latin typeface="Consolas"/>
                <a:ea typeface="Times New Roman"/>
                <a:cs typeface="Consolas"/>
              </a:rPr>
              <a:t>var</a:t>
            </a:r>
            <a:r>
              <a:rPr lang="en-US" sz="2400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  <a:t> </a:t>
            </a:r>
            <a:r>
              <a:rPr lang="en-US" sz="2400" dirty="0" err="1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  <a:t>lastName</a:t>
            </a:r>
            <a:r>
              <a:rPr lang="en-US" sz="2400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  <a:t> = </a:t>
            </a:r>
            <a:r>
              <a:rPr lang="en-US" sz="2400" dirty="0">
                <a:solidFill>
                  <a:srgbClr val="0000CD"/>
                </a:solidFill>
                <a:latin typeface="Consolas"/>
                <a:ea typeface="Times New Roman"/>
                <a:cs typeface="Consolas"/>
              </a:rPr>
              <a:t>"Johnson</a:t>
            </a:r>
            <a:r>
              <a:rPr lang="en-US" sz="2400" dirty="0" smtClean="0">
                <a:solidFill>
                  <a:srgbClr val="0000CD"/>
                </a:solidFill>
                <a:latin typeface="Consolas"/>
                <a:ea typeface="Times New Roman"/>
                <a:cs typeface="Consolas"/>
              </a:rPr>
              <a:t>"</a:t>
            </a:r>
            <a:r>
              <a:rPr lang="en-US" sz="2400" dirty="0" smtClean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  <a:t>;</a:t>
            </a:r>
            <a:r>
              <a:rPr lang="en-US" sz="2400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  <a:t> </a:t>
            </a:r>
            <a:r>
              <a:rPr lang="en-US" sz="2400" dirty="0">
                <a:solidFill>
                  <a:srgbClr val="008000"/>
                </a:solidFill>
                <a:latin typeface="Consolas"/>
                <a:ea typeface="Times New Roman"/>
                <a:cs typeface="Consolas"/>
              </a:rPr>
              <a:t>// </a:t>
            </a:r>
            <a:r>
              <a:rPr lang="en-US" sz="2400" dirty="0" smtClean="0">
                <a:solidFill>
                  <a:srgbClr val="008000"/>
                </a:solidFill>
                <a:latin typeface="Consolas"/>
                <a:ea typeface="Times New Roman"/>
                <a:cs typeface="Consolas"/>
              </a:rPr>
              <a:t>String</a:t>
            </a:r>
          </a:p>
          <a:p>
            <a:r>
              <a:rPr lang="en-US" sz="2400" dirty="0" err="1">
                <a:solidFill>
                  <a:srgbClr val="A52A2A"/>
                </a:solidFill>
                <a:latin typeface="Consolas"/>
                <a:ea typeface="Times New Roman"/>
                <a:cs typeface="Consolas"/>
              </a:rPr>
              <a:t>var</a:t>
            </a:r>
            <a:r>
              <a:rPr lang="en-US" sz="2400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  <a:t> cars </a:t>
            </a:r>
            <a:r>
              <a:rPr lang="en-US" sz="2400" dirty="0" smtClean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  <a:t>=[</a:t>
            </a:r>
            <a:r>
              <a:rPr lang="en-US" sz="2400" dirty="0" smtClean="0">
                <a:solidFill>
                  <a:srgbClr val="0000CD"/>
                </a:solidFill>
                <a:latin typeface="Consolas"/>
                <a:ea typeface="Times New Roman"/>
                <a:cs typeface="Consolas"/>
              </a:rPr>
              <a:t>"</a:t>
            </a:r>
            <a:r>
              <a:rPr lang="en-US" sz="2400" dirty="0">
                <a:solidFill>
                  <a:srgbClr val="0000CD"/>
                </a:solidFill>
                <a:latin typeface="Consolas"/>
                <a:ea typeface="Times New Roman"/>
                <a:cs typeface="Consolas"/>
              </a:rPr>
              <a:t>Saab"</a:t>
            </a:r>
            <a:r>
              <a:rPr lang="en-US" sz="2400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  <a:t>, </a:t>
            </a:r>
            <a:r>
              <a:rPr lang="en-US" sz="2400" dirty="0">
                <a:solidFill>
                  <a:srgbClr val="0000CD"/>
                </a:solidFill>
                <a:latin typeface="Consolas"/>
                <a:ea typeface="Times New Roman"/>
                <a:cs typeface="Consolas"/>
              </a:rPr>
              <a:t>"Volvo"</a:t>
            </a:r>
            <a:r>
              <a:rPr lang="en-US" sz="2400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  <a:t>, </a:t>
            </a:r>
            <a:r>
              <a:rPr lang="en-US" sz="2400" dirty="0">
                <a:solidFill>
                  <a:srgbClr val="0000CD"/>
                </a:solidFill>
                <a:latin typeface="Consolas"/>
                <a:ea typeface="Times New Roman"/>
                <a:cs typeface="Consolas"/>
              </a:rPr>
              <a:t>"BMW</a:t>
            </a:r>
            <a:r>
              <a:rPr lang="en-US" sz="2400" dirty="0" smtClean="0">
                <a:solidFill>
                  <a:srgbClr val="0000CD"/>
                </a:solidFill>
                <a:latin typeface="Consolas"/>
                <a:ea typeface="Times New Roman"/>
                <a:cs typeface="Consolas"/>
              </a:rPr>
              <a:t>"</a:t>
            </a:r>
            <a:r>
              <a:rPr lang="en-US" sz="2400" dirty="0" smtClean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  <a:t>];</a:t>
            </a:r>
            <a:r>
              <a:rPr lang="en-US" sz="2400" dirty="0" smtClean="0">
                <a:solidFill>
                  <a:srgbClr val="008000"/>
                </a:solidFill>
                <a:latin typeface="Consolas"/>
                <a:ea typeface="Times New Roman"/>
                <a:cs typeface="Consolas"/>
              </a:rPr>
              <a:t>// </a:t>
            </a:r>
            <a:r>
              <a:rPr lang="en-US" sz="2400" dirty="0">
                <a:solidFill>
                  <a:srgbClr val="008000"/>
                </a:solidFill>
                <a:latin typeface="Consolas"/>
                <a:ea typeface="Times New Roman"/>
                <a:cs typeface="Consolas"/>
              </a:rPr>
              <a:t>Array</a:t>
            </a:r>
            <a:br>
              <a:rPr lang="en-US" sz="2400" dirty="0">
                <a:solidFill>
                  <a:srgbClr val="008000"/>
                </a:solidFill>
                <a:latin typeface="Consolas"/>
                <a:ea typeface="Times New Roman"/>
                <a:cs typeface="Consolas"/>
              </a:rPr>
            </a:br>
            <a:r>
              <a:rPr lang="en-US" sz="2400" dirty="0" err="1">
                <a:solidFill>
                  <a:srgbClr val="A52A2A"/>
                </a:solidFill>
                <a:latin typeface="Consolas"/>
                <a:ea typeface="Times New Roman"/>
                <a:cs typeface="Consolas"/>
              </a:rPr>
              <a:t>var</a:t>
            </a:r>
            <a:r>
              <a:rPr lang="en-US" sz="2400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  <a:t> x = {</a:t>
            </a:r>
            <a:r>
              <a:rPr lang="en-US" sz="2400" dirty="0" err="1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  <a:t>firstName</a:t>
            </a:r>
            <a:r>
              <a:rPr lang="en-US" sz="2400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  <a:t>:</a:t>
            </a:r>
            <a:r>
              <a:rPr lang="en-US" sz="2400" dirty="0">
                <a:solidFill>
                  <a:srgbClr val="0000CD"/>
                </a:solidFill>
                <a:latin typeface="Consolas"/>
                <a:ea typeface="Times New Roman"/>
                <a:cs typeface="Consolas"/>
              </a:rPr>
              <a:t>"John"</a:t>
            </a:r>
            <a:r>
              <a:rPr lang="en-US" sz="2400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  <a:t>, </a:t>
            </a:r>
            <a:r>
              <a:rPr lang="en-US" sz="2400" dirty="0" err="1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  <a:t>lastName</a:t>
            </a:r>
            <a:r>
              <a:rPr lang="en-US" sz="2400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  <a:t>:</a:t>
            </a:r>
            <a:r>
              <a:rPr lang="en-US" sz="2400" dirty="0">
                <a:solidFill>
                  <a:srgbClr val="0000CD"/>
                </a:solidFill>
                <a:latin typeface="Consolas"/>
                <a:ea typeface="Times New Roman"/>
                <a:cs typeface="Consolas"/>
              </a:rPr>
              <a:t>"Doe</a:t>
            </a:r>
            <a:r>
              <a:rPr lang="en-US" sz="2400" dirty="0" smtClean="0">
                <a:solidFill>
                  <a:srgbClr val="0000CD"/>
                </a:solidFill>
                <a:latin typeface="Consolas"/>
                <a:ea typeface="Times New Roman"/>
                <a:cs typeface="Consolas"/>
              </a:rPr>
              <a:t>"</a:t>
            </a:r>
            <a:r>
              <a:rPr lang="en-US" sz="2400" dirty="0" smtClean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  <a:t>}; </a:t>
            </a:r>
            <a:r>
              <a:rPr lang="en-US" sz="2400" dirty="0" smtClean="0">
                <a:solidFill>
                  <a:srgbClr val="008000"/>
                </a:solidFill>
                <a:latin typeface="Consolas"/>
                <a:ea typeface="Times New Roman"/>
                <a:cs typeface="Consolas"/>
              </a:rPr>
              <a:t>// </a:t>
            </a:r>
            <a:r>
              <a:rPr lang="en-US" sz="2400" dirty="0">
                <a:solidFill>
                  <a:srgbClr val="008000"/>
                </a:solidFill>
                <a:latin typeface="Consolas"/>
                <a:ea typeface="Times New Roman"/>
                <a:cs typeface="Consolas"/>
              </a:rPr>
              <a:t>Object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343965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JavaScript Has Dynamic </a:t>
            </a:r>
            <a:r>
              <a:rPr lang="en-US" sz="4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Types</a:t>
            </a:r>
            <a:endParaRPr lang="en-US" sz="4000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 JavaScript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has dynamic types.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 This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means that the same variable can be used as different types: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 err="1">
                <a:solidFill>
                  <a:srgbClr val="A52A2A"/>
                </a:solidFill>
                <a:latin typeface="Consolas"/>
                <a:ea typeface="Times New Roman"/>
                <a:cs typeface="Consolas"/>
              </a:rPr>
              <a:t>var</a:t>
            </a:r>
            <a:r>
              <a:rPr lang="en-US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  <a:t> x;               </a:t>
            </a:r>
            <a:r>
              <a:rPr lang="en-US" dirty="0">
                <a:solidFill>
                  <a:srgbClr val="008000"/>
                </a:solidFill>
                <a:latin typeface="Consolas"/>
                <a:ea typeface="Times New Roman"/>
                <a:cs typeface="Consolas"/>
              </a:rPr>
              <a:t>// Now x is undefined</a:t>
            </a:r>
            <a:br>
              <a:rPr lang="en-US" dirty="0">
                <a:solidFill>
                  <a:srgbClr val="008000"/>
                </a:solidFill>
                <a:latin typeface="Consolas"/>
                <a:ea typeface="Times New Roman"/>
                <a:cs typeface="Consolas"/>
              </a:rPr>
            </a:br>
            <a:r>
              <a:rPr lang="en-US" dirty="0" err="1">
                <a:solidFill>
                  <a:srgbClr val="A52A2A"/>
                </a:solidFill>
                <a:latin typeface="Consolas"/>
                <a:ea typeface="Times New Roman"/>
                <a:cs typeface="Consolas"/>
              </a:rPr>
              <a:t>var</a:t>
            </a:r>
            <a:r>
              <a:rPr lang="en-US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  <a:t> x = </a:t>
            </a:r>
            <a:r>
              <a:rPr lang="en-US" dirty="0">
                <a:solidFill>
                  <a:srgbClr val="0000CD"/>
                </a:solidFill>
                <a:latin typeface="Consolas"/>
                <a:ea typeface="Times New Roman"/>
                <a:cs typeface="Consolas"/>
              </a:rPr>
              <a:t>5</a:t>
            </a:r>
            <a:r>
              <a:rPr lang="en-US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  <a:t>;           </a:t>
            </a:r>
            <a:r>
              <a:rPr lang="en-US" dirty="0">
                <a:solidFill>
                  <a:srgbClr val="008000"/>
                </a:solidFill>
                <a:latin typeface="Consolas"/>
                <a:ea typeface="Times New Roman"/>
                <a:cs typeface="Consolas"/>
              </a:rPr>
              <a:t>// Now x is a Number</a:t>
            </a:r>
            <a:br>
              <a:rPr lang="en-US" dirty="0">
                <a:solidFill>
                  <a:srgbClr val="008000"/>
                </a:solidFill>
                <a:latin typeface="Consolas"/>
                <a:ea typeface="Times New Roman"/>
                <a:cs typeface="Consolas"/>
              </a:rPr>
            </a:br>
            <a:r>
              <a:rPr lang="en-US" dirty="0" err="1">
                <a:solidFill>
                  <a:srgbClr val="A52A2A"/>
                </a:solidFill>
                <a:latin typeface="Consolas"/>
                <a:ea typeface="Times New Roman"/>
                <a:cs typeface="Consolas"/>
              </a:rPr>
              <a:t>var</a:t>
            </a:r>
            <a:r>
              <a:rPr lang="en-US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  <a:t> x = </a:t>
            </a:r>
            <a:r>
              <a:rPr lang="en-US">
                <a:solidFill>
                  <a:srgbClr val="0000CD"/>
                </a:solidFill>
                <a:latin typeface="Consolas"/>
                <a:ea typeface="Times New Roman"/>
                <a:cs typeface="Consolas"/>
              </a:rPr>
              <a:t>"John"</a:t>
            </a:r>
            <a:r>
              <a:rPr lang="en-US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  <a:t>;      </a:t>
            </a:r>
            <a:r>
              <a:rPr lang="en-US">
                <a:solidFill>
                  <a:srgbClr val="008000"/>
                </a:solidFill>
                <a:latin typeface="Consolas"/>
                <a:ea typeface="Times New Roman"/>
                <a:cs typeface="Consolas"/>
              </a:rPr>
              <a:t>// Now x is a String</a:t>
            </a:r>
            <a:endParaRPr lang="en-US">
              <a:ea typeface="Times New Roman"/>
              <a:cs typeface="Arial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32127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JavaScript Where To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- JavaScript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can be placed in the </a:t>
            </a:r>
            <a:r>
              <a:rPr lang="en-US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&lt;body&gt;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and the </a:t>
            </a:r>
            <a:r>
              <a:rPr lang="en-US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&lt;head&gt;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sections of an HTML page.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- The </a:t>
            </a:r>
            <a:r>
              <a:rPr lang="en-US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&lt;script&gt;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Tag</a:t>
            </a:r>
          </a:p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In HTML, JavaScript code must be inserted between </a:t>
            </a:r>
            <a:r>
              <a:rPr lang="en-US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&lt;script&gt; </a:t>
            </a:r>
            <a:r>
              <a:rPr lang="en-US" sz="2800" u="sng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&lt;/script&gt;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tags.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3979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&lt;script</a:t>
            </a:r>
            <a:r>
              <a:rPr lang="en-US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&gt;</a:t>
            </a:r>
          </a:p>
          <a:p>
            <a:r>
              <a:rPr lang="en-US" sz="3600" dirty="0"/>
              <a:t/>
            </a:r>
            <a:br>
              <a:rPr lang="en-US" sz="3600" dirty="0"/>
            </a:br>
            <a:r>
              <a:rPr lang="en-US" sz="3600" dirty="0" err="1">
                <a:latin typeface="Times New Roman" pitchFamily="18" charset="0"/>
                <a:cs typeface="Times New Roman" pitchFamily="18" charset="0"/>
              </a:rPr>
              <a:t>document.getElementById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("demo").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inn</a:t>
            </a:r>
          </a:p>
          <a:p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erHTML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= "My First JavaScript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";</a:t>
            </a:r>
          </a:p>
          <a:p>
            <a:r>
              <a:rPr lang="en-US" sz="3600" dirty="0"/>
              <a:t/>
            </a:r>
            <a:br>
              <a:rPr lang="en-US" sz="3600" dirty="0"/>
            </a:br>
            <a:r>
              <a:rPr lang="en-US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&lt;/script&gt;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320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JavaScript Functions and Events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 JavaScript </a:t>
            </a:r>
            <a:r>
              <a:rPr lang="en-US" sz="2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function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 is a block of JavaScript code that can be executed when "asked" for.</a:t>
            </a:r>
          </a:p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For example, a function can be executed when an </a:t>
            </a:r>
            <a:r>
              <a:rPr lang="en-US" sz="2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event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 occurs, like when the user clicks a button.</a:t>
            </a:r>
          </a:p>
        </p:txBody>
      </p:sp>
    </p:spTree>
    <p:extLst>
      <p:ext uri="{BB962C8B-B14F-4D97-AF65-F5344CB8AC3E}">
        <p14:creationId xmlns:p14="http://schemas.microsoft.com/office/powerpoint/2010/main" val="3606965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JavaScript in </a:t>
            </a:r>
            <a:r>
              <a:rPr lang="en-US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&lt;head&gt; </a:t>
            </a:r>
            <a:r>
              <a:rPr lang="en-US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or </a:t>
            </a:r>
            <a:r>
              <a:rPr lang="en-US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&lt;body&gt;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You can place </a:t>
            </a:r>
            <a:r>
              <a:rPr lang="en-US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any number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of scripts in an HTML document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Scripts can be placed in the </a:t>
            </a:r>
            <a:r>
              <a:rPr lang="en-US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&lt;body&gt;,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or in the </a:t>
            </a:r>
            <a:r>
              <a:rPr lang="en-US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&lt;head&gt;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section of an HTML page, or in both.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0756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JavaScript in </a:t>
            </a:r>
            <a:r>
              <a:rPr lang="en-US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&lt;head&gt;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In this example, a JavaScript function is placed in the </a:t>
            </a:r>
            <a:r>
              <a:rPr lang="en-US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&lt;head&gt;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section of an HTML page.</a:t>
            </a:r>
          </a:p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The function is invoked (called) when a button is clicked</a:t>
            </a:r>
          </a:p>
        </p:txBody>
      </p:sp>
    </p:spTree>
    <p:extLst>
      <p:ext uri="{BB962C8B-B14F-4D97-AF65-F5344CB8AC3E}">
        <p14:creationId xmlns:p14="http://schemas.microsoft.com/office/powerpoint/2010/main" val="2747380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Example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rgbClr val="0000FF"/>
                </a:solidFill>
                <a:latin typeface="Consolas"/>
                <a:ea typeface="Times New Roman"/>
                <a:cs typeface="Consolas"/>
              </a:rPr>
              <a:t>&lt;</a:t>
            </a:r>
            <a:r>
              <a:rPr lang="en-US" dirty="0">
                <a:solidFill>
                  <a:srgbClr val="A52A2A"/>
                </a:solidFill>
                <a:latin typeface="Consolas"/>
                <a:ea typeface="Times New Roman"/>
                <a:cs typeface="Consolas"/>
              </a:rPr>
              <a:t>!DOCTYPE</a:t>
            </a:r>
            <a:r>
              <a:rPr lang="en-US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  <a:t> </a:t>
            </a:r>
            <a:r>
              <a:rPr lang="en-US" dirty="0">
                <a:solidFill>
                  <a:srgbClr val="FF0000"/>
                </a:solidFill>
                <a:latin typeface="Consolas"/>
                <a:ea typeface="Times New Roman"/>
                <a:cs typeface="Consolas"/>
              </a:rPr>
              <a:t>html</a:t>
            </a:r>
            <a:r>
              <a:rPr lang="en-US" dirty="0">
                <a:solidFill>
                  <a:srgbClr val="0000FF"/>
                </a:solidFill>
                <a:latin typeface="Consolas"/>
                <a:ea typeface="Times New Roman"/>
                <a:cs typeface="Consolas"/>
              </a:rPr>
              <a:t>&gt;</a:t>
            </a:r>
            <a:r>
              <a:rPr lang="en-US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  <a:t/>
            </a:r>
            <a:br>
              <a:rPr lang="en-US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</a:br>
            <a:r>
              <a:rPr lang="en-US" dirty="0">
                <a:solidFill>
                  <a:srgbClr val="0000FF"/>
                </a:solidFill>
                <a:latin typeface="Consolas"/>
                <a:ea typeface="Times New Roman"/>
                <a:cs typeface="Consolas"/>
              </a:rPr>
              <a:t>&lt;</a:t>
            </a:r>
            <a:r>
              <a:rPr lang="en-US" dirty="0">
                <a:solidFill>
                  <a:srgbClr val="A52A2A"/>
                </a:solidFill>
                <a:latin typeface="Consolas"/>
                <a:ea typeface="Times New Roman"/>
                <a:cs typeface="Consolas"/>
              </a:rPr>
              <a:t>html</a:t>
            </a:r>
            <a:r>
              <a:rPr lang="en-US" dirty="0">
                <a:solidFill>
                  <a:srgbClr val="0000FF"/>
                </a:solidFill>
                <a:latin typeface="Consolas"/>
                <a:ea typeface="Times New Roman"/>
                <a:cs typeface="Consolas"/>
              </a:rPr>
              <a:t>&gt;</a:t>
            </a:r>
            <a:endParaRPr lang="en-US" dirty="0">
              <a:ea typeface="Times New Roman"/>
              <a:cs typeface="Arial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>
                <a:solidFill>
                  <a:srgbClr val="0000FF"/>
                </a:solidFill>
                <a:latin typeface="Consolas"/>
                <a:ea typeface="Times New Roman"/>
                <a:cs typeface="Consolas"/>
              </a:rPr>
              <a:t>&lt;</a:t>
            </a:r>
            <a:r>
              <a:rPr lang="en-US" dirty="0">
                <a:solidFill>
                  <a:srgbClr val="A52A2A"/>
                </a:solidFill>
                <a:latin typeface="Consolas"/>
                <a:ea typeface="Times New Roman"/>
                <a:cs typeface="Consolas"/>
              </a:rPr>
              <a:t>head</a:t>
            </a:r>
            <a:r>
              <a:rPr lang="en-US" dirty="0">
                <a:solidFill>
                  <a:srgbClr val="0000FF"/>
                </a:solidFill>
                <a:latin typeface="Consolas"/>
                <a:ea typeface="Times New Roman"/>
                <a:cs typeface="Consolas"/>
              </a:rPr>
              <a:t>&gt;</a:t>
            </a:r>
            <a:r>
              <a:rPr lang="en-US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  <a:t/>
            </a:r>
            <a:br>
              <a:rPr lang="en-US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</a:br>
            <a:r>
              <a:rPr lang="en-US" dirty="0">
                <a:solidFill>
                  <a:srgbClr val="0000FF"/>
                </a:solidFill>
                <a:latin typeface="Consolas"/>
                <a:ea typeface="Times New Roman"/>
                <a:cs typeface="Consolas"/>
              </a:rPr>
              <a:t>&lt;</a:t>
            </a:r>
            <a:r>
              <a:rPr lang="en-US" dirty="0">
                <a:solidFill>
                  <a:srgbClr val="A52A2A"/>
                </a:solidFill>
                <a:latin typeface="Consolas"/>
                <a:ea typeface="Times New Roman"/>
                <a:cs typeface="Consolas"/>
              </a:rPr>
              <a:t>script</a:t>
            </a:r>
            <a:r>
              <a:rPr lang="en-US" dirty="0">
                <a:solidFill>
                  <a:srgbClr val="0000FF"/>
                </a:solidFill>
                <a:latin typeface="Consolas"/>
                <a:ea typeface="Times New Roman"/>
                <a:cs typeface="Consolas"/>
              </a:rPr>
              <a:t>&gt;</a:t>
            </a:r>
            <a:r>
              <a:rPr lang="en-US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  <a:t/>
            </a:r>
            <a:br>
              <a:rPr lang="en-US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</a:br>
            <a:r>
              <a:rPr lang="en-US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  <a:t>function </a:t>
            </a:r>
            <a:r>
              <a:rPr lang="en-US" dirty="0" err="1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  <a:t>myFunction</a:t>
            </a:r>
            <a:r>
              <a:rPr lang="en-US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  <a:t>() {</a:t>
            </a:r>
            <a:br>
              <a:rPr lang="en-US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</a:br>
            <a:r>
              <a:rPr lang="en-US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  <a:t>    </a:t>
            </a:r>
            <a:r>
              <a:rPr lang="en-US" dirty="0" err="1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  <a:t>document.getElementById</a:t>
            </a:r>
            <a:r>
              <a:rPr lang="en-US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  <a:t>("demo").</a:t>
            </a:r>
            <a:r>
              <a:rPr lang="en-US" dirty="0" err="1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  <a:t>innerHTML</a:t>
            </a:r>
            <a:r>
              <a:rPr lang="en-US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  <a:t> = "Paragraph changed.";</a:t>
            </a:r>
            <a:br>
              <a:rPr lang="en-US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</a:br>
            <a:r>
              <a:rPr lang="en-US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  <a:t>}</a:t>
            </a:r>
            <a:br>
              <a:rPr lang="en-US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</a:br>
            <a:r>
              <a:rPr lang="en-US" dirty="0">
                <a:solidFill>
                  <a:srgbClr val="0000FF"/>
                </a:solidFill>
                <a:latin typeface="Consolas"/>
                <a:ea typeface="Times New Roman"/>
                <a:cs typeface="Consolas"/>
              </a:rPr>
              <a:t>&lt;</a:t>
            </a:r>
            <a:r>
              <a:rPr lang="en-US" dirty="0">
                <a:solidFill>
                  <a:srgbClr val="A52A2A"/>
                </a:solidFill>
                <a:latin typeface="Consolas"/>
                <a:ea typeface="Times New Roman"/>
                <a:cs typeface="Consolas"/>
              </a:rPr>
              <a:t>/script</a:t>
            </a:r>
            <a:r>
              <a:rPr lang="en-US" dirty="0">
                <a:solidFill>
                  <a:srgbClr val="0000FF"/>
                </a:solidFill>
                <a:latin typeface="Consolas"/>
                <a:ea typeface="Times New Roman"/>
                <a:cs typeface="Consolas"/>
              </a:rPr>
              <a:t>&gt;</a:t>
            </a:r>
            <a:r>
              <a:rPr lang="en-US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  <a:t/>
            </a:r>
            <a:br>
              <a:rPr lang="en-US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</a:br>
            <a:r>
              <a:rPr lang="en-US" dirty="0">
                <a:solidFill>
                  <a:srgbClr val="0000FF"/>
                </a:solidFill>
                <a:latin typeface="Consolas"/>
                <a:ea typeface="Times New Roman"/>
                <a:cs typeface="Consolas"/>
              </a:rPr>
              <a:t>&lt;</a:t>
            </a:r>
            <a:r>
              <a:rPr lang="en-US" dirty="0">
                <a:solidFill>
                  <a:srgbClr val="A52A2A"/>
                </a:solidFill>
                <a:latin typeface="Consolas"/>
                <a:ea typeface="Times New Roman"/>
                <a:cs typeface="Consolas"/>
              </a:rPr>
              <a:t>/head</a:t>
            </a:r>
            <a:r>
              <a:rPr lang="en-US" dirty="0">
                <a:solidFill>
                  <a:srgbClr val="0000FF"/>
                </a:solidFill>
                <a:latin typeface="Consolas"/>
                <a:ea typeface="Times New Roman"/>
                <a:cs typeface="Consolas"/>
              </a:rPr>
              <a:t>&gt;</a:t>
            </a:r>
            <a:endParaRPr lang="en-US" dirty="0">
              <a:ea typeface="Times New Roman"/>
              <a:cs typeface="Arial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>
                <a:solidFill>
                  <a:srgbClr val="0000FF"/>
                </a:solidFill>
                <a:latin typeface="Consolas"/>
                <a:ea typeface="Times New Roman"/>
                <a:cs typeface="Consolas"/>
              </a:rPr>
              <a:t>&lt;</a:t>
            </a:r>
            <a:r>
              <a:rPr lang="en-US" dirty="0">
                <a:solidFill>
                  <a:srgbClr val="A52A2A"/>
                </a:solidFill>
                <a:latin typeface="Consolas"/>
                <a:ea typeface="Times New Roman"/>
                <a:cs typeface="Consolas"/>
              </a:rPr>
              <a:t>body</a:t>
            </a:r>
            <a:r>
              <a:rPr lang="en-US" dirty="0">
                <a:solidFill>
                  <a:srgbClr val="0000FF"/>
                </a:solidFill>
                <a:latin typeface="Consolas"/>
                <a:ea typeface="Times New Roman"/>
                <a:cs typeface="Consolas"/>
              </a:rPr>
              <a:t>&gt;</a:t>
            </a:r>
            <a:endParaRPr lang="en-US" dirty="0">
              <a:ea typeface="Times New Roman"/>
              <a:cs typeface="Arial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>
                <a:solidFill>
                  <a:srgbClr val="0000FF"/>
                </a:solidFill>
                <a:latin typeface="Consolas"/>
                <a:ea typeface="Times New Roman"/>
                <a:cs typeface="Consolas"/>
              </a:rPr>
              <a:t>&lt;</a:t>
            </a:r>
            <a:r>
              <a:rPr lang="en-US" dirty="0">
                <a:solidFill>
                  <a:srgbClr val="A52A2A"/>
                </a:solidFill>
                <a:latin typeface="Consolas"/>
                <a:ea typeface="Times New Roman"/>
                <a:cs typeface="Consolas"/>
              </a:rPr>
              <a:t>h1</a:t>
            </a:r>
            <a:r>
              <a:rPr lang="en-US" dirty="0">
                <a:solidFill>
                  <a:srgbClr val="0000FF"/>
                </a:solidFill>
                <a:latin typeface="Consolas"/>
                <a:ea typeface="Times New Roman"/>
                <a:cs typeface="Consolas"/>
              </a:rPr>
              <a:t>&gt;</a:t>
            </a:r>
            <a:r>
              <a:rPr lang="en-US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  <a:t>My Web Page</a:t>
            </a:r>
            <a:r>
              <a:rPr lang="en-US" dirty="0">
                <a:solidFill>
                  <a:srgbClr val="0000FF"/>
                </a:solidFill>
                <a:latin typeface="Consolas"/>
                <a:ea typeface="Times New Roman"/>
                <a:cs typeface="Consolas"/>
              </a:rPr>
              <a:t>&lt;</a:t>
            </a:r>
            <a:r>
              <a:rPr lang="en-US" dirty="0">
                <a:solidFill>
                  <a:srgbClr val="A52A2A"/>
                </a:solidFill>
                <a:latin typeface="Consolas"/>
                <a:ea typeface="Times New Roman"/>
                <a:cs typeface="Consolas"/>
              </a:rPr>
              <a:t>/h1</a:t>
            </a:r>
            <a:r>
              <a:rPr lang="en-US" dirty="0">
                <a:solidFill>
                  <a:srgbClr val="0000FF"/>
                </a:solidFill>
                <a:latin typeface="Consolas"/>
                <a:ea typeface="Times New Roman"/>
                <a:cs typeface="Consolas"/>
              </a:rPr>
              <a:t>&gt;</a:t>
            </a:r>
            <a:endParaRPr lang="en-US" dirty="0">
              <a:ea typeface="Times New Roman"/>
              <a:cs typeface="Arial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>
                <a:solidFill>
                  <a:srgbClr val="0000FF"/>
                </a:solidFill>
                <a:latin typeface="Consolas"/>
                <a:ea typeface="Times New Roman"/>
                <a:cs typeface="Consolas"/>
              </a:rPr>
              <a:t>&lt;</a:t>
            </a:r>
            <a:r>
              <a:rPr lang="en-US" dirty="0">
                <a:solidFill>
                  <a:srgbClr val="A52A2A"/>
                </a:solidFill>
                <a:latin typeface="Consolas"/>
                <a:ea typeface="Times New Roman"/>
                <a:cs typeface="Consolas"/>
              </a:rPr>
              <a:t>p</a:t>
            </a:r>
            <a:r>
              <a:rPr lang="en-US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  <a:t> </a:t>
            </a:r>
            <a:r>
              <a:rPr lang="en-US" dirty="0">
                <a:solidFill>
                  <a:srgbClr val="FF0000"/>
                </a:solidFill>
                <a:latin typeface="Consolas"/>
                <a:ea typeface="Times New Roman"/>
                <a:cs typeface="Consolas"/>
              </a:rPr>
              <a:t>id=</a:t>
            </a:r>
            <a:r>
              <a:rPr lang="en-US" dirty="0">
                <a:solidFill>
                  <a:srgbClr val="0000CD"/>
                </a:solidFill>
                <a:latin typeface="Consolas"/>
                <a:ea typeface="Times New Roman"/>
                <a:cs typeface="Consolas"/>
              </a:rPr>
              <a:t>"demo"</a:t>
            </a:r>
            <a:r>
              <a:rPr lang="en-US" dirty="0">
                <a:solidFill>
                  <a:srgbClr val="0000FF"/>
                </a:solidFill>
                <a:latin typeface="Consolas"/>
                <a:ea typeface="Times New Roman"/>
                <a:cs typeface="Consolas"/>
              </a:rPr>
              <a:t>&gt;</a:t>
            </a:r>
            <a:r>
              <a:rPr lang="en-US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  <a:t>A Paragraph</a:t>
            </a:r>
            <a:r>
              <a:rPr lang="en-US" dirty="0">
                <a:solidFill>
                  <a:srgbClr val="0000FF"/>
                </a:solidFill>
                <a:latin typeface="Consolas"/>
                <a:ea typeface="Times New Roman"/>
                <a:cs typeface="Consolas"/>
              </a:rPr>
              <a:t>&lt;</a:t>
            </a:r>
            <a:r>
              <a:rPr lang="en-US" dirty="0">
                <a:solidFill>
                  <a:srgbClr val="A52A2A"/>
                </a:solidFill>
                <a:latin typeface="Consolas"/>
                <a:ea typeface="Times New Roman"/>
                <a:cs typeface="Consolas"/>
              </a:rPr>
              <a:t>/p</a:t>
            </a:r>
            <a:r>
              <a:rPr lang="en-US" dirty="0">
                <a:solidFill>
                  <a:srgbClr val="0000FF"/>
                </a:solidFill>
                <a:latin typeface="Consolas"/>
                <a:ea typeface="Times New Roman"/>
                <a:cs typeface="Consolas"/>
              </a:rPr>
              <a:t>&gt;</a:t>
            </a:r>
            <a:endParaRPr lang="en-US" dirty="0">
              <a:ea typeface="Times New Roman"/>
              <a:cs typeface="Arial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>
                <a:solidFill>
                  <a:srgbClr val="0000FF"/>
                </a:solidFill>
                <a:latin typeface="Consolas"/>
                <a:ea typeface="Times New Roman"/>
                <a:cs typeface="Consolas"/>
              </a:rPr>
              <a:t>&lt;</a:t>
            </a:r>
            <a:r>
              <a:rPr lang="en-US" dirty="0">
                <a:solidFill>
                  <a:srgbClr val="A52A2A"/>
                </a:solidFill>
                <a:latin typeface="Consolas"/>
                <a:ea typeface="Times New Roman"/>
                <a:cs typeface="Consolas"/>
              </a:rPr>
              <a:t>button</a:t>
            </a:r>
            <a:r>
              <a:rPr lang="en-US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  <a:t> </a:t>
            </a:r>
            <a:r>
              <a:rPr lang="en-US" dirty="0">
                <a:solidFill>
                  <a:srgbClr val="FF0000"/>
                </a:solidFill>
                <a:latin typeface="Consolas"/>
                <a:ea typeface="Times New Roman"/>
                <a:cs typeface="Consolas"/>
              </a:rPr>
              <a:t>type=</a:t>
            </a:r>
            <a:r>
              <a:rPr lang="en-US" dirty="0">
                <a:solidFill>
                  <a:srgbClr val="0000CD"/>
                </a:solidFill>
                <a:latin typeface="Consolas"/>
                <a:ea typeface="Times New Roman"/>
                <a:cs typeface="Consolas"/>
              </a:rPr>
              <a:t>"button"</a:t>
            </a:r>
            <a:r>
              <a:rPr lang="en-US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  <a:t> </a:t>
            </a:r>
            <a:r>
              <a:rPr lang="en-US" dirty="0" err="1">
                <a:solidFill>
                  <a:srgbClr val="FF0000"/>
                </a:solidFill>
                <a:latin typeface="Consolas"/>
                <a:ea typeface="Times New Roman"/>
                <a:cs typeface="Consolas"/>
              </a:rPr>
              <a:t>onclick</a:t>
            </a:r>
            <a:r>
              <a:rPr lang="en-US" dirty="0">
                <a:solidFill>
                  <a:srgbClr val="FF0000"/>
                </a:solidFill>
                <a:latin typeface="Consolas"/>
                <a:ea typeface="Times New Roman"/>
                <a:cs typeface="Consolas"/>
              </a:rPr>
              <a:t>=</a:t>
            </a:r>
            <a:r>
              <a:rPr lang="en-US" dirty="0">
                <a:solidFill>
                  <a:srgbClr val="0000CD"/>
                </a:solidFill>
                <a:latin typeface="Consolas"/>
                <a:ea typeface="Times New Roman"/>
                <a:cs typeface="Consolas"/>
              </a:rPr>
              <a:t>"</a:t>
            </a:r>
            <a:r>
              <a:rPr lang="en-US" dirty="0" err="1">
                <a:solidFill>
                  <a:srgbClr val="0000CD"/>
                </a:solidFill>
                <a:latin typeface="Consolas"/>
                <a:ea typeface="Times New Roman"/>
                <a:cs typeface="Consolas"/>
              </a:rPr>
              <a:t>myFunction</a:t>
            </a:r>
            <a:r>
              <a:rPr lang="en-US" dirty="0">
                <a:solidFill>
                  <a:srgbClr val="0000CD"/>
                </a:solidFill>
                <a:latin typeface="Consolas"/>
                <a:ea typeface="Times New Roman"/>
                <a:cs typeface="Consolas"/>
              </a:rPr>
              <a:t>()"</a:t>
            </a:r>
            <a:r>
              <a:rPr lang="en-US" dirty="0">
                <a:solidFill>
                  <a:srgbClr val="0000FF"/>
                </a:solidFill>
                <a:latin typeface="Consolas"/>
                <a:ea typeface="Times New Roman"/>
                <a:cs typeface="Consolas"/>
              </a:rPr>
              <a:t>&gt;</a:t>
            </a:r>
            <a:r>
              <a:rPr lang="en-US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  <a:t>Try it</a:t>
            </a:r>
            <a:r>
              <a:rPr lang="en-US" dirty="0">
                <a:solidFill>
                  <a:srgbClr val="0000FF"/>
                </a:solidFill>
                <a:latin typeface="Consolas"/>
                <a:ea typeface="Times New Roman"/>
                <a:cs typeface="Consolas"/>
              </a:rPr>
              <a:t>&lt;</a:t>
            </a:r>
            <a:r>
              <a:rPr lang="en-US" dirty="0">
                <a:solidFill>
                  <a:srgbClr val="A52A2A"/>
                </a:solidFill>
                <a:latin typeface="Consolas"/>
                <a:ea typeface="Times New Roman"/>
                <a:cs typeface="Consolas"/>
              </a:rPr>
              <a:t>/button</a:t>
            </a:r>
            <a:r>
              <a:rPr lang="en-US" dirty="0">
                <a:solidFill>
                  <a:srgbClr val="0000FF"/>
                </a:solidFill>
                <a:latin typeface="Consolas"/>
                <a:ea typeface="Times New Roman"/>
                <a:cs typeface="Consolas"/>
              </a:rPr>
              <a:t>&gt;</a:t>
            </a:r>
            <a:endParaRPr lang="en-US" dirty="0">
              <a:ea typeface="Times New Roman"/>
              <a:cs typeface="Arial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>
                <a:solidFill>
                  <a:srgbClr val="0000FF"/>
                </a:solidFill>
                <a:latin typeface="Consolas"/>
                <a:ea typeface="Times New Roman"/>
                <a:cs typeface="Consolas"/>
              </a:rPr>
              <a:t>&lt;</a:t>
            </a:r>
            <a:r>
              <a:rPr lang="en-US" dirty="0">
                <a:solidFill>
                  <a:srgbClr val="A52A2A"/>
                </a:solidFill>
                <a:latin typeface="Consolas"/>
                <a:ea typeface="Times New Roman"/>
                <a:cs typeface="Consolas"/>
              </a:rPr>
              <a:t>/body</a:t>
            </a:r>
            <a:r>
              <a:rPr lang="en-US" dirty="0">
                <a:solidFill>
                  <a:srgbClr val="0000FF"/>
                </a:solidFill>
                <a:latin typeface="Consolas"/>
                <a:ea typeface="Times New Roman"/>
                <a:cs typeface="Consolas"/>
              </a:rPr>
              <a:t>&gt;</a:t>
            </a:r>
            <a:r>
              <a:rPr lang="en-US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  <a:t/>
            </a:r>
            <a:br>
              <a:rPr lang="en-US" dirty="0">
                <a:solidFill>
                  <a:srgbClr val="000000"/>
                </a:solidFill>
                <a:latin typeface="Consolas"/>
                <a:ea typeface="Times New Roman"/>
                <a:cs typeface="Consolas"/>
              </a:rPr>
            </a:br>
            <a:r>
              <a:rPr lang="en-US" dirty="0">
                <a:solidFill>
                  <a:srgbClr val="0000FF"/>
                </a:solidFill>
                <a:latin typeface="Consolas"/>
                <a:ea typeface="Times New Roman"/>
                <a:cs typeface="Consolas"/>
              </a:rPr>
              <a:t>&lt;</a:t>
            </a:r>
            <a:r>
              <a:rPr lang="en-US" dirty="0">
                <a:solidFill>
                  <a:srgbClr val="A52A2A"/>
                </a:solidFill>
                <a:latin typeface="Consolas"/>
                <a:ea typeface="Times New Roman"/>
                <a:cs typeface="Consolas"/>
              </a:rPr>
              <a:t>/html</a:t>
            </a:r>
            <a:r>
              <a:rPr lang="en-US" dirty="0">
                <a:solidFill>
                  <a:srgbClr val="0000FF"/>
                </a:solidFill>
                <a:latin typeface="Consolas"/>
                <a:ea typeface="Times New Roman"/>
                <a:cs typeface="Consolas"/>
              </a:rPr>
              <a:t>&gt;</a:t>
            </a:r>
            <a:endParaRPr lang="en-US" dirty="0">
              <a:ea typeface="Times New Roman"/>
              <a:cs typeface="Arial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8529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JavaScript in </a:t>
            </a:r>
            <a:r>
              <a:rPr lang="en-US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&lt;body&gt;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In this example, a JavaScript function is placed in the </a:t>
            </a:r>
            <a:r>
              <a:rPr lang="en-US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&lt;body&gt;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section of an HTML page.</a:t>
            </a:r>
          </a:p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The function is invoked (called) when a button is clicked:</a:t>
            </a: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620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146</TotalTime>
  <Words>502</Words>
  <Application>Microsoft Office PowerPoint</Application>
  <PresentationFormat>On-screen Show (4:3)</PresentationFormat>
  <Paragraphs>118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Retrospect</vt:lpstr>
      <vt:lpstr>PowerPoint Presentation</vt:lpstr>
      <vt:lpstr>Why Study JavaScript?</vt:lpstr>
      <vt:lpstr>JavaScript Where To</vt:lpstr>
      <vt:lpstr>Example</vt:lpstr>
      <vt:lpstr>JavaScript Functions and Events</vt:lpstr>
      <vt:lpstr>JavaScript in &lt;head&gt; or &lt;body&gt;</vt:lpstr>
      <vt:lpstr>JavaScript in &lt;head&gt;</vt:lpstr>
      <vt:lpstr>Example</vt:lpstr>
      <vt:lpstr>JavaScript in &lt;body&gt;</vt:lpstr>
      <vt:lpstr>Example</vt:lpstr>
      <vt:lpstr>Example</vt:lpstr>
      <vt:lpstr>Example</vt:lpstr>
      <vt:lpstr>External JavaScript Advantages</vt:lpstr>
      <vt:lpstr>JavaScript Display Possibilities</vt:lpstr>
      <vt:lpstr>JavaScript Syntax</vt:lpstr>
      <vt:lpstr>JavaScript Programs</vt:lpstr>
      <vt:lpstr>JavaScript Statements</vt:lpstr>
      <vt:lpstr>JavaScript Variables</vt:lpstr>
      <vt:lpstr>JavaScript Operators</vt:lpstr>
      <vt:lpstr>JavaScript Expressions</vt:lpstr>
      <vt:lpstr>JavaScript Comments</vt:lpstr>
      <vt:lpstr>JavaScript Identifiers</vt:lpstr>
      <vt:lpstr>JavaScript is Case Sensitive</vt:lpstr>
      <vt:lpstr>JavaScript Data Types</vt:lpstr>
      <vt:lpstr>JavaScript Has Dynamic Types</vt:lpstr>
    </vt:vector>
  </TitlesOfParts>
  <Company>Enjoy My Fine Releases.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DR.Ahmed Saker 2o1O</dc:creator>
  <cp:lastModifiedBy>DR.Ahmed Saker 2o1O</cp:lastModifiedBy>
  <cp:revision>52</cp:revision>
  <dcterms:created xsi:type="dcterms:W3CDTF">2021-04-05T15:24:07Z</dcterms:created>
  <dcterms:modified xsi:type="dcterms:W3CDTF">2021-04-05T20:11:49Z</dcterms:modified>
</cp:coreProperties>
</file>