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0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0902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908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21646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14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9877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2816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4293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0F525FA-ABEE-4772-9D4D-89BAEC9D5CC1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63705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E0D22E-0762-4170-94E6-3AF76090F939}" type="slidenum">
              <a:rPr lang="en-US" smtClean="0">
                <a:solidFill>
                  <a:srgbClr val="637052"/>
                </a:solidFill>
              </a:rPr>
              <a:pPr/>
              <a:t>‹#›</a:t>
            </a:fld>
            <a:endParaRPr lang="en-US">
              <a:solidFill>
                <a:srgbClr val="6370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037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4948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3"/>
            <a:ext cx="7584948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082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0519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8"/>
            <a:ext cx="5800725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633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5734"/>
            <a:ext cx="75438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0F525FA-ABEE-4772-9D4D-89BAEC9D5CC1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0E0D22E-0762-4170-94E6-3AF76090F93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4024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2402"/>
            <a:ext cx="31661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E48312"/>
                </a:solidFill>
              </a:rPr>
              <a:t>Web</a:t>
            </a:r>
          </a:p>
          <a:p>
            <a:pPr algn="ctr"/>
            <a:r>
              <a:rPr lang="en-US" sz="4800" b="1" dirty="0" smtClean="0">
                <a:solidFill>
                  <a:srgbClr val="E48312"/>
                </a:solidFill>
              </a:rPr>
              <a:t>Application </a:t>
            </a:r>
            <a:endParaRPr lang="en-US" sz="4800" b="1" dirty="0">
              <a:solidFill>
                <a:srgbClr val="E4831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1200" y="3474722"/>
            <a:ext cx="449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0000"/>
                </a:solidFill>
              </a:rPr>
              <a:t>Java Script con..</a:t>
            </a:r>
            <a:endParaRPr lang="en-US" sz="4800" b="1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8900" y="2225043"/>
            <a:ext cx="31661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E48312"/>
                </a:solidFill>
              </a:rPr>
              <a:t>Lec4</a:t>
            </a:r>
            <a:endParaRPr lang="en-US" sz="4800" b="1" dirty="0">
              <a:solidFill>
                <a:srgbClr val="E483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80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HTML Events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 HTML event can be something the browser does, or something a user does.</a:t>
            </a:r>
          </a:p>
          <a:p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example:</a:t>
            </a:r>
          </a:p>
          <a:p>
            <a:pPr lvl="0"/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dirty="0"/>
              <a:t>An HTML web page has finished loading</a:t>
            </a:r>
          </a:p>
          <a:p>
            <a:pPr lvl="0"/>
            <a:r>
              <a:rPr lang="en-US" sz="2800" dirty="0" smtClean="0"/>
              <a:t>-An </a:t>
            </a:r>
            <a:r>
              <a:rPr lang="en-US" sz="2800" dirty="0"/>
              <a:t>HTML input field was changed</a:t>
            </a:r>
          </a:p>
          <a:p>
            <a:pPr lvl="0"/>
            <a:r>
              <a:rPr lang="en-US" sz="2800" dirty="0" smtClean="0"/>
              <a:t>- An </a:t>
            </a:r>
            <a:r>
              <a:rPr lang="en-US" sz="2800" dirty="0"/>
              <a:t>HTML button was clicked</a:t>
            </a:r>
          </a:p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333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Event handler </a:t>
            </a:r>
            <a:endParaRPr lang="en-US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Often, when events happen, you may want to do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something.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JavaScript lets you </a:t>
            </a:r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execute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code when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events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are detected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HTML allows event handler attributes, </a:t>
            </a:r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with JavaScript code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to be added to HTML elements.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704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How to handle an event </a:t>
            </a:r>
            <a:endParaRPr lang="en-US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With single quotes:</a:t>
            </a:r>
          </a:p>
          <a:p>
            <a:r>
              <a:rPr lang="en-US" sz="2400" dirty="0"/>
              <a:t>&lt;</a:t>
            </a:r>
            <a:r>
              <a:rPr lang="en-US" sz="2400" i="1" dirty="0"/>
              <a:t>some-HTML-element</a:t>
            </a:r>
            <a:r>
              <a:rPr lang="en-US" sz="2400" dirty="0"/>
              <a:t> </a:t>
            </a:r>
            <a:r>
              <a:rPr lang="en-US" sz="2400" i="1" dirty="0"/>
              <a:t>some-event</a:t>
            </a:r>
            <a:r>
              <a:rPr lang="en-US" sz="2400" dirty="0"/>
              <a:t>=</a:t>
            </a:r>
            <a:r>
              <a:rPr lang="en-US" sz="2400" b="1" dirty="0">
                <a:solidFill>
                  <a:srgbClr val="00B050"/>
                </a:solidFill>
              </a:rPr>
              <a:t>'</a:t>
            </a:r>
            <a:r>
              <a:rPr lang="en-US" sz="2400" b="1" i="1" dirty="0">
                <a:solidFill>
                  <a:srgbClr val="00B050"/>
                </a:solidFill>
              </a:rPr>
              <a:t>some JavaScript</a:t>
            </a:r>
            <a:r>
              <a:rPr lang="en-US" sz="2400" b="1" dirty="0"/>
              <a:t>'</a:t>
            </a:r>
            <a:r>
              <a:rPr lang="en-US" sz="2400" dirty="0"/>
              <a:t>&gt;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With double quotes:</a:t>
            </a:r>
          </a:p>
          <a:p>
            <a:r>
              <a:rPr lang="en-US" sz="2400" dirty="0"/>
              <a:t>&lt;</a:t>
            </a:r>
            <a:r>
              <a:rPr lang="en-US" sz="2400" i="1" dirty="0"/>
              <a:t>some-HTML-element</a:t>
            </a:r>
            <a:r>
              <a:rPr lang="en-US" sz="2400" dirty="0"/>
              <a:t> </a:t>
            </a:r>
            <a:r>
              <a:rPr lang="en-US" sz="2400" i="1" dirty="0"/>
              <a:t>some-event</a:t>
            </a:r>
            <a:r>
              <a:rPr lang="en-US" sz="2400" dirty="0"/>
              <a:t>=</a:t>
            </a:r>
            <a:r>
              <a:rPr lang="en-US" sz="2400" b="1" dirty="0"/>
              <a:t>"</a:t>
            </a:r>
            <a:r>
              <a:rPr lang="en-US" sz="2400" b="1" i="1" dirty="0">
                <a:solidFill>
                  <a:srgbClr val="00B050"/>
                </a:solidFill>
              </a:rPr>
              <a:t>some JavaScript</a:t>
            </a:r>
            <a:r>
              <a:rPr lang="en-US" sz="2400" b="1" dirty="0"/>
              <a:t>"</a:t>
            </a:r>
            <a:r>
              <a:rPr lang="en-US" sz="2400" dirty="0"/>
              <a:t>&gt;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73027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&lt;</a:t>
            </a:r>
            <a:r>
              <a:rPr lang="en-US" sz="2800" dirty="0">
                <a:solidFill>
                  <a:schemeClr val="accent2"/>
                </a:solidFill>
              </a:rPr>
              <a:t>button</a:t>
            </a:r>
            <a:r>
              <a:rPr lang="en-US" sz="2800" dirty="0"/>
              <a:t> </a:t>
            </a:r>
            <a:r>
              <a:rPr lang="en-US" sz="2800" dirty="0" err="1">
                <a:solidFill>
                  <a:srgbClr val="FF0000"/>
                </a:solidFill>
              </a:rPr>
              <a:t>onclick</a:t>
            </a:r>
            <a:r>
              <a:rPr lang="en-US" sz="2800" dirty="0"/>
              <a:t>=</a:t>
            </a:r>
            <a:r>
              <a:rPr lang="en-US" sz="2800" dirty="0">
                <a:solidFill>
                  <a:srgbClr val="0070C0"/>
                </a:solidFill>
              </a:rPr>
              <a:t>'</a:t>
            </a:r>
            <a:r>
              <a:rPr lang="en-US" sz="2800" dirty="0" err="1">
                <a:solidFill>
                  <a:srgbClr val="0070C0"/>
                </a:solidFill>
              </a:rPr>
              <a:t>getElementById</a:t>
            </a:r>
            <a:r>
              <a:rPr lang="en-US" sz="2800" dirty="0">
                <a:solidFill>
                  <a:srgbClr val="0070C0"/>
                </a:solidFill>
              </a:rPr>
              <a:t>("demo").</a:t>
            </a:r>
            <a:r>
              <a:rPr lang="en-US" sz="2800" dirty="0" err="1">
                <a:solidFill>
                  <a:srgbClr val="0070C0"/>
                </a:solidFill>
              </a:rPr>
              <a:t>innerHTML</a:t>
            </a:r>
            <a:r>
              <a:rPr lang="en-US" sz="2800" dirty="0">
                <a:solidFill>
                  <a:srgbClr val="0070C0"/>
                </a:solidFill>
              </a:rPr>
              <a:t>=Date()'</a:t>
            </a:r>
            <a:r>
              <a:rPr lang="en-US" sz="2800" dirty="0"/>
              <a:t>&gt;The time is?&lt;</a:t>
            </a:r>
            <a:r>
              <a:rPr lang="en-US" sz="2800" dirty="0">
                <a:solidFill>
                  <a:schemeClr val="accent2"/>
                </a:solidFill>
              </a:rPr>
              <a:t>/button</a:t>
            </a:r>
            <a:r>
              <a:rPr lang="en-US" sz="2800" dirty="0"/>
              <a:t>&gt;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0136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Common HTML Events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6016510"/>
              </p:ext>
            </p:extLst>
          </p:nvPr>
        </p:nvGraphicFramePr>
        <p:xfrm>
          <a:off x="609600" y="2743200"/>
          <a:ext cx="8153400" cy="24454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6816"/>
                <a:gridCol w="6196584"/>
              </a:tblGrid>
              <a:tr h="314367">
                <a:tc>
                  <a:txBody>
                    <a:bodyPr/>
                    <a:lstStyle/>
                    <a:p>
                      <a:pPr>
                        <a:lnSpc>
                          <a:spcPts val="1530"/>
                        </a:lnSpc>
                        <a:spcBef>
                          <a:spcPts val="1085"/>
                        </a:spcBef>
                        <a:spcAft>
                          <a:spcPts val="1085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Event</a:t>
                      </a:r>
                      <a:endParaRPr lang="en-US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955" marR="66955" marT="66955" marB="66955"/>
                </a:tc>
                <a:tc>
                  <a:txBody>
                    <a:bodyPr/>
                    <a:lstStyle/>
                    <a:p>
                      <a:pPr>
                        <a:lnSpc>
                          <a:spcPts val="1530"/>
                        </a:lnSpc>
                        <a:spcBef>
                          <a:spcPts val="1085"/>
                        </a:spcBef>
                        <a:spcAft>
                          <a:spcPts val="1085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Description</a:t>
                      </a:r>
                      <a:endParaRPr lang="en-US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955" marR="66955" marT="66955" marB="66955"/>
                </a:tc>
              </a:tr>
              <a:tr h="314367">
                <a:tc>
                  <a:txBody>
                    <a:bodyPr/>
                    <a:lstStyle/>
                    <a:p>
                      <a:pPr>
                        <a:lnSpc>
                          <a:spcPts val="1530"/>
                        </a:lnSpc>
                        <a:spcBef>
                          <a:spcPts val="1085"/>
                        </a:spcBef>
                        <a:spcAft>
                          <a:spcPts val="1085"/>
                        </a:spcAft>
                      </a:pPr>
                      <a:r>
                        <a:rPr lang="en-US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Onchange</a:t>
                      </a:r>
                      <a:endParaRPr lang="en-US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955" marR="66955" marT="66955" marB="66955"/>
                </a:tc>
                <a:tc>
                  <a:txBody>
                    <a:bodyPr/>
                    <a:lstStyle/>
                    <a:p>
                      <a:pPr>
                        <a:lnSpc>
                          <a:spcPts val="1530"/>
                        </a:lnSpc>
                        <a:spcBef>
                          <a:spcPts val="1085"/>
                        </a:spcBef>
                        <a:spcAft>
                          <a:spcPts val="1085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An HTML element has been changed</a:t>
                      </a:r>
                      <a:endParaRPr lang="en-US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955" marR="66955" marT="66955" marB="66955"/>
                </a:tc>
              </a:tr>
              <a:tr h="314367">
                <a:tc>
                  <a:txBody>
                    <a:bodyPr/>
                    <a:lstStyle/>
                    <a:p>
                      <a:pPr>
                        <a:lnSpc>
                          <a:spcPts val="1530"/>
                        </a:lnSpc>
                        <a:spcBef>
                          <a:spcPts val="1085"/>
                        </a:spcBef>
                        <a:spcAft>
                          <a:spcPts val="1085"/>
                        </a:spcAft>
                      </a:pPr>
                      <a:r>
                        <a:rPr lang="en-US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Onclick</a:t>
                      </a:r>
                      <a:endParaRPr lang="en-US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955" marR="66955" marT="66955" marB="66955"/>
                </a:tc>
                <a:tc>
                  <a:txBody>
                    <a:bodyPr/>
                    <a:lstStyle/>
                    <a:p>
                      <a:pPr>
                        <a:lnSpc>
                          <a:spcPts val="1530"/>
                        </a:lnSpc>
                        <a:spcBef>
                          <a:spcPts val="1085"/>
                        </a:spcBef>
                        <a:spcAft>
                          <a:spcPts val="1085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user clicks an HTML element</a:t>
                      </a:r>
                      <a:endParaRPr lang="en-US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955" marR="66955" marT="66955" marB="66955"/>
                </a:tc>
              </a:tr>
              <a:tr h="314367">
                <a:tc>
                  <a:txBody>
                    <a:bodyPr/>
                    <a:lstStyle/>
                    <a:p>
                      <a:pPr>
                        <a:lnSpc>
                          <a:spcPts val="1530"/>
                        </a:lnSpc>
                        <a:spcBef>
                          <a:spcPts val="1085"/>
                        </a:spcBef>
                        <a:spcAft>
                          <a:spcPts val="1085"/>
                        </a:spcAft>
                      </a:pPr>
                      <a:r>
                        <a:rPr lang="en-US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Onmouseover</a:t>
                      </a:r>
                      <a:endParaRPr lang="en-US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955" marR="66955" marT="66955" marB="66955"/>
                </a:tc>
                <a:tc>
                  <a:txBody>
                    <a:bodyPr/>
                    <a:lstStyle/>
                    <a:p>
                      <a:pPr>
                        <a:lnSpc>
                          <a:spcPts val="1530"/>
                        </a:lnSpc>
                        <a:spcBef>
                          <a:spcPts val="1085"/>
                        </a:spcBef>
                        <a:spcAft>
                          <a:spcPts val="1085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user moves the mouse over an HTML element</a:t>
                      </a:r>
                      <a:endParaRPr lang="en-US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955" marR="66955" marT="66955" marB="66955"/>
                </a:tc>
              </a:tr>
              <a:tr h="498969">
                <a:tc>
                  <a:txBody>
                    <a:bodyPr/>
                    <a:lstStyle/>
                    <a:p>
                      <a:pPr>
                        <a:lnSpc>
                          <a:spcPts val="1530"/>
                        </a:lnSpc>
                        <a:spcBef>
                          <a:spcPts val="1085"/>
                        </a:spcBef>
                        <a:spcAft>
                          <a:spcPts val="1085"/>
                        </a:spcAft>
                      </a:pPr>
                      <a:r>
                        <a:rPr lang="en-US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Onmouseout</a:t>
                      </a:r>
                      <a:endParaRPr lang="en-US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955" marR="66955" marT="66955" marB="66955"/>
                </a:tc>
                <a:tc>
                  <a:txBody>
                    <a:bodyPr/>
                    <a:lstStyle/>
                    <a:p>
                      <a:pPr>
                        <a:lnSpc>
                          <a:spcPts val="1530"/>
                        </a:lnSpc>
                        <a:spcBef>
                          <a:spcPts val="1085"/>
                        </a:spcBef>
                        <a:spcAft>
                          <a:spcPts val="1085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user moves the mouse away from an HTML element</a:t>
                      </a:r>
                      <a:endParaRPr lang="en-US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955" marR="66955" marT="66955" marB="66955"/>
                </a:tc>
              </a:tr>
              <a:tr h="314367">
                <a:tc>
                  <a:txBody>
                    <a:bodyPr/>
                    <a:lstStyle/>
                    <a:p>
                      <a:pPr>
                        <a:lnSpc>
                          <a:spcPts val="1530"/>
                        </a:lnSpc>
                        <a:spcBef>
                          <a:spcPts val="1085"/>
                        </a:spcBef>
                        <a:spcAft>
                          <a:spcPts val="1085"/>
                        </a:spcAft>
                      </a:pPr>
                      <a:r>
                        <a:rPr lang="en-US" sz="20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Onkeydown</a:t>
                      </a:r>
                      <a:endParaRPr lang="en-US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955" marR="66955" marT="66955" marB="66955"/>
                </a:tc>
                <a:tc>
                  <a:txBody>
                    <a:bodyPr/>
                    <a:lstStyle/>
                    <a:p>
                      <a:pPr>
                        <a:lnSpc>
                          <a:spcPts val="1530"/>
                        </a:lnSpc>
                        <a:spcBef>
                          <a:spcPts val="1085"/>
                        </a:spcBef>
                        <a:spcAft>
                          <a:spcPts val="1085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user pushes a keyboard key</a:t>
                      </a:r>
                      <a:endParaRPr lang="en-US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955" marR="66955" marT="66955" marB="66955"/>
                </a:tc>
              </a:tr>
              <a:tr h="314367">
                <a:tc>
                  <a:txBody>
                    <a:bodyPr/>
                    <a:lstStyle/>
                    <a:p>
                      <a:pPr>
                        <a:lnSpc>
                          <a:spcPts val="1530"/>
                        </a:lnSpc>
                        <a:spcBef>
                          <a:spcPts val="1085"/>
                        </a:spcBef>
                        <a:spcAft>
                          <a:spcPts val="1085"/>
                        </a:spcAft>
                      </a:pPr>
                      <a:r>
                        <a:rPr lang="en-US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Onload</a:t>
                      </a:r>
                      <a:endParaRPr lang="en-US" sz="2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955" marR="66955" marT="66955" marB="66955"/>
                </a:tc>
                <a:tc>
                  <a:txBody>
                    <a:bodyPr/>
                    <a:lstStyle/>
                    <a:p>
                      <a:pPr>
                        <a:lnSpc>
                          <a:spcPts val="1530"/>
                        </a:lnSpc>
                        <a:spcBef>
                          <a:spcPts val="1085"/>
                        </a:spcBef>
                        <a:spcAft>
                          <a:spcPts val="1085"/>
                        </a:spcAft>
                      </a:pPr>
                      <a:r>
                        <a:rPr lang="en-US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browser has finished loading the page</a:t>
                      </a:r>
                      <a:endParaRPr lang="en-US" sz="2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6955" marR="66955" marT="66955" marB="6695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5040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What can JavaScript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Event handlers can be used to handle, and verify, user input, user actions, and browser actions:</a:t>
            </a:r>
          </a:p>
          <a:p>
            <a:pPr lvl="0"/>
            <a:r>
              <a:rPr lang="en-US" dirty="0" smtClean="0"/>
              <a:t>-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Things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that should be done every time a page loads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Things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that should be done when the page is closed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Action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that should be performed when a user clicks a button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-Content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that should be verified when a user inputs data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And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more ...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769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JavaScript Form Validation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HTML form validation can be done by a JavaScript.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1463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Form validation Example</a:t>
            </a:r>
            <a:endParaRPr lang="en-US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&lt;!DOCTYPE html &gt;</a:t>
            </a:r>
          </a:p>
          <a:p>
            <a:r>
              <a:rPr lang="en-US" b="1" dirty="0" smtClean="0"/>
              <a:t>&lt;</a:t>
            </a:r>
            <a:r>
              <a:rPr lang="en-US" b="1" dirty="0"/>
              <a:t>html </a:t>
            </a:r>
            <a:r>
              <a:rPr lang="en-US" b="1" dirty="0" smtClean="0"/>
              <a:t>&gt;</a:t>
            </a:r>
            <a:endParaRPr lang="en-US" dirty="0"/>
          </a:p>
          <a:p>
            <a:r>
              <a:rPr lang="en-US" b="1" dirty="0"/>
              <a:t>&lt;head&gt;</a:t>
            </a:r>
            <a:endParaRPr lang="en-US" dirty="0"/>
          </a:p>
          <a:p>
            <a:r>
              <a:rPr lang="en-US" b="1" dirty="0" smtClean="0"/>
              <a:t>&lt;</a:t>
            </a:r>
            <a:r>
              <a:rPr lang="en-US" b="1" dirty="0"/>
              <a:t>title&gt;Untitled Document&lt;/title&gt;</a:t>
            </a:r>
            <a:endParaRPr lang="en-US" dirty="0"/>
          </a:p>
          <a:p>
            <a:r>
              <a:rPr lang="en-US" b="1" dirty="0"/>
              <a:t>&lt;script&gt;</a:t>
            </a:r>
            <a:endParaRPr lang="en-US" dirty="0"/>
          </a:p>
          <a:p>
            <a:r>
              <a:rPr lang="en-US" b="1" dirty="0"/>
              <a:t>function </a:t>
            </a:r>
            <a:r>
              <a:rPr lang="en-US" b="1" dirty="0" err="1"/>
              <a:t>validateForm</a:t>
            </a:r>
            <a:r>
              <a:rPr lang="en-US" b="1" dirty="0"/>
              <a:t>() {</a:t>
            </a:r>
            <a:endParaRPr lang="en-US" dirty="0"/>
          </a:p>
          <a:p>
            <a:r>
              <a:rPr lang="en-US" b="1" dirty="0"/>
              <a:t>    </a:t>
            </a:r>
            <a:r>
              <a:rPr lang="en-US" b="1" dirty="0" err="1"/>
              <a:t>var</a:t>
            </a:r>
            <a:r>
              <a:rPr lang="en-US" b="1" dirty="0"/>
              <a:t> </a:t>
            </a:r>
            <a:r>
              <a:rPr lang="en-US" b="1" dirty="0" err="1"/>
              <a:t>fname</a:t>
            </a:r>
            <a:r>
              <a:rPr lang="en-US" b="1" dirty="0"/>
              <a:t> = </a:t>
            </a:r>
            <a:r>
              <a:rPr lang="en-US" b="1" dirty="0" err="1"/>
              <a:t>document.forms</a:t>
            </a:r>
            <a:r>
              <a:rPr lang="en-US" b="1" dirty="0"/>
              <a:t>["</a:t>
            </a:r>
            <a:r>
              <a:rPr lang="en-US" b="1" dirty="0" err="1"/>
              <a:t>myForm</a:t>
            </a:r>
            <a:r>
              <a:rPr lang="en-US" b="1" dirty="0"/>
              <a:t>"]["</a:t>
            </a:r>
            <a:r>
              <a:rPr lang="en-US" b="1" dirty="0" err="1"/>
              <a:t>fname</a:t>
            </a:r>
            <a:r>
              <a:rPr lang="en-US" b="1" dirty="0"/>
              <a:t>"].value;</a:t>
            </a:r>
            <a:endParaRPr lang="en-US" dirty="0"/>
          </a:p>
          <a:p>
            <a:r>
              <a:rPr lang="en-US" b="1" dirty="0"/>
              <a:t>    </a:t>
            </a:r>
            <a:r>
              <a:rPr lang="en-US" b="1" dirty="0" err="1"/>
              <a:t>var</a:t>
            </a:r>
            <a:r>
              <a:rPr lang="en-US" b="1" dirty="0"/>
              <a:t> </a:t>
            </a:r>
            <a:r>
              <a:rPr lang="en-US" b="1" dirty="0" err="1"/>
              <a:t>lname</a:t>
            </a:r>
            <a:r>
              <a:rPr lang="en-US" b="1" dirty="0"/>
              <a:t> = </a:t>
            </a:r>
            <a:r>
              <a:rPr lang="en-US" b="1" dirty="0" err="1"/>
              <a:t>document.forms</a:t>
            </a:r>
            <a:r>
              <a:rPr lang="en-US" b="1" dirty="0"/>
              <a:t>["</a:t>
            </a:r>
            <a:r>
              <a:rPr lang="en-US" b="1" dirty="0" err="1"/>
              <a:t>myForm</a:t>
            </a:r>
            <a:r>
              <a:rPr lang="en-US" b="1" dirty="0"/>
              <a:t>"]["</a:t>
            </a:r>
            <a:r>
              <a:rPr lang="en-US" b="1" dirty="0" err="1"/>
              <a:t>lname</a:t>
            </a:r>
            <a:r>
              <a:rPr lang="en-US" b="1" dirty="0"/>
              <a:t>"].value;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5736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Form validation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if (</a:t>
            </a:r>
            <a:r>
              <a:rPr lang="en-US" b="1" dirty="0" err="1"/>
              <a:t>fname</a:t>
            </a:r>
            <a:r>
              <a:rPr lang="en-US" b="1" dirty="0"/>
              <a:t> == null || </a:t>
            </a:r>
            <a:r>
              <a:rPr lang="en-US" b="1" dirty="0" err="1"/>
              <a:t>fname</a:t>
            </a:r>
            <a:r>
              <a:rPr lang="en-US" b="1" dirty="0"/>
              <a:t> == "") {</a:t>
            </a:r>
            <a:endParaRPr lang="en-US" dirty="0"/>
          </a:p>
          <a:p>
            <a:r>
              <a:rPr lang="en-US" b="1" dirty="0"/>
              <a:t>        alert("please Enter you First Name");</a:t>
            </a:r>
            <a:endParaRPr lang="en-US" dirty="0"/>
          </a:p>
          <a:p>
            <a:r>
              <a:rPr lang="en-US" b="1" dirty="0"/>
              <a:t>        return false;</a:t>
            </a:r>
            <a:endParaRPr lang="en-US" dirty="0"/>
          </a:p>
          <a:p>
            <a:r>
              <a:rPr lang="en-US" b="1" dirty="0"/>
              <a:t>    }</a:t>
            </a:r>
            <a:endParaRPr lang="en-US" dirty="0"/>
          </a:p>
          <a:p>
            <a:r>
              <a:rPr lang="en-US" b="1" dirty="0"/>
              <a:t>if (</a:t>
            </a:r>
            <a:r>
              <a:rPr lang="en-US" b="1" dirty="0" err="1"/>
              <a:t>lname</a:t>
            </a:r>
            <a:r>
              <a:rPr lang="en-US" b="1" dirty="0"/>
              <a:t> == null || </a:t>
            </a:r>
            <a:r>
              <a:rPr lang="en-US" b="1" dirty="0" err="1"/>
              <a:t>lname</a:t>
            </a:r>
            <a:r>
              <a:rPr lang="en-US" b="1" dirty="0"/>
              <a:t> == "") {</a:t>
            </a:r>
            <a:endParaRPr lang="en-US" dirty="0"/>
          </a:p>
          <a:p>
            <a:r>
              <a:rPr lang="en-US" b="1" dirty="0"/>
              <a:t>        alert("please Enter you Last Name");</a:t>
            </a:r>
            <a:endParaRPr lang="en-US" dirty="0"/>
          </a:p>
          <a:p>
            <a:r>
              <a:rPr lang="en-US" b="1" dirty="0"/>
              <a:t>        return false;</a:t>
            </a:r>
            <a:endParaRPr lang="en-US" dirty="0"/>
          </a:p>
          <a:p>
            <a:r>
              <a:rPr lang="en-US" b="1" dirty="0"/>
              <a:t>    }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4471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Form validation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/>
              <a:t>var</a:t>
            </a:r>
            <a:r>
              <a:rPr lang="en-US" b="1" dirty="0"/>
              <a:t> selected = false;</a:t>
            </a:r>
            <a:endParaRPr lang="en-US" dirty="0"/>
          </a:p>
          <a:p>
            <a:r>
              <a:rPr lang="en-US" b="1" dirty="0"/>
              <a:t>for (</a:t>
            </a:r>
            <a:r>
              <a:rPr lang="en-US" b="1" dirty="0" err="1"/>
              <a:t>var</a:t>
            </a:r>
            <a:r>
              <a:rPr lang="en-US" b="1" dirty="0"/>
              <a:t> i = 0; i &lt; </a:t>
            </a:r>
            <a:r>
              <a:rPr lang="en-US" b="1" dirty="0" err="1"/>
              <a:t>myForm.gender.length</a:t>
            </a:r>
            <a:r>
              <a:rPr lang="en-US" b="1" dirty="0"/>
              <a:t>; i++) {</a:t>
            </a:r>
            <a:endParaRPr lang="en-US" dirty="0"/>
          </a:p>
          <a:p>
            <a:r>
              <a:rPr lang="en-US" b="1" dirty="0"/>
              <a:t>if (</a:t>
            </a:r>
            <a:r>
              <a:rPr lang="en-US" b="1" dirty="0" err="1"/>
              <a:t>myForm.gender</a:t>
            </a:r>
            <a:r>
              <a:rPr lang="en-US" b="1" dirty="0"/>
              <a:t>[i].checked) {</a:t>
            </a:r>
            <a:endParaRPr lang="en-US" dirty="0"/>
          </a:p>
          <a:p>
            <a:r>
              <a:rPr lang="en-US" b="1" dirty="0"/>
              <a:t>selected = true;</a:t>
            </a:r>
            <a:endParaRPr lang="en-US" dirty="0"/>
          </a:p>
          <a:p>
            <a:r>
              <a:rPr lang="en-US" b="1" dirty="0"/>
              <a:t>alert("you select </a:t>
            </a:r>
            <a:r>
              <a:rPr lang="en-US" b="1" dirty="0" err="1"/>
              <a:t>redio</a:t>
            </a:r>
            <a:r>
              <a:rPr lang="en-US" b="1" dirty="0"/>
              <a:t> "+ </a:t>
            </a:r>
            <a:r>
              <a:rPr lang="en-US" b="1" dirty="0" err="1"/>
              <a:t>myForm.gender</a:t>
            </a:r>
            <a:r>
              <a:rPr lang="en-US" b="1" dirty="0"/>
              <a:t>[i].value);</a:t>
            </a:r>
            <a:endParaRPr lang="en-US" dirty="0"/>
          </a:p>
          <a:p>
            <a:r>
              <a:rPr lang="en-US" b="1" dirty="0"/>
              <a:t>}</a:t>
            </a:r>
            <a:endParaRPr lang="en-US" dirty="0"/>
          </a:p>
          <a:p>
            <a:r>
              <a:rPr lang="en-US" b="1" dirty="0"/>
              <a:t>}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329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JavaScript 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A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JavaScript function is a block of code designed to perform a particular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task.</a:t>
            </a:r>
          </a:p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 JavaScript function is executed when "something" invokes it (calls it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67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Form validation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if (!selected) {</a:t>
            </a:r>
            <a:endParaRPr lang="en-US" dirty="0"/>
          </a:p>
          <a:p>
            <a:r>
              <a:rPr lang="en-US" b="1" dirty="0"/>
              <a:t>alert("You must choose a gender.");</a:t>
            </a:r>
            <a:endParaRPr lang="en-US" dirty="0"/>
          </a:p>
          <a:p>
            <a:r>
              <a:rPr lang="en-US" b="1" dirty="0"/>
              <a:t>return false;</a:t>
            </a:r>
            <a:endParaRPr lang="en-US" dirty="0"/>
          </a:p>
          <a:p>
            <a:r>
              <a:rPr lang="en-US" b="1" dirty="0"/>
              <a:t>}</a:t>
            </a:r>
            <a:endParaRPr lang="en-US" dirty="0"/>
          </a:p>
          <a:p>
            <a:r>
              <a:rPr lang="en-US" b="1" dirty="0"/>
              <a:t>&lt;/script&gt;</a:t>
            </a:r>
            <a:endParaRPr lang="en-US" dirty="0"/>
          </a:p>
          <a:p>
            <a:r>
              <a:rPr lang="en-US" b="1" dirty="0"/>
              <a:t>&lt;/head&gt;</a:t>
            </a:r>
            <a:endParaRPr lang="en-US" dirty="0"/>
          </a:p>
          <a:p>
            <a:r>
              <a:rPr lang="en-US" b="1" dirty="0"/>
              <a:t>&lt;body&gt;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826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Function Syntax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A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JavaScript function is defined with the 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function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keyword, followed by a 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name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followed by parentheses </a:t>
            </a:r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().</a:t>
            </a:r>
          </a:p>
          <a:p>
            <a:r>
              <a:rPr lang="en-GB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Function names can contain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letters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digits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underscores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, and dollar signs (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same rules as variables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parentheses may include parameter names separated by commas: </a:t>
            </a:r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(parameter1,  parameter2, ...)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190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Function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code to be executed, by the function, is placed inside curly brackets: </a:t>
            </a:r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{}</a:t>
            </a:r>
          </a:p>
          <a:p>
            <a:r>
              <a:rPr lang="en-US" sz="2400" dirty="0"/>
              <a:t>function </a:t>
            </a:r>
            <a:r>
              <a:rPr lang="en-US" sz="2400" i="1" dirty="0"/>
              <a:t>name</a:t>
            </a:r>
            <a:r>
              <a:rPr lang="en-US" sz="2400" dirty="0"/>
              <a:t>(</a:t>
            </a:r>
            <a:r>
              <a:rPr lang="en-US" sz="2400" i="1" dirty="0"/>
              <a:t>parameter1, parameter2, parameter3</a:t>
            </a:r>
            <a:r>
              <a:rPr lang="en-US" sz="2400" dirty="0"/>
              <a:t>) {</a:t>
            </a:r>
            <a:br>
              <a:rPr lang="en-US" sz="2400" dirty="0"/>
            </a:br>
            <a:r>
              <a:rPr lang="en-US" sz="2400" dirty="0"/>
              <a:t>    </a:t>
            </a:r>
            <a:r>
              <a:rPr lang="en-US" sz="2400" i="1" dirty="0">
                <a:solidFill>
                  <a:srgbClr val="00B050"/>
                </a:solidFill>
              </a:rPr>
              <a:t>code to be executed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282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Function 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/>
              <a:t>function </a:t>
            </a:r>
            <a:r>
              <a:rPr lang="en-US" sz="3600" dirty="0" err="1"/>
              <a:t>myFunction</a:t>
            </a:r>
            <a:r>
              <a:rPr lang="en-US" sz="3600" dirty="0"/>
              <a:t>(p1, p2) {</a:t>
            </a:r>
            <a:br>
              <a:rPr lang="en-US" sz="3600" dirty="0"/>
            </a:br>
            <a:r>
              <a:rPr lang="en-US" sz="3600" dirty="0"/>
              <a:t>    </a:t>
            </a:r>
            <a:r>
              <a:rPr lang="en-US" sz="3600" dirty="0" smtClean="0"/>
              <a:t>return</a:t>
            </a:r>
            <a:r>
              <a:rPr lang="en-US" sz="3600" dirty="0"/>
              <a:t> p1 * p2</a:t>
            </a:r>
            <a:r>
              <a:rPr lang="en-US" sz="3600" dirty="0" smtClean="0"/>
              <a:t>;</a:t>
            </a:r>
          </a:p>
          <a:p>
            <a:r>
              <a:rPr lang="en-GB" sz="3600" dirty="0" smtClean="0"/>
              <a:t>}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519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Function Invocation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code inside the function will execute when "something"</a:t>
            </a:r>
            <a:r>
              <a:rPr lang="en-US" dirty="0"/>
              <a:t> </a:t>
            </a:r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invokes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(calls) the function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en-US" sz="2800" dirty="0" smtClean="0"/>
              <a:t>-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When an event occurs (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when a user clicks a button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- When it is invoked (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called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 from JavaScript code</a:t>
            </a:r>
          </a:p>
          <a:p>
            <a:pPr lvl="0"/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- Automatically (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self invoked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665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8800"/>
            <a:ext cx="7543800" cy="4023360"/>
          </a:xfrm>
        </p:spPr>
        <p:txBody>
          <a:bodyPr/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Calculate the product of two numbers, and return the result:</a:t>
            </a:r>
          </a:p>
          <a:p>
            <a:pPr marL="0" indent="0">
              <a:buNone/>
            </a:pPr>
            <a:r>
              <a:rPr lang="en-US" dirty="0" err="1">
                <a:solidFill>
                  <a:schemeClr val="accent1"/>
                </a:solidFill>
              </a:rPr>
              <a:t>var</a:t>
            </a:r>
            <a:r>
              <a:rPr lang="en-US" dirty="0"/>
              <a:t> x = </a:t>
            </a:r>
            <a:r>
              <a:rPr lang="en-US" dirty="0" err="1"/>
              <a:t>myFunction</a:t>
            </a:r>
            <a:r>
              <a:rPr lang="en-US" dirty="0"/>
              <a:t>(4, 3);       </a:t>
            </a:r>
            <a:r>
              <a:rPr lang="en-US" dirty="0">
                <a:solidFill>
                  <a:srgbClr val="00B050"/>
                </a:solidFill>
              </a:rPr>
              <a:t> // Function is called, return value in x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chemeClr val="accent1"/>
                </a:solidFill>
              </a:rPr>
              <a:t>function</a:t>
            </a:r>
            <a:r>
              <a:rPr lang="en-US" dirty="0"/>
              <a:t> </a:t>
            </a:r>
            <a:r>
              <a:rPr lang="en-US" dirty="0" err="1"/>
              <a:t>myFunction</a:t>
            </a:r>
            <a:r>
              <a:rPr lang="en-US" dirty="0"/>
              <a:t>(a, b) {</a:t>
            </a:r>
            <a:br>
              <a:rPr lang="en-US" dirty="0"/>
            </a:br>
            <a:r>
              <a:rPr lang="en-US" dirty="0"/>
              <a:t>    </a:t>
            </a:r>
            <a:r>
              <a:rPr lang="en-US" dirty="0">
                <a:solidFill>
                  <a:schemeClr val="accent1"/>
                </a:solidFill>
              </a:rPr>
              <a:t>return</a:t>
            </a:r>
            <a:r>
              <a:rPr lang="en-US" dirty="0"/>
              <a:t> a * b;                </a:t>
            </a:r>
            <a:r>
              <a:rPr lang="en-US" dirty="0">
                <a:solidFill>
                  <a:srgbClr val="00B050"/>
                </a:solidFill>
              </a:rPr>
              <a:t>// Function returns the product of a and b</a:t>
            </a:r>
            <a:br>
              <a:rPr lang="en-US" dirty="0">
                <a:solidFill>
                  <a:srgbClr val="00B050"/>
                </a:solidFill>
              </a:rPr>
            </a:br>
            <a:r>
              <a:rPr lang="en-US" dirty="0"/>
              <a:t>}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843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Functions Used as 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 JavaScript, you can use functions the same way as you use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variables.</a:t>
            </a:r>
          </a:p>
          <a:p>
            <a:r>
              <a:rPr lang="en-US" sz="2800" dirty="0"/>
              <a:t>You can use:</a:t>
            </a:r>
          </a:p>
          <a:p>
            <a:r>
              <a:rPr lang="en-US" sz="2800" dirty="0" err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sz="2800" dirty="0"/>
              <a:t> text = "</a:t>
            </a:r>
            <a:r>
              <a:rPr lang="en-US" sz="2800" dirty="0">
                <a:solidFill>
                  <a:srgbClr val="0070C0"/>
                </a:solidFill>
              </a:rPr>
              <a:t>The temperature is </a:t>
            </a:r>
            <a:r>
              <a:rPr lang="en-US" sz="2800" dirty="0"/>
              <a:t>" + </a:t>
            </a:r>
            <a:r>
              <a:rPr lang="en-US" sz="2800" dirty="0" err="1"/>
              <a:t>toCelsius</a:t>
            </a:r>
            <a:r>
              <a:rPr lang="en-US" sz="2800" dirty="0"/>
              <a:t>(</a:t>
            </a:r>
            <a:r>
              <a:rPr lang="en-US" sz="2800" dirty="0">
                <a:solidFill>
                  <a:srgbClr val="0070C0"/>
                </a:solidFill>
              </a:rPr>
              <a:t>77</a:t>
            </a:r>
            <a:r>
              <a:rPr lang="en-US" sz="2800" dirty="0"/>
              <a:t>) + " </a:t>
            </a:r>
            <a:r>
              <a:rPr lang="en-US" sz="2800" dirty="0">
                <a:solidFill>
                  <a:srgbClr val="0070C0"/>
                </a:solidFill>
              </a:rPr>
              <a:t>Celsius</a:t>
            </a:r>
            <a:r>
              <a:rPr lang="en-US" sz="2800" dirty="0"/>
              <a:t>";</a:t>
            </a:r>
          </a:p>
          <a:p>
            <a:r>
              <a:rPr lang="en-US" sz="2800" dirty="0"/>
              <a:t>Instead of:</a:t>
            </a:r>
          </a:p>
          <a:p>
            <a:r>
              <a:rPr lang="en-US" sz="2800" dirty="0" err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sz="2800" dirty="0"/>
              <a:t> x = </a:t>
            </a:r>
            <a:r>
              <a:rPr lang="en-US" sz="2800" dirty="0" err="1"/>
              <a:t>toCelsius</a:t>
            </a:r>
            <a:r>
              <a:rPr lang="en-US" sz="2800" dirty="0"/>
              <a:t>(</a:t>
            </a:r>
            <a:r>
              <a:rPr lang="en-US" sz="2800" dirty="0">
                <a:solidFill>
                  <a:srgbClr val="0070C0"/>
                </a:solidFill>
              </a:rPr>
              <a:t>32</a:t>
            </a:r>
            <a:r>
              <a:rPr lang="en-US" sz="2800" dirty="0"/>
              <a:t>);</a:t>
            </a:r>
            <a:br>
              <a:rPr lang="en-US" sz="2800" dirty="0"/>
            </a:br>
            <a:r>
              <a:rPr lang="en-US" sz="2800" dirty="0" err="1">
                <a:solidFill>
                  <a:schemeClr val="accent1"/>
                </a:solidFill>
              </a:rPr>
              <a:t>var</a:t>
            </a:r>
            <a:r>
              <a:rPr lang="en-US" sz="2800" dirty="0"/>
              <a:t> text = "</a:t>
            </a:r>
            <a:r>
              <a:rPr lang="en-US" sz="2800" dirty="0">
                <a:solidFill>
                  <a:srgbClr val="0070C0"/>
                </a:solidFill>
              </a:rPr>
              <a:t>The temperature is</a:t>
            </a:r>
            <a:r>
              <a:rPr lang="en-US" sz="2800" dirty="0"/>
              <a:t> " + x + " </a:t>
            </a:r>
            <a:r>
              <a:rPr lang="en-US" sz="2800" dirty="0">
                <a:solidFill>
                  <a:srgbClr val="0070C0"/>
                </a:solidFill>
              </a:rPr>
              <a:t>Celsius</a:t>
            </a:r>
            <a:r>
              <a:rPr lang="en-US" sz="2800" dirty="0"/>
              <a:t>";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7878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JavaScript Events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HTML events are "</a:t>
            </a:r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things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" that happen to HTML elements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When JavaScript is used in HTML pages, JavaScript</a:t>
            </a:r>
            <a:r>
              <a:rPr lang="en-US" sz="2800" dirty="0"/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can "</a:t>
            </a:r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react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" on these events.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957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</TotalTime>
  <Words>534</Words>
  <Application>Microsoft Office PowerPoint</Application>
  <PresentationFormat>On-screen Show (4:3)</PresentationFormat>
  <Paragraphs>111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Retrospect</vt:lpstr>
      <vt:lpstr>PowerPoint Presentation</vt:lpstr>
      <vt:lpstr>JavaScript Functions</vt:lpstr>
      <vt:lpstr>Function Syntax</vt:lpstr>
      <vt:lpstr>Function Syntax</vt:lpstr>
      <vt:lpstr>Function Example </vt:lpstr>
      <vt:lpstr>Function Invocation</vt:lpstr>
      <vt:lpstr>Example</vt:lpstr>
      <vt:lpstr>Functions Used as Variables</vt:lpstr>
      <vt:lpstr>JavaScript Events</vt:lpstr>
      <vt:lpstr>HTML Events</vt:lpstr>
      <vt:lpstr>Event handler </vt:lpstr>
      <vt:lpstr>How to handle an event </vt:lpstr>
      <vt:lpstr>Example</vt:lpstr>
      <vt:lpstr>Common HTML Events</vt:lpstr>
      <vt:lpstr>What can JavaScript Do?</vt:lpstr>
      <vt:lpstr>JavaScript Form Validation</vt:lpstr>
      <vt:lpstr>Form validation Example</vt:lpstr>
      <vt:lpstr>Form validation Example</vt:lpstr>
      <vt:lpstr>Form validation Example</vt:lpstr>
      <vt:lpstr>Form validation Example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azez</dc:creator>
  <cp:lastModifiedBy>ahmed azez</cp:lastModifiedBy>
  <cp:revision>37</cp:revision>
  <dcterms:created xsi:type="dcterms:W3CDTF">2006-08-16T00:00:00Z</dcterms:created>
  <dcterms:modified xsi:type="dcterms:W3CDTF">2021-05-25T06:17:28Z</dcterms:modified>
</cp:coreProperties>
</file>