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8" r:id="rId20"/>
    <p:sldId id="279" r:id="rId21"/>
    <p:sldId id="280" r:id="rId22"/>
    <p:sldId id="281" r:id="rId23"/>
    <p:sldId id="282" r:id="rId24"/>
    <p:sldId id="275" r:id="rId25"/>
    <p:sldId id="276" r:id="rId26"/>
    <p:sldId id="277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2"/>
            <a:ext cx="31661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Web</a:t>
            </a:r>
          </a:p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Application </a:t>
            </a:r>
            <a:endParaRPr lang="en-US" sz="4800" b="1" dirty="0">
              <a:solidFill>
                <a:srgbClr val="E4831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3474722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JavaScript HTML DOM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28900" y="2225043"/>
            <a:ext cx="3166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Lec5</a:t>
            </a:r>
            <a:endParaRPr lang="en-US" sz="4800" b="1" dirty="0">
              <a:solidFill>
                <a:srgbClr val="E483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68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DOM Programming Interface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HTML DOM can be accessed with JavaScript (and with other programming languages</a:t>
            </a:r>
            <a:r>
              <a:rPr lang="en-GB" dirty="0" smtClean="0"/>
              <a:t>).</a:t>
            </a:r>
          </a:p>
          <a:p>
            <a:r>
              <a:rPr lang="en-GB" dirty="0"/>
              <a:t>In the DOM, all HTML elements are defined as</a:t>
            </a:r>
            <a:r>
              <a:rPr lang="en-GB" dirty="0">
                <a:solidFill>
                  <a:srgbClr val="00B050"/>
                </a:solidFill>
              </a:rPr>
              <a:t> </a:t>
            </a:r>
            <a:r>
              <a:rPr lang="en-GB" b="1" dirty="0">
                <a:solidFill>
                  <a:srgbClr val="00B050"/>
                </a:solidFill>
              </a:rPr>
              <a:t>objects</a:t>
            </a:r>
            <a:r>
              <a:rPr lang="en-GB" dirty="0" smtClean="0"/>
              <a:t>.</a:t>
            </a:r>
          </a:p>
          <a:p>
            <a:r>
              <a:rPr lang="en-GB" dirty="0"/>
              <a:t>The programming interface is the </a:t>
            </a:r>
            <a:r>
              <a:rPr lang="en-GB" b="1" dirty="0">
                <a:solidFill>
                  <a:srgbClr val="00B050"/>
                </a:solidFill>
              </a:rPr>
              <a:t>properties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dirty="0"/>
              <a:t>and </a:t>
            </a:r>
            <a:r>
              <a:rPr lang="en-GB" b="1" dirty="0" smtClean="0">
                <a:solidFill>
                  <a:srgbClr val="00B050"/>
                </a:solidFill>
              </a:rPr>
              <a:t>methods</a:t>
            </a:r>
            <a:r>
              <a:rPr lang="en-GB" dirty="0" smtClean="0"/>
              <a:t> </a:t>
            </a:r>
            <a:r>
              <a:rPr lang="en-GB" dirty="0"/>
              <a:t>of each object.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DOM Programming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 </a:t>
            </a:r>
            <a:r>
              <a:rPr lang="en-GB" b="1" dirty="0">
                <a:solidFill>
                  <a:srgbClr val="00B050"/>
                </a:solidFill>
              </a:rPr>
              <a:t>property</a:t>
            </a:r>
            <a:r>
              <a:rPr lang="en-GB" dirty="0"/>
              <a:t> is a value that you can get or set (like changing the content of an HTML element).</a:t>
            </a:r>
          </a:p>
          <a:p>
            <a:r>
              <a:rPr lang="en-GB" dirty="0"/>
              <a:t>A </a:t>
            </a:r>
            <a:r>
              <a:rPr lang="en-GB" b="1" dirty="0">
                <a:solidFill>
                  <a:srgbClr val="00B050"/>
                </a:solidFill>
              </a:rPr>
              <a:t>method</a:t>
            </a:r>
            <a:r>
              <a:rPr lang="en-GB" dirty="0"/>
              <a:t> is an action you can do (like add or deleting an HTML element).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70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following example changes the content (the </a:t>
            </a:r>
            <a:r>
              <a:rPr lang="en-GB" dirty="0" err="1">
                <a:solidFill>
                  <a:schemeClr val="accent2"/>
                </a:solidFill>
              </a:rPr>
              <a:t>innerHTML</a:t>
            </a:r>
            <a:r>
              <a:rPr lang="en-GB" dirty="0"/>
              <a:t>) of the &lt;p&gt; element with </a:t>
            </a:r>
            <a:r>
              <a:rPr lang="en-GB" dirty="0">
                <a:solidFill>
                  <a:schemeClr val="accent2"/>
                </a:solidFill>
              </a:rPr>
              <a:t>id="demo</a:t>
            </a:r>
            <a:r>
              <a:rPr lang="en-GB" dirty="0" smtClean="0"/>
              <a:t>":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7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sz="1800" dirty="0" smtClean="0"/>
          </a:p>
          <a:p>
            <a:r>
              <a:rPr lang="en-GB" sz="2200" dirty="0" smtClean="0"/>
              <a:t>In </a:t>
            </a:r>
            <a:r>
              <a:rPr lang="en-GB" sz="2200" dirty="0"/>
              <a:t>the example above, </a:t>
            </a:r>
            <a:r>
              <a:rPr lang="en-GB" sz="2200" dirty="0" err="1">
                <a:solidFill>
                  <a:schemeClr val="accent2"/>
                </a:solidFill>
              </a:rPr>
              <a:t>getElementById</a:t>
            </a:r>
            <a:r>
              <a:rPr lang="en-GB" sz="2200" dirty="0">
                <a:solidFill>
                  <a:schemeClr val="accent2"/>
                </a:solidFill>
              </a:rPr>
              <a:t> </a:t>
            </a:r>
            <a:r>
              <a:rPr lang="en-GB" sz="2200" dirty="0"/>
              <a:t>is a </a:t>
            </a:r>
            <a:r>
              <a:rPr lang="en-GB" sz="2200" b="1" dirty="0"/>
              <a:t>method</a:t>
            </a:r>
            <a:r>
              <a:rPr lang="en-GB" sz="2200" dirty="0"/>
              <a:t>, while</a:t>
            </a:r>
            <a:r>
              <a:rPr lang="en-GB" sz="2200" dirty="0">
                <a:solidFill>
                  <a:schemeClr val="accent2"/>
                </a:solidFill>
              </a:rPr>
              <a:t> </a:t>
            </a:r>
            <a:r>
              <a:rPr lang="en-GB" sz="2200" dirty="0" err="1">
                <a:solidFill>
                  <a:schemeClr val="accent2"/>
                </a:solidFill>
              </a:rPr>
              <a:t>innerHTML</a:t>
            </a:r>
            <a:r>
              <a:rPr lang="en-GB" sz="2200" dirty="0"/>
              <a:t> is a </a:t>
            </a:r>
            <a:r>
              <a:rPr lang="en-GB" sz="2200" b="1" dirty="0"/>
              <a:t>property</a:t>
            </a:r>
            <a:r>
              <a:rPr lang="en-GB" sz="2200" dirty="0"/>
              <a:t>.</a:t>
            </a:r>
          </a:p>
          <a:p>
            <a:pPr marL="0" indent="0">
              <a:buNone/>
            </a:pPr>
            <a:r>
              <a:rPr lang="en-GB" sz="2200" dirty="0"/>
              <a:t/>
            </a:r>
            <a:br>
              <a:rPr lang="en-GB" sz="2200" dirty="0"/>
            </a:b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6" t="27106" r="36209" b="18388"/>
          <a:stretch/>
        </p:blipFill>
        <p:spPr bwMode="auto">
          <a:xfrm>
            <a:off x="520892" y="1371600"/>
            <a:ext cx="8011886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334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getElementById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most common way to access an HTML element is to use the </a:t>
            </a:r>
            <a:r>
              <a:rPr lang="en-GB" dirty="0">
                <a:solidFill>
                  <a:schemeClr val="accent2"/>
                </a:solidFill>
              </a:rPr>
              <a:t>id</a:t>
            </a:r>
            <a:r>
              <a:rPr lang="en-GB" dirty="0"/>
              <a:t> </a:t>
            </a:r>
            <a:r>
              <a:rPr lang="en-GB" dirty="0" smtClean="0"/>
              <a:t>of </a:t>
            </a:r>
            <a:r>
              <a:rPr lang="en-GB" dirty="0"/>
              <a:t>the </a:t>
            </a:r>
            <a:r>
              <a:rPr lang="en-GB" dirty="0" smtClean="0"/>
              <a:t>element.</a:t>
            </a:r>
          </a:p>
          <a:p>
            <a:r>
              <a:rPr lang="en-GB" dirty="0"/>
              <a:t>In the example above the </a:t>
            </a:r>
            <a:r>
              <a:rPr lang="en-GB" dirty="0" err="1">
                <a:solidFill>
                  <a:schemeClr val="accent2"/>
                </a:solidFill>
              </a:rPr>
              <a:t>getElementById</a:t>
            </a:r>
            <a:r>
              <a:rPr lang="en-GB" dirty="0">
                <a:solidFill>
                  <a:schemeClr val="accent2"/>
                </a:solidFill>
              </a:rPr>
              <a:t> </a:t>
            </a:r>
            <a:r>
              <a:rPr lang="en-GB" dirty="0"/>
              <a:t>method used </a:t>
            </a:r>
            <a:r>
              <a:rPr lang="en-GB" dirty="0">
                <a:solidFill>
                  <a:schemeClr val="accent2"/>
                </a:solidFill>
              </a:rPr>
              <a:t>id="demo"</a:t>
            </a:r>
            <a:r>
              <a:rPr lang="en-GB" dirty="0"/>
              <a:t> to find the element.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5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innerHTML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Property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easiest way to get the content of an element is by using the </a:t>
            </a:r>
            <a:r>
              <a:rPr lang="en-GB" dirty="0" err="1">
                <a:solidFill>
                  <a:schemeClr val="accent2"/>
                </a:solidFill>
              </a:rPr>
              <a:t>innerHTML</a:t>
            </a:r>
            <a:r>
              <a:rPr lang="en-GB" dirty="0"/>
              <a:t> </a:t>
            </a:r>
            <a:r>
              <a:rPr lang="en-GB" dirty="0" smtClean="0"/>
              <a:t>property.</a:t>
            </a:r>
          </a:p>
          <a:p>
            <a:r>
              <a:rPr lang="en-GB" dirty="0"/>
              <a:t>The </a:t>
            </a:r>
            <a:r>
              <a:rPr lang="en-GB" dirty="0" err="1">
                <a:solidFill>
                  <a:schemeClr val="accent2"/>
                </a:solidFill>
              </a:rPr>
              <a:t>innerHTML</a:t>
            </a:r>
            <a:r>
              <a:rPr lang="en-GB" dirty="0"/>
              <a:t> property is useful for getting or </a:t>
            </a:r>
            <a:r>
              <a:rPr lang="en-GB" dirty="0" smtClean="0"/>
              <a:t>replacing </a:t>
            </a:r>
            <a:r>
              <a:rPr lang="en-GB" dirty="0"/>
              <a:t>the content of HTML elements</a:t>
            </a:r>
            <a:r>
              <a:rPr lang="en-GB" dirty="0" smtClean="0"/>
              <a:t>.</a:t>
            </a:r>
          </a:p>
          <a:p>
            <a:r>
              <a:rPr lang="en-GB" dirty="0"/>
              <a:t>The </a:t>
            </a:r>
            <a:r>
              <a:rPr lang="en-GB" dirty="0" err="1">
                <a:solidFill>
                  <a:schemeClr val="accent2"/>
                </a:solidFill>
              </a:rPr>
              <a:t>innerHTML</a:t>
            </a:r>
            <a:r>
              <a:rPr lang="en-GB" dirty="0"/>
              <a:t> property can be used to get or change any HTML element, including &lt;</a:t>
            </a:r>
            <a:r>
              <a:rPr lang="en-GB" dirty="0">
                <a:solidFill>
                  <a:schemeClr val="accent2"/>
                </a:solidFill>
              </a:rPr>
              <a:t>html</a:t>
            </a:r>
            <a:r>
              <a:rPr lang="en-GB" dirty="0"/>
              <a:t>&gt; and &lt;</a:t>
            </a:r>
            <a:r>
              <a:rPr lang="en-GB" dirty="0">
                <a:solidFill>
                  <a:schemeClr val="accent2"/>
                </a:solidFill>
              </a:rPr>
              <a:t>body</a:t>
            </a:r>
            <a:r>
              <a:rPr lang="en-GB" dirty="0"/>
              <a:t>&gt;.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99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HTML DOM Document Object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HTML DOM </a:t>
            </a:r>
            <a:r>
              <a:rPr lang="en-GB" dirty="0">
                <a:solidFill>
                  <a:schemeClr val="accent2"/>
                </a:solidFill>
              </a:rPr>
              <a:t>document object </a:t>
            </a:r>
            <a:r>
              <a:rPr lang="en-GB" dirty="0"/>
              <a:t>is the owner of all other objects in your web page.</a:t>
            </a:r>
          </a:p>
          <a:p>
            <a:r>
              <a:rPr lang="en-GB" dirty="0"/>
              <a:t>The </a:t>
            </a:r>
            <a:r>
              <a:rPr lang="en-GB" dirty="0">
                <a:solidFill>
                  <a:schemeClr val="accent2"/>
                </a:solidFill>
              </a:rPr>
              <a:t>document object </a:t>
            </a:r>
            <a:r>
              <a:rPr lang="en-GB" dirty="0"/>
              <a:t>represents your web </a:t>
            </a:r>
            <a:r>
              <a:rPr lang="en-GB" dirty="0" smtClean="0"/>
              <a:t>page</a:t>
            </a:r>
          </a:p>
          <a:p>
            <a:r>
              <a:rPr lang="en-GB" dirty="0"/>
              <a:t>If you want to access </a:t>
            </a:r>
            <a:r>
              <a:rPr lang="en-GB" dirty="0">
                <a:solidFill>
                  <a:schemeClr val="accent2"/>
                </a:solidFill>
              </a:rPr>
              <a:t>any elemen</a:t>
            </a:r>
            <a:r>
              <a:rPr lang="en-GB" dirty="0"/>
              <a:t>t in an HTML page, you always start with accessing the </a:t>
            </a:r>
            <a:r>
              <a:rPr lang="en-GB" dirty="0">
                <a:solidFill>
                  <a:schemeClr val="accent2"/>
                </a:solidFill>
              </a:rPr>
              <a:t>document object</a:t>
            </a: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67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HTML DOM Document Object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Below are some examples of how you can use the document object to access and manipulate HTML.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8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Finding HTML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5" t="26228" r="21126" b="31282"/>
          <a:stretch/>
        </p:blipFill>
        <p:spPr bwMode="auto">
          <a:xfrm>
            <a:off x="381000" y="1600200"/>
            <a:ext cx="8077200" cy="291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824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 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var</a:t>
            </a:r>
            <a:r>
              <a:rPr lang="en-US" dirty="0"/>
              <a:t> </a:t>
            </a:r>
            <a:r>
              <a:rPr lang="en-US" dirty="0" err="1"/>
              <a:t>myElement</a:t>
            </a:r>
            <a:r>
              <a:rPr lang="en-US" dirty="0"/>
              <a:t> = </a:t>
            </a:r>
            <a:r>
              <a:rPr lang="en-US" dirty="0" err="1"/>
              <a:t>document.getElementById</a:t>
            </a:r>
            <a:r>
              <a:rPr lang="en-US" dirty="0"/>
              <a:t>("intro</a:t>
            </a:r>
            <a:r>
              <a:rPr lang="en-US" dirty="0" smtClean="0"/>
              <a:t>");</a:t>
            </a:r>
          </a:p>
          <a:p>
            <a:endParaRPr lang="en-GB" dirty="0" smtClean="0"/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the element is found, the method will return the element as an object (in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myElement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If the element is not found,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myElement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will contain </a:t>
            </a:r>
            <a:r>
              <a:rPr lang="en-GB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null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39511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What is JavaScript HTML DOM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With the HTML DOM, JavaScript can access and change all the elements of an HTML document.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354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var</a:t>
            </a:r>
            <a:r>
              <a:rPr lang="en-US" dirty="0"/>
              <a:t> x = </a:t>
            </a:r>
            <a:r>
              <a:rPr lang="en-US" dirty="0" err="1"/>
              <a:t>document.getElementsByTagName</a:t>
            </a:r>
            <a:r>
              <a:rPr lang="en-US" dirty="0"/>
              <a:t>("p</a:t>
            </a:r>
            <a:r>
              <a:rPr lang="en-US" dirty="0" smtClean="0"/>
              <a:t>");</a:t>
            </a:r>
          </a:p>
          <a:p>
            <a:endParaRPr lang="en-GB" dirty="0"/>
          </a:p>
          <a:p>
            <a:r>
              <a:rPr lang="en-GB" dirty="0"/>
              <a:t>This example finds all </a:t>
            </a:r>
            <a:r>
              <a:rPr lang="en-GB" dirty="0">
                <a:solidFill>
                  <a:schemeClr val="accent2"/>
                </a:solidFill>
              </a:rPr>
              <a:t>&lt;p&gt;</a:t>
            </a:r>
            <a:r>
              <a:rPr lang="en-GB" dirty="0"/>
              <a:t> </a:t>
            </a:r>
            <a:r>
              <a:rPr lang="en-GB" dirty="0" smtClean="0"/>
              <a:t>elements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701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var</a:t>
            </a:r>
            <a:r>
              <a:rPr lang="en-US" dirty="0"/>
              <a:t> x = </a:t>
            </a:r>
            <a:r>
              <a:rPr lang="en-US" dirty="0" err="1"/>
              <a:t>document.getElementById</a:t>
            </a:r>
            <a:r>
              <a:rPr lang="en-US" dirty="0"/>
              <a:t>("main");</a:t>
            </a:r>
            <a:br>
              <a:rPr lang="en-US" dirty="0"/>
            </a:br>
            <a:r>
              <a:rPr lang="en-US" dirty="0" err="1"/>
              <a:t>var</a:t>
            </a:r>
            <a:r>
              <a:rPr lang="en-US" dirty="0"/>
              <a:t> y = </a:t>
            </a:r>
            <a:r>
              <a:rPr lang="en-US" dirty="0" err="1"/>
              <a:t>x.getElementsByTagName</a:t>
            </a:r>
            <a:r>
              <a:rPr lang="en-US" dirty="0"/>
              <a:t>("p</a:t>
            </a:r>
            <a:r>
              <a:rPr lang="en-US" dirty="0" smtClean="0"/>
              <a:t>");</a:t>
            </a:r>
          </a:p>
          <a:p>
            <a:endParaRPr lang="en-GB" dirty="0"/>
          </a:p>
          <a:p>
            <a:r>
              <a:rPr lang="en-GB" dirty="0"/>
              <a:t>This example finds the </a:t>
            </a:r>
            <a:r>
              <a:rPr lang="en-GB" dirty="0" smtClean="0"/>
              <a:t>element with</a:t>
            </a:r>
            <a:r>
              <a:rPr lang="en-GB" dirty="0"/>
              <a:t> </a:t>
            </a:r>
            <a:r>
              <a:rPr lang="en-GB" dirty="0">
                <a:solidFill>
                  <a:schemeClr val="accent2"/>
                </a:solidFill>
              </a:rPr>
              <a:t>id="main", </a:t>
            </a:r>
            <a:r>
              <a:rPr lang="en-GB" dirty="0"/>
              <a:t>and then finds all </a:t>
            </a:r>
            <a:r>
              <a:rPr lang="en-GB" dirty="0">
                <a:solidFill>
                  <a:schemeClr val="accent2"/>
                </a:solidFill>
              </a:rPr>
              <a:t>&lt;p&gt;</a:t>
            </a:r>
            <a:r>
              <a:rPr lang="en-GB" dirty="0"/>
              <a:t> elements inside </a:t>
            </a:r>
            <a:r>
              <a:rPr lang="en-GB" dirty="0">
                <a:solidFill>
                  <a:schemeClr val="accent2"/>
                </a:solidFill>
              </a:rPr>
              <a:t>"main"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6654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var</a:t>
            </a:r>
            <a:r>
              <a:rPr lang="en-US" dirty="0"/>
              <a:t> x = </a:t>
            </a:r>
            <a:r>
              <a:rPr lang="en-US" dirty="0" err="1"/>
              <a:t>document.forms</a:t>
            </a:r>
            <a:r>
              <a:rPr lang="en-US" dirty="0"/>
              <a:t>["frm1"];</a:t>
            </a:r>
            <a:br>
              <a:rPr lang="en-US" dirty="0"/>
            </a:br>
            <a:r>
              <a:rPr lang="en-US" dirty="0" err="1"/>
              <a:t>var</a:t>
            </a:r>
            <a:r>
              <a:rPr lang="en-US" dirty="0"/>
              <a:t> text = "";</a:t>
            </a:r>
            <a:br>
              <a:rPr lang="en-US" dirty="0"/>
            </a:br>
            <a:r>
              <a:rPr lang="en-US" dirty="0" err="1"/>
              <a:t>var</a:t>
            </a:r>
            <a:r>
              <a:rPr lang="en-US" dirty="0"/>
              <a:t> i;</a:t>
            </a:r>
            <a:br>
              <a:rPr lang="en-US" dirty="0"/>
            </a:br>
            <a:r>
              <a:rPr lang="en-US" dirty="0"/>
              <a:t>for (i = 0; i &lt; </a:t>
            </a:r>
            <a:r>
              <a:rPr lang="en-US" dirty="0" err="1"/>
              <a:t>x.length</a:t>
            </a:r>
            <a:r>
              <a:rPr lang="en-US" dirty="0"/>
              <a:t>; i++) {</a:t>
            </a:r>
            <a:br>
              <a:rPr lang="en-US" dirty="0"/>
            </a:br>
            <a:r>
              <a:rPr lang="en-US" dirty="0"/>
              <a:t>  text += </a:t>
            </a:r>
            <a:r>
              <a:rPr lang="en-US" dirty="0" err="1"/>
              <a:t>x.elements</a:t>
            </a:r>
            <a:r>
              <a:rPr lang="en-US" dirty="0"/>
              <a:t>[i].value + "&lt;</a:t>
            </a:r>
            <a:r>
              <a:rPr lang="en-US" dirty="0" err="1"/>
              <a:t>br</a:t>
            </a:r>
            <a:r>
              <a:rPr lang="en-US" dirty="0"/>
              <a:t>&gt;";</a:t>
            </a:r>
            <a:br>
              <a:rPr lang="en-US" dirty="0"/>
            </a:br>
            <a:r>
              <a:rPr lang="en-US" dirty="0"/>
              <a:t>}</a:t>
            </a:r>
            <a:br>
              <a:rPr lang="en-US" dirty="0"/>
            </a:br>
            <a:r>
              <a:rPr lang="en-US" dirty="0" err="1"/>
              <a:t>document.getElementById</a:t>
            </a:r>
            <a:r>
              <a:rPr lang="en-US" dirty="0"/>
              <a:t>("demo").</a:t>
            </a:r>
            <a:r>
              <a:rPr lang="en-US" dirty="0" err="1"/>
              <a:t>innerHTML</a:t>
            </a:r>
            <a:r>
              <a:rPr lang="en-US" dirty="0"/>
              <a:t> = text;</a:t>
            </a:r>
          </a:p>
        </p:txBody>
      </p:sp>
    </p:spTree>
    <p:extLst>
      <p:ext uri="{BB962C8B-B14F-4D97-AF65-F5344CB8AC3E}">
        <p14:creationId xmlns:p14="http://schemas.microsoft.com/office/powerpoint/2010/main" val="10627822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above  </a:t>
            </a:r>
            <a:r>
              <a:rPr lang="en-GB" dirty="0"/>
              <a:t>example finds the form element with id="frm1", in the forms collection, and displays all element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8623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Changing HTML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3" t="19634" r="5385" b="26887"/>
          <a:stretch/>
        </p:blipFill>
        <p:spPr bwMode="auto">
          <a:xfrm>
            <a:off x="512466" y="1600200"/>
            <a:ext cx="8098134" cy="360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764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Adding and Deleting Elements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" t="27546" r="15439" b="17070"/>
          <a:stretch/>
        </p:blipFill>
        <p:spPr bwMode="auto">
          <a:xfrm>
            <a:off x="371788" y="1676400"/>
            <a:ext cx="8467411" cy="3798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634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Adding Events Handlers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4" t="19341" r="5714" b="54578"/>
          <a:stretch/>
        </p:blipFill>
        <p:spPr bwMode="auto">
          <a:xfrm>
            <a:off x="304800" y="1524000"/>
            <a:ext cx="82296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66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Exercise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Use the </a:t>
            </a:r>
            <a:r>
              <a:rPr lang="en-GB" dirty="0" err="1"/>
              <a:t>getElementById</a:t>
            </a:r>
            <a:r>
              <a:rPr lang="en-GB" dirty="0"/>
              <a:t> method to find the &lt;p&gt; element, and change its text to "Hello".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7654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HTML DOM (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ocument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bject </a:t>
            </a: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odel)</a:t>
            </a:r>
            <a:b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a web page is loaded, the browser creates a </a:t>
            </a:r>
            <a:r>
              <a:rPr lang="en-GB" b="1" dirty="0">
                <a:solidFill>
                  <a:srgbClr val="FF0000"/>
                </a:solidFill>
              </a:rPr>
              <a:t>D</a:t>
            </a:r>
            <a:r>
              <a:rPr lang="en-GB" dirty="0"/>
              <a:t>ocument </a:t>
            </a:r>
            <a:r>
              <a:rPr lang="en-GB" b="1" dirty="0">
                <a:solidFill>
                  <a:srgbClr val="FF0000"/>
                </a:solidFill>
              </a:rPr>
              <a:t>O</a:t>
            </a:r>
            <a:r>
              <a:rPr lang="en-GB" dirty="0"/>
              <a:t>bject </a:t>
            </a:r>
            <a:r>
              <a:rPr lang="en-GB" b="1" dirty="0">
                <a:solidFill>
                  <a:srgbClr val="FF0000"/>
                </a:solidFill>
              </a:rPr>
              <a:t>M</a:t>
            </a:r>
            <a:r>
              <a:rPr lang="en-GB" dirty="0"/>
              <a:t>odel of the page</a:t>
            </a:r>
            <a:r>
              <a:rPr lang="en-GB" dirty="0" smtClean="0"/>
              <a:t>.</a:t>
            </a:r>
          </a:p>
          <a:p>
            <a:r>
              <a:rPr lang="en-GB" dirty="0"/>
              <a:t>The </a:t>
            </a:r>
            <a:r>
              <a:rPr lang="en-GB" b="1" dirty="0"/>
              <a:t>HTML DOM</a:t>
            </a:r>
            <a:r>
              <a:rPr lang="en-GB" dirty="0"/>
              <a:t> model is constructed as a tree of </a:t>
            </a:r>
            <a:r>
              <a:rPr lang="en-GB" b="1" dirty="0"/>
              <a:t>Objects</a:t>
            </a:r>
            <a:r>
              <a:rPr lang="en-GB" dirty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0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HTML DOM Tree of Objects</a:t>
            </a:r>
            <a:b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20" t="22857" r="21456" b="28351"/>
          <a:stretch/>
        </p:blipFill>
        <p:spPr bwMode="auto">
          <a:xfrm>
            <a:off x="533400" y="1755112"/>
            <a:ext cx="740261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33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JavaScript Use DOM To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GB" dirty="0" smtClean="0"/>
              <a:t>JavaScript </a:t>
            </a:r>
            <a:r>
              <a:rPr lang="en-GB" dirty="0"/>
              <a:t>can change all the HTML elements in the page</a:t>
            </a:r>
          </a:p>
          <a:p>
            <a:pPr lvl="1"/>
            <a:r>
              <a:rPr lang="en-GB" dirty="0"/>
              <a:t>JavaScript can change all the HTML attributes in the page</a:t>
            </a:r>
          </a:p>
          <a:p>
            <a:pPr lvl="1"/>
            <a:r>
              <a:rPr lang="en-GB" dirty="0"/>
              <a:t>JavaScript can change all the CSS styles in the page</a:t>
            </a:r>
          </a:p>
          <a:p>
            <a:pPr lvl="1"/>
            <a:r>
              <a:rPr lang="en-GB" dirty="0"/>
              <a:t>JavaScript can remove existing HTML elements and attributes</a:t>
            </a:r>
          </a:p>
          <a:p>
            <a:pPr lvl="1"/>
            <a:r>
              <a:rPr lang="en-GB" dirty="0"/>
              <a:t>JavaScript can add new HTML elements and attributes</a:t>
            </a:r>
          </a:p>
          <a:p>
            <a:pPr lvl="1"/>
            <a:r>
              <a:rPr lang="en-GB" dirty="0"/>
              <a:t>JavaScript can react to all existing HTML events in the page</a:t>
            </a:r>
          </a:p>
          <a:p>
            <a:pPr lvl="1"/>
            <a:r>
              <a:rPr lang="en-GB" dirty="0"/>
              <a:t>JavaScript can create new HTML events in the page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12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What is the DOM?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DOM is a W3C (World Wide Web Consortium) standard</a:t>
            </a:r>
            <a:r>
              <a:rPr lang="en-GB" dirty="0" smtClean="0"/>
              <a:t>.</a:t>
            </a:r>
          </a:p>
          <a:p>
            <a:r>
              <a:rPr lang="en-GB" dirty="0"/>
              <a:t>The W3C DOM standard is separated into 3 different parts</a:t>
            </a:r>
            <a:r>
              <a:rPr lang="en-GB" dirty="0" smtClean="0"/>
              <a:t>: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Core DOM </a:t>
            </a:r>
            <a:r>
              <a:rPr lang="en-US" dirty="0"/>
              <a:t>- standard model for </a:t>
            </a:r>
            <a:r>
              <a:rPr lang="en-US" dirty="0">
                <a:solidFill>
                  <a:srgbClr val="FF0000"/>
                </a:solidFill>
              </a:rPr>
              <a:t>all document </a:t>
            </a:r>
            <a:r>
              <a:rPr lang="en-US" dirty="0"/>
              <a:t>types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XML DOM </a:t>
            </a:r>
            <a:r>
              <a:rPr lang="en-US" dirty="0"/>
              <a:t>- standard model for </a:t>
            </a:r>
            <a:r>
              <a:rPr lang="en-US" dirty="0">
                <a:solidFill>
                  <a:srgbClr val="FF0000"/>
                </a:solidFill>
              </a:rPr>
              <a:t>XML</a:t>
            </a:r>
            <a:r>
              <a:rPr lang="en-US" dirty="0"/>
              <a:t> documents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HTML DOM </a:t>
            </a:r>
            <a:r>
              <a:rPr lang="en-US" dirty="0"/>
              <a:t>- standard model for </a:t>
            </a:r>
            <a:r>
              <a:rPr lang="en-US" dirty="0">
                <a:solidFill>
                  <a:srgbClr val="FF0000"/>
                </a:solidFill>
              </a:rPr>
              <a:t>HTML</a:t>
            </a:r>
            <a:r>
              <a:rPr lang="en-US" dirty="0"/>
              <a:t> documents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67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What is the HTML DOM?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HTML DOM is a standard </a:t>
            </a:r>
            <a:r>
              <a:rPr lang="en-GB" b="1" dirty="0"/>
              <a:t>object</a:t>
            </a:r>
            <a:r>
              <a:rPr lang="en-GB" dirty="0"/>
              <a:t> model and </a:t>
            </a:r>
            <a:r>
              <a:rPr lang="en-GB" b="1" dirty="0"/>
              <a:t>programming interface</a:t>
            </a:r>
            <a:r>
              <a:rPr lang="en-GB" dirty="0"/>
              <a:t> for HTML. It defines</a:t>
            </a:r>
            <a:r>
              <a:rPr lang="en-GB" dirty="0" smtClean="0"/>
              <a:t>:</a:t>
            </a:r>
          </a:p>
          <a:p>
            <a:pPr lvl="1"/>
            <a:r>
              <a:rPr lang="en-GB" dirty="0"/>
              <a:t>The HTML elements as </a:t>
            </a:r>
            <a:r>
              <a:rPr lang="en-GB" b="1" dirty="0"/>
              <a:t>objects</a:t>
            </a:r>
            <a:endParaRPr lang="en-GB" dirty="0"/>
          </a:p>
          <a:p>
            <a:pPr lvl="1"/>
            <a:r>
              <a:rPr lang="en-GB" dirty="0"/>
              <a:t>The </a:t>
            </a:r>
            <a:r>
              <a:rPr lang="en-GB" b="1" dirty="0"/>
              <a:t>properties</a:t>
            </a:r>
            <a:r>
              <a:rPr lang="en-GB" dirty="0"/>
              <a:t> of all HTML elements</a:t>
            </a:r>
          </a:p>
          <a:p>
            <a:pPr lvl="1"/>
            <a:r>
              <a:rPr lang="en-GB" dirty="0"/>
              <a:t>The </a:t>
            </a:r>
            <a:r>
              <a:rPr lang="en-GB" b="1" dirty="0"/>
              <a:t>methods</a:t>
            </a:r>
            <a:r>
              <a:rPr lang="en-GB" dirty="0"/>
              <a:t> to access all HTML elements</a:t>
            </a:r>
          </a:p>
          <a:p>
            <a:pPr lvl="1"/>
            <a:r>
              <a:rPr lang="en-GB" dirty="0"/>
              <a:t>The </a:t>
            </a:r>
            <a:r>
              <a:rPr lang="en-GB" b="1" dirty="0"/>
              <a:t>events</a:t>
            </a:r>
            <a:r>
              <a:rPr lang="en-GB" dirty="0"/>
              <a:t> for all HTML elements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43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What is the HTML DOM?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other words:</a:t>
            </a:r>
            <a:r>
              <a:rPr lang="en-GB" b="1" dirty="0"/>
              <a:t> </a:t>
            </a:r>
            <a:r>
              <a:rPr lang="en-GB" b="1" dirty="0">
                <a:solidFill>
                  <a:srgbClr val="FF0000"/>
                </a:solidFill>
              </a:rPr>
              <a:t>The HTML DOM </a:t>
            </a:r>
            <a:r>
              <a:rPr lang="en-GB" b="1" dirty="0"/>
              <a:t>is a standard for how </a:t>
            </a:r>
            <a:r>
              <a:rPr lang="en-GB" b="1" dirty="0">
                <a:solidFill>
                  <a:srgbClr val="FF0000"/>
                </a:solidFill>
              </a:rPr>
              <a:t>to get</a:t>
            </a:r>
            <a:r>
              <a:rPr lang="en-GB" b="1" dirty="0"/>
              <a:t>, </a:t>
            </a:r>
            <a:r>
              <a:rPr lang="en-GB" b="1" dirty="0">
                <a:solidFill>
                  <a:srgbClr val="FF0000"/>
                </a:solidFill>
              </a:rPr>
              <a:t>change</a:t>
            </a:r>
            <a:r>
              <a:rPr lang="en-GB" b="1" dirty="0"/>
              <a:t>, </a:t>
            </a:r>
            <a:r>
              <a:rPr lang="en-GB" b="1" dirty="0">
                <a:solidFill>
                  <a:srgbClr val="FF0000"/>
                </a:solidFill>
              </a:rPr>
              <a:t>add</a:t>
            </a:r>
            <a:r>
              <a:rPr lang="en-GB" b="1" dirty="0"/>
              <a:t>, or </a:t>
            </a:r>
            <a:r>
              <a:rPr lang="en-GB" b="1" dirty="0">
                <a:solidFill>
                  <a:srgbClr val="FF0000"/>
                </a:solidFill>
              </a:rPr>
              <a:t>delete</a:t>
            </a:r>
            <a:r>
              <a:rPr lang="en-GB" b="1" dirty="0"/>
              <a:t> </a:t>
            </a:r>
            <a:r>
              <a:rPr lang="en-GB" b="1" dirty="0">
                <a:solidFill>
                  <a:srgbClr val="0070C0"/>
                </a:solidFill>
              </a:rPr>
              <a:t>HTML elements</a:t>
            </a:r>
            <a:r>
              <a:rPr lang="en-GB" b="1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06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- HTML DOM Methods</a:t>
            </a:r>
            <a:b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HTML DOM methods are </a:t>
            </a:r>
            <a:r>
              <a:rPr lang="en-GB" b="1" dirty="0">
                <a:solidFill>
                  <a:srgbClr val="00B050"/>
                </a:solidFill>
              </a:rPr>
              <a:t>actions</a:t>
            </a:r>
            <a:r>
              <a:rPr lang="en-GB" dirty="0"/>
              <a:t> you can perform (on HTML Elements).</a:t>
            </a:r>
          </a:p>
          <a:p>
            <a:r>
              <a:rPr lang="en-GB" dirty="0"/>
              <a:t>HTML DOM properties are </a:t>
            </a:r>
            <a:r>
              <a:rPr lang="en-GB" b="1" dirty="0">
                <a:solidFill>
                  <a:srgbClr val="00B050"/>
                </a:solidFill>
              </a:rPr>
              <a:t>values</a:t>
            </a:r>
            <a:r>
              <a:rPr lang="en-GB" dirty="0"/>
              <a:t> (of HTML Elements) that you can set or change.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08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392</Words>
  <Application>Microsoft Office PowerPoint</Application>
  <PresentationFormat>On-screen Show (4:3)</PresentationFormat>
  <Paragraphs>91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 What is JavaScript HTML DOM</vt:lpstr>
      <vt:lpstr>The HTML DOM (Document Object Model) </vt:lpstr>
      <vt:lpstr>The HTML DOM Tree of Objects </vt:lpstr>
      <vt:lpstr> JavaScript Use DOM To</vt:lpstr>
      <vt:lpstr>What is the DOM?</vt:lpstr>
      <vt:lpstr>What is the HTML DOM?</vt:lpstr>
      <vt:lpstr>What is the HTML DOM?</vt:lpstr>
      <vt:lpstr>JavaScript - HTML DOM Methods </vt:lpstr>
      <vt:lpstr>The DOM Programming Interface</vt:lpstr>
      <vt:lpstr>The DOM Programming Interface</vt:lpstr>
      <vt:lpstr>Example</vt:lpstr>
      <vt:lpstr>Example</vt:lpstr>
      <vt:lpstr>The getElementById Method</vt:lpstr>
      <vt:lpstr>The innerHTML Property</vt:lpstr>
      <vt:lpstr>The HTML DOM Document Object</vt:lpstr>
      <vt:lpstr>The HTML DOM Document Object</vt:lpstr>
      <vt:lpstr>Finding HTML Elements</vt:lpstr>
      <vt:lpstr>Example </vt:lpstr>
      <vt:lpstr>Example</vt:lpstr>
      <vt:lpstr>Example</vt:lpstr>
      <vt:lpstr>Example</vt:lpstr>
      <vt:lpstr>Example</vt:lpstr>
      <vt:lpstr>Changing HTML Elements</vt:lpstr>
      <vt:lpstr>Adding and Deleting Elements</vt:lpstr>
      <vt:lpstr>Adding Events Handlers</vt:lpstr>
      <vt:lpstr>Exercise: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azez</dc:creator>
  <cp:lastModifiedBy>ahmed azez</cp:lastModifiedBy>
  <cp:revision>21</cp:revision>
  <dcterms:created xsi:type="dcterms:W3CDTF">2006-08-16T00:00:00Z</dcterms:created>
  <dcterms:modified xsi:type="dcterms:W3CDTF">2021-05-25T06:24:51Z</dcterms:modified>
</cp:coreProperties>
</file>