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A566BE-7F88-4684-8B4B-C94259546AFE}" type="datetimeFigureOut">
              <a:rPr lang="ar-SA" smtClean="0"/>
              <a:pPr/>
              <a:t>22/10/1442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هندسة البرمجيات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Software Engineering 1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dirty="0" smtClean="0">
                <a:cs typeface="+mj-cs"/>
              </a:rPr>
              <a:t>المحاضرة الرابعة</a:t>
            </a:r>
            <a:endParaRPr lang="ar-SA" sz="4000" b="1" dirty="0"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جدولة المشروع</a:t>
            </a:r>
            <a:br>
              <a:rPr lang="ar-SA" b="1" dirty="0" smtClean="0"/>
            </a:br>
            <a:r>
              <a:rPr lang="en-US" sz="4000" b="1" dirty="0" smtClean="0"/>
              <a:t>Project scheduling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389120"/>
          </a:xfrm>
        </p:spPr>
        <p:txBody>
          <a:bodyPr/>
          <a:lstStyle/>
          <a:p>
            <a:r>
              <a:rPr lang="ar-SA" dirty="0" smtClean="0"/>
              <a:t>تقسيم المشروع الى مهام </a:t>
            </a:r>
          </a:p>
          <a:p>
            <a:r>
              <a:rPr lang="ar-SA" dirty="0" smtClean="0"/>
              <a:t>تخمين الوقت والموارد اللازمة لاكتمال كل مهة </a:t>
            </a:r>
          </a:p>
          <a:p>
            <a:r>
              <a:rPr lang="ar-SA" dirty="0" smtClean="0"/>
              <a:t>تنظيم المهام المتلاقية للاستخدام الامثل للطاقة العمل والجهد </a:t>
            </a:r>
          </a:p>
          <a:p>
            <a:r>
              <a:rPr lang="ar-SA" dirty="0" smtClean="0"/>
              <a:t>تقليل اعتمادية المهام للتقلب على التاخير الذي قد ينشا للانتظار مهمة انتهاء عمل من الاعمال وكتمال مهمة ما </a:t>
            </a:r>
          </a:p>
          <a:p>
            <a:r>
              <a:rPr lang="ar-SA" dirty="0" smtClean="0"/>
              <a:t>الاعتماد علي حدس وخبرة مديري المشروع 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عملية جدولة مهام المشروع</a:t>
            </a:r>
            <a:br>
              <a:rPr lang="ar-SA" b="1" dirty="0" smtClean="0"/>
            </a:br>
            <a:r>
              <a:rPr lang="en-US" sz="5400" b="1" dirty="0" smtClean="0"/>
              <a:t> Project scheduling Process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   من هندسة المتطلبات </a:t>
            </a:r>
            <a:r>
              <a:rPr lang="en-US" dirty="0" smtClean="0"/>
              <a:t>software requirements</a:t>
            </a:r>
            <a:r>
              <a:rPr lang="ar-SA" dirty="0" smtClean="0"/>
              <a:t> يتم :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تعريف الانشطة  </a:t>
            </a:r>
            <a:r>
              <a:rPr lang="en-US" dirty="0" smtClean="0"/>
              <a:t>Identify activities</a:t>
            </a: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تعريف اعتمادية الانشطة </a:t>
            </a:r>
            <a:r>
              <a:rPr lang="en-US" dirty="0" smtClean="0"/>
              <a:t>Identify activities dependencies</a:t>
            </a: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تقدير موارد الانشطة </a:t>
            </a:r>
            <a:r>
              <a:rPr lang="en-US" dirty="0" smtClean="0"/>
              <a:t>Estimate resources for activities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تخصيص البشر للانشطة </a:t>
            </a:r>
            <a:r>
              <a:rPr lang="en-US" dirty="0" smtClean="0"/>
              <a:t>Allocate people to activities</a:t>
            </a: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انشاء مخططات المشروع </a:t>
            </a:r>
            <a:r>
              <a:rPr lang="en-US" dirty="0" smtClean="0"/>
              <a:t>Create project charts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للحصول علي المخططات البيانية للانشطة </a:t>
            </a:r>
            <a:r>
              <a:rPr lang="en-US" dirty="0" smtClean="0"/>
              <a:t>Activity charts and bar charts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مشاكل جدولة المهام</a:t>
            </a:r>
            <a:br>
              <a:rPr lang="ar-SA" b="1" dirty="0" smtClean="0"/>
            </a:br>
            <a:r>
              <a:rPr lang="en-US" sz="4000" b="1" dirty="0" smtClean="0"/>
              <a:t>Scheduling problems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4389120"/>
          </a:xfrm>
        </p:spPr>
        <p:txBody>
          <a:bodyPr/>
          <a:lstStyle/>
          <a:p>
            <a:r>
              <a:rPr lang="ar-SA" dirty="0" smtClean="0"/>
              <a:t>توقع صعوبة المشكال وبالتالي صعوبة تقدير حلول التطوير. </a:t>
            </a:r>
          </a:p>
          <a:p>
            <a:r>
              <a:rPr lang="ar-SA" dirty="0" smtClean="0"/>
              <a:t>لاتتناسب الانتاجية مع عدد الاشخاص الغايبين علي تنفيذ مهمة.</a:t>
            </a:r>
          </a:p>
          <a:p>
            <a:r>
              <a:rPr lang="ar-SA" dirty="0" smtClean="0"/>
              <a:t>اضافة الاشخاص الي مشروع متاخر قد تزيد التاخير بسبب اعباء الاتصالات. </a:t>
            </a:r>
          </a:p>
          <a:p>
            <a:r>
              <a:rPr lang="ar-SA" dirty="0" smtClean="0"/>
              <a:t>تحدث الاشياء غير المتوقة دايمة وتسبب هذه الديمومة الطوارئ في التصميم. 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المخططات البيانية وشبكة الانشطة</a:t>
            </a:r>
            <a:br>
              <a:rPr lang="ar-SA" b="1" dirty="0" smtClean="0"/>
            </a:br>
            <a:r>
              <a:rPr lang="en-US" sz="4000" b="1" dirty="0" smtClean="0"/>
              <a:t>Bar charts and activity charts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38608"/>
          </a:xfrm>
        </p:spPr>
        <p:txBody>
          <a:bodyPr/>
          <a:lstStyle/>
          <a:p>
            <a:r>
              <a:rPr lang="ar-SA" dirty="0" smtClean="0"/>
              <a:t>هي تدوين رسومي </a:t>
            </a:r>
            <a:r>
              <a:rPr lang="en-US" dirty="0" smtClean="0"/>
              <a:t>Graphical notation</a:t>
            </a:r>
            <a:r>
              <a:rPr lang="ar-SA" dirty="0" smtClean="0"/>
              <a:t> يسخدم لتمثيل جدولة مهام المشروع  , ويبين تقسيم المشروع الى مهام ولا يجب ان تكون المهام قصيرة جدا بحيث تتراوح مدتها بين اسبوع واسبوعين .</a:t>
            </a:r>
          </a:p>
          <a:p>
            <a:r>
              <a:rPr lang="ar-SA" dirty="0" smtClean="0"/>
              <a:t>وتبين مخططات انشطة اعتمادية الانشطة والمسار الحرج لها </a:t>
            </a:r>
          </a:p>
          <a:p>
            <a:r>
              <a:rPr lang="ar-SA" dirty="0" smtClean="0"/>
              <a:t>وتبين اعمدة المخططات </a:t>
            </a:r>
            <a:r>
              <a:rPr lang="en-US" dirty="0" smtClean="0"/>
              <a:t>Bar charts</a:t>
            </a:r>
            <a:r>
              <a:rPr lang="ar-SA" dirty="0" smtClean="0"/>
              <a:t> جدولة المهام مع وقت التقويم التاريخي </a:t>
            </a:r>
            <a:r>
              <a:rPr lang="en-US" dirty="0" smtClean="0"/>
              <a:t>calendar time</a:t>
            </a:r>
            <a:r>
              <a:rPr lang="ar-SA" dirty="0" smtClean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71562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ادارة المخاطر</a:t>
            </a:r>
            <a:br>
              <a:rPr lang="ar-SA" b="1" dirty="0" smtClean="0"/>
            </a:br>
            <a:r>
              <a:rPr lang="en-US" sz="4400" b="1" dirty="0" smtClean="0"/>
              <a:t>Risk management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/>
          <a:lstStyle/>
          <a:p>
            <a:r>
              <a:rPr lang="ar-SA" dirty="0" smtClean="0"/>
              <a:t>تهتم ادارة المخاطر بتعريف المخاطر ورسم الخطط لتقليل تاثيرها على المشروع.</a:t>
            </a:r>
          </a:p>
          <a:p>
            <a:r>
              <a:rPr lang="ar-SA" dirty="0" smtClean="0"/>
              <a:t>المخاطرة هي ظرف مناوئ </a:t>
            </a:r>
            <a:r>
              <a:rPr lang="en-US" dirty="0" smtClean="0"/>
              <a:t>Adverse Circumstance</a:t>
            </a:r>
            <a:r>
              <a:rPr lang="ar-SA" dirty="0" smtClean="0"/>
              <a:t> </a:t>
            </a:r>
          </a:p>
          <a:p>
            <a:r>
              <a:rPr lang="ar-SA" dirty="0" smtClean="0"/>
              <a:t>تؤثر مخاطر المشروع على جدولة المهام والموارد</a:t>
            </a:r>
          </a:p>
          <a:p>
            <a:r>
              <a:rPr lang="ar-SA" dirty="0" smtClean="0"/>
              <a:t>تؤثر مخاطر المنتج على كفاءة واداء البرمجيات التي يجري تطويرها</a:t>
            </a:r>
          </a:p>
          <a:p>
            <a:r>
              <a:rPr lang="ar-SA" smtClean="0"/>
              <a:t>تؤثر مخاطر الاعمال على تطوير المنظمة او انتاج البرمجيات. 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مخاطر البرمجيات</a:t>
            </a:r>
            <a:br>
              <a:rPr lang="ar-SA" b="1" dirty="0" smtClean="0"/>
            </a:br>
            <a:r>
              <a:rPr lang="en-US" sz="4400" b="1" dirty="0" smtClean="0"/>
              <a:t>Software Risk </a:t>
            </a:r>
            <a:endParaRPr lang="ar-SA" sz="4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206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66998"/>
                <a:gridCol w="1355716"/>
                <a:gridCol w="4306886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المخاطرة</a:t>
                      </a:r>
                      <a:r>
                        <a:rPr lang="ar-SA" sz="2000" baseline="0" dirty="0" smtClean="0"/>
                        <a:t> </a:t>
                      </a:r>
                      <a:r>
                        <a:rPr lang="en-US" sz="2000" baseline="0" dirty="0" smtClean="0"/>
                        <a:t>Risk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نوعها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الوصف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تحول الطاقم</a:t>
                      </a:r>
                    </a:p>
                    <a:p>
                      <a:pPr rtl="1"/>
                      <a:r>
                        <a:rPr lang="en-US" sz="2000" dirty="0" smtClean="0"/>
                        <a:t>Staff turnover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مشروع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قد يترك الطاقم الخبير المحترف المشروع قبل انتهائه.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تغيير</a:t>
                      </a:r>
                      <a:r>
                        <a:rPr lang="ar-SA" sz="2000" baseline="0" dirty="0" smtClean="0"/>
                        <a:t> الادارة</a:t>
                      </a:r>
                    </a:p>
                    <a:p>
                      <a:pPr rtl="1"/>
                      <a:r>
                        <a:rPr lang="en-US" sz="2000" baseline="0" dirty="0" smtClean="0"/>
                        <a:t>Management change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مشروع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قد تحدث تغييرات ادارية تنظيمية باولويات مختلفة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عدم</a:t>
                      </a:r>
                      <a:r>
                        <a:rPr lang="ar-SA" sz="2000" baseline="0" dirty="0" smtClean="0"/>
                        <a:t> اتاحة العتاد</a:t>
                      </a:r>
                      <a:endParaRPr lang="en-US" sz="2000" dirty="0" smtClean="0"/>
                    </a:p>
                    <a:p>
                      <a:pPr rtl="1"/>
                      <a:r>
                        <a:rPr lang="en-US" sz="2000" dirty="0" smtClean="0"/>
                        <a:t>Hardware</a:t>
                      </a:r>
                      <a:r>
                        <a:rPr lang="en-US" sz="2000" baseline="0" dirty="0" smtClean="0"/>
                        <a:t> unavailability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مشروع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قد لا يتم تسليم العتاد اللازم</a:t>
                      </a:r>
                      <a:r>
                        <a:rPr lang="ar-SA" sz="2000" baseline="0" dirty="0" smtClean="0"/>
                        <a:t> للمشروع بناءا على جدولة المهام.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تغيير المتطلبات</a:t>
                      </a:r>
                    </a:p>
                    <a:p>
                      <a:pPr rtl="1"/>
                      <a:r>
                        <a:rPr lang="en-US" sz="2000" dirty="0" smtClean="0"/>
                        <a:t>Requirements</a:t>
                      </a:r>
                      <a:r>
                        <a:rPr lang="en-US" sz="2000" baseline="0" dirty="0" smtClean="0"/>
                        <a:t> change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مشروع ومنتج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قد يكون هناك عدد</a:t>
                      </a:r>
                      <a:r>
                        <a:rPr lang="ar-SA" sz="2000" baseline="0" dirty="0" smtClean="0"/>
                        <a:t> كبير من المتغيرات للمتطلبات باكثر من المتوقع.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تاخير المواصفات</a:t>
                      </a:r>
                    </a:p>
                    <a:p>
                      <a:pPr rtl="1"/>
                      <a:r>
                        <a:rPr lang="en-US" sz="2000" dirty="0" smtClean="0"/>
                        <a:t>Specification</a:t>
                      </a:r>
                      <a:r>
                        <a:rPr lang="en-US" sz="2000" baseline="0" dirty="0" smtClean="0"/>
                        <a:t> delays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مشروع ومنتج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قد لا تتاح خصائص واجهات الاستخدام الرئيسية كما هو</a:t>
                      </a:r>
                      <a:r>
                        <a:rPr lang="ar-SA" sz="2000" baseline="0" dirty="0" smtClean="0"/>
                        <a:t> مخطط في جدولة المهام.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500034" y="1214422"/>
          <a:ext cx="8229600" cy="3810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36128"/>
                <a:gridCol w="1371362"/>
                <a:gridCol w="432211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المخاطرة</a:t>
                      </a:r>
                      <a:r>
                        <a:rPr lang="ar-SA" sz="2000" baseline="0" dirty="0" smtClean="0"/>
                        <a:t> </a:t>
                      </a:r>
                      <a:r>
                        <a:rPr lang="en-US" sz="2000" baseline="0" dirty="0" smtClean="0"/>
                        <a:t>Risk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نوعها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الوصف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استخفاف الحجم</a:t>
                      </a:r>
                    </a:p>
                    <a:p>
                      <a:pPr rtl="1"/>
                      <a:r>
                        <a:rPr lang="en-US" sz="2000" dirty="0" smtClean="0"/>
                        <a:t>Staff turnover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مشروع ومنتج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حجم النظام يتجاوز التخمين المتوقع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aseline="0" dirty="0" smtClean="0"/>
                        <a:t>تدني اداء ادوات هندسة البرمجيات بمساعدة الكمبيوتر</a:t>
                      </a:r>
                    </a:p>
                    <a:p>
                      <a:pPr rtl="1"/>
                      <a:r>
                        <a:rPr lang="en-US" sz="2000" baseline="0" dirty="0" smtClean="0"/>
                        <a:t>CASE tool underperformance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منتج</a:t>
                      </a:r>
                    </a:p>
                    <a:p>
                      <a:pPr rtl="1"/>
                      <a:r>
                        <a:rPr lang="en-US" sz="2000" dirty="0" smtClean="0"/>
                        <a:t>Product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عدم قيام ادوات هندسة البرمجيات بمساعدة الكمبيوتر بدعم المشروع كما هو متوقع.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تغيير التقنية</a:t>
                      </a:r>
                    </a:p>
                    <a:p>
                      <a:pPr rtl="1"/>
                      <a:r>
                        <a:rPr lang="en-US" sz="2000" baseline="0" dirty="0" smtClean="0"/>
                        <a:t>Technology change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اعمال</a:t>
                      </a:r>
                    </a:p>
                    <a:p>
                      <a:pPr rtl="1"/>
                      <a:r>
                        <a:rPr lang="en-US" sz="2000" dirty="0" smtClean="0"/>
                        <a:t>Business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توفر تقنيات جديدة بدلا من المنتهية المستخدمة في المشروع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منتج</a:t>
                      </a:r>
                      <a:r>
                        <a:rPr lang="ar-SA" sz="2000" baseline="0" dirty="0" smtClean="0"/>
                        <a:t> منافس</a:t>
                      </a:r>
                    </a:p>
                    <a:p>
                      <a:pPr rtl="1"/>
                      <a:r>
                        <a:rPr lang="en-US" sz="2000" dirty="0" smtClean="0"/>
                        <a:t>Product </a:t>
                      </a:r>
                      <a:r>
                        <a:rPr lang="en-US" sz="2000" dirty="0" err="1" smtClean="0"/>
                        <a:t>competion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اعمال</a:t>
                      </a:r>
                    </a:p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smtClean="0"/>
                        <a:t>وجود منتج منافس بالاسواق قبل اكتمال النظام.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285884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عملية ادارة المخاطر</a:t>
            </a:r>
            <a:br>
              <a:rPr lang="ar-SA" b="1" dirty="0" smtClean="0"/>
            </a:br>
            <a:r>
              <a:rPr lang="en-US" sz="5400" b="1" dirty="0" smtClean="0"/>
              <a:t> </a:t>
            </a:r>
            <a:r>
              <a:rPr lang="en-US" sz="4400" b="1" dirty="0" smtClean="0"/>
              <a:t>Risk management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389120"/>
          </a:xfrm>
        </p:spPr>
        <p:txBody>
          <a:bodyPr/>
          <a:lstStyle/>
          <a:p>
            <a:r>
              <a:rPr lang="ar-SA" dirty="0" smtClean="0"/>
              <a:t>تتضمن عملية ادارة المخاطر :</a:t>
            </a:r>
          </a:p>
          <a:p>
            <a:r>
              <a:rPr lang="ar-SA" dirty="0" smtClean="0"/>
              <a:t>تعريف مخاطرة </a:t>
            </a:r>
            <a:r>
              <a:rPr lang="en-US" dirty="0" smtClean="0"/>
              <a:t>Risk identification</a:t>
            </a:r>
            <a:r>
              <a:rPr lang="ar-SA" dirty="0" smtClean="0"/>
              <a:t> : بتعريف مخاطر المشروع والمنتج والاعمال.</a:t>
            </a:r>
          </a:p>
          <a:p>
            <a:r>
              <a:rPr lang="ar-SA" dirty="0" smtClean="0"/>
              <a:t>تحليل مخاطرة </a:t>
            </a:r>
            <a:r>
              <a:rPr lang="en-US" dirty="0" smtClean="0"/>
              <a:t>Risk analysis</a:t>
            </a:r>
            <a:r>
              <a:rPr lang="ar-SA" dirty="0" smtClean="0"/>
              <a:t> : بتخمين وتقييم وترجيح الاحتمالات والنتائج المنطقية لهذه المخاطر.</a:t>
            </a:r>
          </a:p>
          <a:p>
            <a:r>
              <a:rPr lang="ar-SA" dirty="0" smtClean="0"/>
              <a:t>تخطيط مخاطرة </a:t>
            </a:r>
            <a:r>
              <a:rPr lang="en-US" dirty="0" smtClean="0"/>
              <a:t>Risk planning</a:t>
            </a:r>
            <a:r>
              <a:rPr lang="ar-SA" dirty="0" smtClean="0"/>
              <a:t> : رسم الخطط للتغلب على او تقليل تائيرات هذه المخاطر.</a:t>
            </a:r>
          </a:p>
          <a:p>
            <a:r>
              <a:rPr lang="ar-SA" dirty="0" smtClean="0"/>
              <a:t>مراقبة مخاطرة </a:t>
            </a:r>
            <a:r>
              <a:rPr lang="en-US" dirty="0" smtClean="0"/>
              <a:t>Risk monitoring </a:t>
            </a:r>
            <a:r>
              <a:rPr lang="ar-SA" dirty="0" smtClean="0"/>
              <a:t>: مراقبة المخاطر خلال المشروع.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عوامل المخاطر</a:t>
            </a:r>
            <a:r>
              <a:rPr lang="en-US" sz="4000" b="1" dirty="0" smtClean="0"/>
              <a:t>Risk factors</a:t>
            </a:r>
            <a:r>
              <a:rPr lang="ar-SA" sz="4000" b="1" dirty="0" smtClean="0"/>
              <a:t/>
            </a:r>
            <a:br>
              <a:rPr lang="ar-SA" sz="4000" b="1" dirty="0" smtClean="0"/>
            </a:br>
            <a:endParaRPr lang="ar-SA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57158" y="1428736"/>
          <a:ext cx="8229600" cy="5029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64690"/>
                <a:gridCol w="576491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نوع المخاطرة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المؤشرات </a:t>
                      </a:r>
                      <a:r>
                        <a:rPr lang="en-US" sz="2400" dirty="0" smtClean="0"/>
                        <a:t>POTIONTIAL INDICATORS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تقنية </a:t>
                      </a:r>
                      <a:r>
                        <a:rPr lang="en-US" sz="2400" dirty="0" smtClean="0"/>
                        <a:t>Technology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تاخير تسليم عتاد او برمجيات دعم او اي مشاكل تقنية تظهر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اشخاص</a:t>
                      </a:r>
                      <a:r>
                        <a:rPr lang="ar-SA" sz="2400" baseline="0" dirty="0" smtClean="0"/>
                        <a:t> </a:t>
                      </a:r>
                      <a:r>
                        <a:rPr lang="en-US" sz="2400" dirty="0" smtClean="0"/>
                        <a:t>People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انخفاض</a:t>
                      </a:r>
                      <a:r>
                        <a:rPr lang="ar-SA" sz="2400" baseline="0" dirty="0" smtClean="0"/>
                        <a:t> الروح المعنوية للطاقم او تدني العلاقات بينهم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2400" dirty="0" smtClean="0"/>
                        <a:t> </a:t>
                      </a:r>
                      <a:r>
                        <a:rPr lang="ar-SA" sz="2400" dirty="0" smtClean="0"/>
                        <a:t>تنظيمية</a:t>
                      </a:r>
                      <a:r>
                        <a:rPr lang="ar-SA" sz="2400" baseline="0" dirty="0" smtClean="0"/>
                        <a:t> </a:t>
                      </a:r>
                      <a:r>
                        <a:rPr lang="en-US" sz="2400" dirty="0" smtClean="0"/>
                        <a:t>Organization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الاشاعات والقيل والقال</a:t>
                      </a:r>
                      <a:r>
                        <a:rPr lang="ar-SA" sz="2400" baseline="0" dirty="0" smtClean="0"/>
                        <a:t> في الادارة </a:t>
                      </a:r>
                    </a:p>
                    <a:p>
                      <a:pPr rtl="1"/>
                      <a:r>
                        <a:rPr lang="ar-SA" sz="2400" baseline="0" dirty="0" smtClean="0"/>
                        <a:t>بطء التصرف في الادارة العليا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ادوات</a:t>
                      </a:r>
                      <a:r>
                        <a:rPr lang="ar-SA" sz="2400" baseline="0" dirty="0" smtClean="0"/>
                        <a:t> </a:t>
                      </a:r>
                      <a:r>
                        <a:rPr lang="en-US" sz="2400" dirty="0" smtClean="0"/>
                        <a:t>Tools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ممناعة فريق العمل في استخدام الادوات والتقنيات والشكوى من ادوات خندسة</a:t>
                      </a:r>
                      <a:r>
                        <a:rPr lang="ar-SA" sz="2400" baseline="0" dirty="0" smtClean="0"/>
                        <a:t> البرمجيات بمساعدة الكمبيوتر وطلب ادوات عالية التقنية وغالية.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متطلبات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طلبات تغيير المتطلبات الكثيرة وشكوى العميل.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تقدير</a:t>
                      </a:r>
                      <a:r>
                        <a:rPr lang="ar-SA" sz="2400" baseline="0" dirty="0" smtClean="0"/>
                        <a:t> </a:t>
                      </a:r>
                      <a:r>
                        <a:rPr lang="en-US" sz="2400" baseline="0" dirty="0" smtClean="0"/>
                        <a:t>Estimation</a:t>
                      </a:r>
                      <a:r>
                        <a:rPr lang="ar-SA" sz="2400" dirty="0" smtClean="0"/>
                        <a:t>      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عدم قدرة تحقيق جدولة المهام المتفق عليها وعدم قدرة اصلاح الاعطال المبلغ عنها الواضحة.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latin typeface="Arial" pitchFamily="34" charset="0"/>
                <a:cs typeface="Arial" pitchFamily="34" charset="0"/>
              </a:rPr>
              <a:t>إدارة المشروع</a:t>
            </a:r>
            <a:br>
              <a:rPr lang="ar-SA" b="1" dirty="0" smtClean="0">
                <a:latin typeface="Arial" pitchFamily="34" charset="0"/>
                <a:cs typeface="Arial" pitchFamily="34" charset="0"/>
              </a:rPr>
            </a:b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Project Management</a:t>
            </a:r>
            <a:endParaRPr lang="ar-SA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    تعني إدارة مشروع البرمجيات </a:t>
            </a:r>
            <a:r>
              <a:rPr lang="en-US" dirty="0" smtClean="0"/>
              <a:t>Project Management</a:t>
            </a:r>
            <a:r>
              <a:rPr lang="ar-SA" dirty="0" smtClean="0"/>
              <a:t> </a:t>
            </a:r>
            <a:r>
              <a:rPr lang="en-US" dirty="0" smtClean="0"/>
              <a:t>Software</a:t>
            </a:r>
            <a:r>
              <a:rPr lang="ar-SA" dirty="0" smtClean="0"/>
              <a:t> تنظيم وتخطيط وجدولة مشروعات البرمجيات.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</a:rPr>
              <a:t>   وتهتم بالانشطة التي تتضمن التاكد من ان البرمجيات :</a:t>
            </a:r>
          </a:p>
          <a:p>
            <a:r>
              <a:rPr lang="ar-SA" dirty="0" smtClean="0">
                <a:latin typeface="Arial" pitchFamily="34" charset="0"/>
              </a:rPr>
              <a:t> سيتم الانتهاء منها في الوقت المحدد وبناء علي جدولة المهام فيها </a:t>
            </a:r>
          </a:p>
          <a:p>
            <a:r>
              <a:rPr lang="ar-SA" dirty="0" smtClean="0">
                <a:latin typeface="Arial" pitchFamily="34" charset="0"/>
              </a:rPr>
              <a:t>مطابقة لمتطلبات المؤسسة او الجهة التي تطلب تطوير وانتاج هذه البرمجيات 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انشطة الإدارة</a:t>
            </a:r>
            <a:br>
              <a:rPr lang="ar-SA" b="1" dirty="0" smtClean="0"/>
            </a:br>
            <a:r>
              <a:rPr lang="en-US" sz="4400" b="1" dirty="0" smtClean="0"/>
              <a:t>Management activities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تتضمن :</a:t>
            </a:r>
          </a:p>
          <a:p>
            <a:pPr>
              <a:buNone/>
            </a:pPr>
            <a:r>
              <a:rPr lang="ar-SA" dirty="0" smtClean="0"/>
              <a:t>1 كتابة المقترح  </a:t>
            </a:r>
            <a:r>
              <a:rPr lang="en-US" dirty="0" smtClean="0"/>
              <a:t>writing</a:t>
            </a:r>
            <a:r>
              <a:rPr lang="ar-SA" dirty="0" smtClean="0"/>
              <a:t> </a:t>
            </a:r>
            <a:r>
              <a:rPr lang="en-US" dirty="0" smtClean="0"/>
              <a:t> proposal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 تخطيط المشروع وجدولته </a:t>
            </a:r>
            <a:r>
              <a:rPr lang="en-US" dirty="0" smtClean="0"/>
              <a:t>project planning scheduling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3 تكاليف المشروع </a:t>
            </a:r>
            <a:r>
              <a:rPr lang="en-US" dirty="0" smtClean="0"/>
              <a:t>project costing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4 مراقبة المشروع وإعادة تقدير الموقف </a:t>
            </a:r>
            <a:r>
              <a:rPr lang="en-US" dirty="0" smtClean="0"/>
              <a:t>project monitoring and reviews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5 الإختيار الشخصي والتقييم </a:t>
            </a:r>
            <a:r>
              <a:rPr lang="en-US" dirty="0" smtClean="0"/>
              <a:t>Personnel selecting and evaluation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6 كتابة التقرير والعروض التقديمية </a:t>
            </a:r>
            <a:r>
              <a:rPr lang="en-US" dirty="0" smtClean="0"/>
              <a:t>Report writing and presentations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عموميات الإدارة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sz="4000" b="1" dirty="0" smtClean="0"/>
              <a:t>Management commonalities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هيئة او طاقم المشروع </a:t>
            </a:r>
            <a:r>
              <a:rPr lang="en-US" dirty="0" smtClean="0"/>
              <a:t>Project staffing</a:t>
            </a:r>
            <a:r>
              <a:rPr lang="ar-SA" dirty="0" smtClean="0"/>
              <a:t> :</a:t>
            </a:r>
          </a:p>
          <a:p>
            <a:r>
              <a:rPr lang="ar-SA" dirty="0" smtClean="0"/>
              <a:t>قد لا يمكن تخصيص الاشخاص  المناسبين للعمل  في المشروع </a:t>
            </a:r>
          </a:p>
          <a:p>
            <a:r>
              <a:rPr lang="ar-SA" dirty="0" smtClean="0"/>
              <a:t>كما قد لاتسمح الميزانية المخصصة للمشروع بإستخدام طاقم من الافراد لهم تكلفة عالية   </a:t>
            </a:r>
          </a:p>
          <a:p>
            <a:r>
              <a:rPr lang="ar-SA" dirty="0" smtClean="0"/>
              <a:t>وقد لا يكون متاحا توفر الاشخاص الذين يملكون الخبرة المرغوب فيها </a:t>
            </a:r>
          </a:p>
          <a:p>
            <a:r>
              <a:rPr lang="ar-SA" dirty="0" smtClean="0"/>
              <a:t>قد ترغب المؤسسة في تطوير الافراد والموظفين العالمين  لديها من خلال مشروع البرمجيات </a:t>
            </a:r>
          </a:p>
          <a:p>
            <a:r>
              <a:rPr lang="ar-SA" dirty="0" smtClean="0"/>
              <a:t>يجب ان يعمل جهاز الادارة في اطار هذه القيود خاصة عندما يكون هناك قصور في توافر المتخصصين المهرة في مجال تطوير تقنية المعلومات </a:t>
            </a:r>
            <a:r>
              <a:rPr lang="en-US" dirty="0" smtClean="0"/>
              <a:t>IT Staff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تخطيط المشروع</a:t>
            </a:r>
            <a:br>
              <a:rPr lang="ar-SA" b="1" dirty="0" smtClean="0"/>
            </a:br>
            <a:r>
              <a:rPr lang="ar-SA" b="1" dirty="0" smtClean="0"/>
              <a:t> </a:t>
            </a: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Project Planning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/>
          <a:lstStyle/>
          <a:p>
            <a:r>
              <a:rPr lang="ar-SA" dirty="0" smtClean="0"/>
              <a:t>تخطيط المشروع :</a:t>
            </a:r>
          </a:p>
          <a:p>
            <a:pPr>
              <a:buNone/>
            </a:pPr>
            <a:r>
              <a:rPr lang="ar-SA" dirty="0" smtClean="0"/>
              <a:t>هو الوقت الكبير والمستهلك في انشطة إدارة المشروع وهي انشطة مستمرة من التصور المبدئي </a:t>
            </a:r>
            <a:r>
              <a:rPr lang="en-US" dirty="0" smtClean="0"/>
              <a:t>Initial Concept</a:t>
            </a:r>
            <a:r>
              <a:rPr lang="ar-SA" dirty="0" smtClean="0"/>
              <a:t> حتي تسليم المشروع </a:t>
            </a:r>
            <a:r>
              <a:rPr lang="en-US" dirty="0" smtClean="0"/>
              <a:t>System Delivery</a:t>
            </a:r>
            <a:r>
              <a:rPr lang="ar-SA" dirty="0" smtClean="0"/>
              <a:t> ويجب ان تتم مراجعة الخطط بانتظام كلما اتيحت معلومات جديدة.</a:t>
            </a:r>
          </a:p>
          <a:p>
            <a:pPr>
              <a:buNone/>
            </a:pP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انواع خطة المشروع:</a:t>
            </a:r>
            <a:br>
              <a:rPr lang="ar-SA" b="1" dirty="0" smtClean="0"/>
            </a:br>
            <a:r>
              <a:rPr lang="en-US" sz="4400" b="1" dirty="0" smtClean="0"/>
              <a:t>Types of project plan</a:t>
            </a:r>
            <a:endParaRPr lang="ar-SA" sz="4400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خطة الجودة </a:t>
            </a:r>
            <a:r>
              <a:rPr lang="en-US" b="1" dirty="0" smtClean="0"/>
              <a:t>Quality plan</a:t>
            </a:r>
            <a:r>
              <a:rPr lang="ar-SA" b="1" dirty="0" smtClean="0"/>
              <a:t>:</a:t>
            </a:r>
            <a:r>
              <a:rPr lang="ar-SA" dirty="0" smtClean="0"/>
              <a:t> وصف جودة الإجراءات والمعاير القياسية التي سوف تستخدم المشروع </a:t>
            </a:r>
          </a:p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خطة التحقق </a:t>
            </a:r>
            <a:r>
              <a:rPr lang="en-US" b="1" dirty="0" smtClean="0"/>
              <a:t>Validation plan</a:t>
            </a:r>
            <a:r>
              <a:rPr lang="ar-SA" b="1" dirty="0" smtClean="0"/>
              <a:t>: </a:t>
            </a:r>
            <a:r>
              <a:rPr lang="ar-SA" dirty="0" smtClean="0"/>
              <a:t>وصف المنهجية والموارد والجداول الزمنية المستخدمة في تحقيق النظام </a:t>
            </a:r>
            <a:endParaRPr lang="ar-SA" b="1" dirty="0" smtClean="0"/>
          </a:p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خطة إدارة التكوين </a:t>
            </a:r>
            <a:r>
              <a:rPr lang="en-US" b="1" dirty="0" smtClean="0"/>
              <a:t>Configuration management plan</a:t>
            </a:r>
            <a:r>
              <a:rPr lang="ar-SA" b="1" dirty="0" smtClean="0"/>
              <a:t>: </a:t>
            </a:r>
            <a:r>
              <a:rPr lang="ar-SA" dirty="0" smtClean="0"/>
              <a:t>وصف اجراءات ادارة التكوين والهياكل المستخدمة </a:t>
            </a:r>
          </a:p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خطة الصيانة </a:t>
            </a:r>
            <a:r>
              <a:rPr lang="en-US" b="1" dirty="0" smtClean="0"/>
              <a:t>Maintenance plan</a:t>
            </a:r>
            <a:r>
              <a:rPr lang="ar-SA" b="1" dirty="0" smtClean="0"/>
              <a:t>: </a:t>
            </a:r>
            <a:r>
              <a:rPr lang="ar-SA" dirty="0" smtClean="0"/>
              <a:t>توقع متطلبات صيانة النظام وتكاليف الصيانة والجهود المبذولة </a:t>
            </a:r>
          </a:p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خطة تطوير الطاقم </a:t>
            </a:r>
            <a:r>
              <a:rPr lang="en-US" b="1" dirty="0" smtClean="0"/>
              <a:t>Staff development plan</a:t>
            </a:r>
            <a:r>
              <a:rPr lang="ar-SA" b="1" dirty="0" smtClean="0"/>
              <a:t>: </a:t>
            </a:r>
            <a:r>
              <a:rPr lang="ar-SA" dirty="0" smtClean="0"/>
              <a:t>وصف كيفية تطوير مهارات وخبرة اعضاء فريق المشروع  </a:t>
            </a:r>
            <a:endParaRPr lang="ar-SA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عميلة تخطيط المشروع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sz="4400" b="1" dirty="0" smtClean="0"/>
              <a:t>Project planning process</a:t>
            </a:r>
            <a:r>
              <a:rPr lang="ar-SA" sz="4400" b="1" dirty="0" smtClean="0"/>
              <a:t> 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468880"/>
            <a:ext cx="8229600" cy="3746202"/>
          </a:xfrm>
        </p:spPr>
        <p:txBody>
          <a:bodyPr/>
          <a:lstStyle/>
          <a:p>
            <a:r>
              <a:rPr lang="ar-SA" dirty="0" smtClean="0"/>
              <a:t>تقدير قيود المشروع </a:t>
            </a:r>
            <a:r>
              <a:rPr lang="en-US" dirty="0" smtClean="0"/>
              <a:t>Constraint </a:t>
            </a:r>
            <a:endParaRPr lang="ar-SA" dirty="0" smtClean="0"/>
          </a:p>
          <a:p>
            <a:r>
              <a:rPr lang="ar-SA" dirty="0" smtClean="0"/>
              <a:t>عمل تقيمات تمهيدية لمعاملات المشروع </a:t>
            </a:r>
            <a:r>
              <a:rPr lang="en-US" dirty="0" smtClean="0"/>
              <a:t>Project Parameters</a:t>
            </a:r>
            <a:endParaRPr lang="ar-SA" dirty="0" smtClean="0"/>
          </a:p>
          <a:p>
            <a:r>
              <a:rPr lang="ar-SA" dirty="0" smtClean="0"/>
              <a:t>تعريف احداث المشروع الهامة </a:t>
            </a:r>
            <a:r>
              <a:rPr lang="en-US" dirty="0" smtClean="0"/>
              <a:t>Milestones</a:t>
            </a:r>
            <a:r>
              <a:rPr lang="ar-SA" dirty="0" smtClean="0"/>
              <a:t> وقابلية التسليم.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هيكل خطة المشروع </a:t>
            </a:r>
            <a:br>
              <a:rPr lang="ar-SA" b="1" dirty="0" smtClean="0"/>
            </a:br>
            <a:r>
              <a:rPr lang="en-US" sz="4400" b="1" dirty="0" smtClean="0"/>
              <a:t>Project plan structure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يتكون من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مقدمة </a:t>
            </a:r>
            <a:r>
              <a:rPr lang="en-US" dirty="0" smtClean="0"/>
              <a:t>Introduction</a:t>
            </a:r>
            <a:r>
              <a:rPr lang="ar-SA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تنظيم المشروع </a:t>
            </a:r>
            <a:r>
              <a:rPr lang="en-US" dirty="0" smtClean="0"/>
              <a:t>Project organization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تحليل المخاطر </a:t>
            </a:r>
            <a:r>
              <a:rPr lang="en-US" dirty="0" smtClean="0"/>
              <a:t>Risk analysis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متطلبات موارد العتاد والبرمجيات </a:t>
            </a:r>
            <a:r>
              <a:rPr lang="en-US" dirty="0" smtClean="0"/>
              <a:t>Hardware and software resource requirements</a:t>
            </a:r>
            <a:r>
              <a:rPr lang="ar-SA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تقسيم العمل </a:t>
            </a:r>
            <a:r>
              <a:rPr lang="en-US" dirty="0" smtClean="0"/>
              <a:t>Work breakdown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جدولة المشروع  </a:t>
            </a:r>
            <a:r>
              <a:rPr lang="en-US" dirty="0" smtClean="0"/>
              <a:t>Project schedule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مراقبة الالية وتقريرها </a:t>
            </a:r>
            <a:r>
              <a:rPr lang="en-US" dirty="0" smtClean="0"/>
              <a:t>Monitoring and reporting mechanisms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تنظيم الانشطة</a:t>
            </a:r>
            <a:br>
              <a:rPr lang="ar-SA" b="1" dirty="0" smtClean="0"/>
            </a:br>
            <a:r>
              <a:rPr lang="en-US" sz="4000" b="1" dirty="0" smtClean="0"/>
              <a:t>Activity organization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3714776"/>
          </a:xfrm>
        </p:spPr>
        <p:txBody>
          <a:bodyPr/>
          <a:lstStyle/>
          <a:p>
            <a:r>
              <a:rPr lang="ar-SA" b="1" dirty="0" smtClean="0"/>
              <a:t>يجب تنظيم الانشطة في المشروع لإنتاج مخرجات واضحة ملموسة للإدارة للحكم علي :</a:t>
            </a:r>
          </a:p>
          <a:p>
            <a:r>
              <a:rPr lang="ar-SA" dirty="0" smtClean="0"/>
              <a:t> تقدم المشروع</a:t>
            </a:r>
          </a:p>
          <a:p>
            <a:r>
              <a:rPr lang="ar-SA" dirty="0" smtClean="0"/>
              <a:t>الاحداث الهامة </a:t>
            </a:r>
            <a:r>
              <a:rPr lang="en-US" dirty="0" smtClean="0"/>
              <a:t>Milestones</a:t>
            </a:r>
            <a:r>
              <a:rPr lang="ar-SA" dirty="0" smtClean="0"/>
              <a:t> والمعالم الرئيسية : هي نقطة النهاية وغاية نشاط العمليات </a:t>
            </a:r>
          </a:p>
          <a:p>
            <a:r>
              <a:rPr lang="ar-SA" dirty="0" smtClean="0"/>
              <a:t>قابلية التسليم </a:t>
            </a:r>
            <a:r>
              <a:rPr lang="en-US" dirty="0" smtClean="0"/>
              <a:t>Deliverables</a:t>
            </a:r>
            <a:r>
              <a:rPr lang="ar-SA" dirty="0" smtClean="0"/>
              <a:t> : هي نتائج المشروع التي تسلم للزبون 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3169</TotalTime>
  <Words>950</Words>
  <Application>Microsoft Office PowerPoint</Application>
  <PresentationFormat>On-screen Show (4:3)</PresentationFormat>
  <Paragraphs>146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1هندسة البرمجيات Software Engineering 1</vt:lpstr>
      <vt:lpstr>إدارة المشروع Project Management</vt:lpstr>
      <vt:lpstr>انشطة الإدارة Management activities</vt:lpstr>
      <vt:lpstr>عموميات الإدارة Management commonalities</vt:lpstr>
      <vt:lpstr>تخطيط المشروع  Project Planning</vt:lpstr>
      <vt:lpstr>انواع خطة المشروع: Types of project plan</vt:lpstr>
      <vt:lpstr>عميلة تخطيط المشروع Project planning process </vt:lpstr>
      <vt:lpstr>هيكل خطة المشروع  Project plan structure</vt:lpstr>
      <vt:lpstr>تنظيم الانشطة Activity organization </vt:lpstr>
      <vt:lpstr>جدولة المشروع Project scheduling </vt:lpstr>
      <vt:lpstr>عملية جدولة مهام المشروع  Project scheduling Process </vt:lpstr>
      <vt:lpstr>مشاكل جدولة المهام Scheduling problems</vt:lpstr>
      <vt:lpstr>المخططات البيانية وشبكة الانشطة Bar charts and activity charts</vt:lpstr>
      <vt:lpstr>ادارة المخاطر Risk management</vt:lpstr>
      <vt:lpstr>مخاطر البرمجيات Software Risk </vt:lpstr>
      <vt:lpstr>Slide 16</vt:lpstr>
      <vt:lpstr>عملية ادارة المخاطر  Risk management</vt:lpstr>
      <vt:lpstr>عوامل المخاطرRisk factors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تحليل وتصميم النظم System Analysis and Design</dc:title>
  <dc:creator>SToOoRM</dc:creator>
  <cp:lastModifiedBy>HP</cp:lastModifiedBy>
  <cp:revision>214</cp:revision>
  <dcterms:created xsi:type="dcterms:W3CDTF">2021-03-21T07:14:21Z</dcterms:created>
  <dcterms:modified xsi:type="dcterms:W3CDTF">2021-06-02T05:56:15Z</dcterms:modified>
</cp:coreProperties>
</file>