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1" r:id="rId1"/>
  </p:sldMasterIdLst>
  <p:notesMasterIdLst>
    <p:notesMasterId r:id="rId22"/>
  </p:notesMasterIdLst>
  <p:sldIdLst>
    <p:sldId id="256" r:id="rId2"/>
    <p:sldId id="257" r:id="rId3"/>
    <p:sldId id="258" r:id="rId4"/>
    <p:sldId id="270" r:id="rId5"/>
    <p:sldId id="259" r:id="rId6"/>
    <p:sldId id="271" r:id="rId7"/>
    <p:sldId id="260" r:id="rId8"/>
    <p:sldId id="261" r:id="rId9"/>
    <p:sldId id="272" r:id="rId10"/>
    <p:sldId id="262" r:id="rId11"/>
    <p:sldId id="263" r:id="rId12"/>
    <p:sldId id="273" r:id="rId13"/>
    <p:sldId id="264" r:id="rId14"/>
    <p:sldId id="274" r:id="rId15"/>
    <p:sldId id="265" r:id="rId16"/>
    <p:sldId id="275" r:id="rId17"/>
    <p:sldId id="266" r:id="rId18"/>
    <p:sldId id="276" r:id="rId19"/>
    <p:sldId id="267" r:id="rId20"/>
    <p:sldId id="268" r:id="rId21"/>
  </p:sldIdLst>
  <p:sldSz cx="13004800" cy="9753600"/>
  <p:notesSz cx="6858000" cy="9144000"/>
  <p:defaultTextStyle>
    <a:lvl1pPr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1pPr>
    <a:lvl2pPr indent="2286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2pPr>
    <a:lvl3pPr indent="4572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3pPr>
    <a:lvl4pPr indent="6858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4pPr>
    <a:lvl5pPr indent="9144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5pPr>
    <a:lvl6pPr indent="11430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6pPr>
    <a:lvl7pPr indent="13716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7pPr>
    <a:lvl8pPr indent="16002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8pPr>
    <a:lvl9pPr indent="1828800" algn="ctr" defTabSz="584200">
      <a:defRPr sz="3200" i="1">
        <a:solidFill>
          <a:srgbClr val="5E524C"/>
        </a:solidFill>
        <a:effectLst>
          <a:outerShdw blurRad="25400" dist="25400" dir="5520000" rotWithShape="0">
            <a:srgbClr val="FFFFFF">
              <a:alpha val="71999"/>
            </a:srgbClr>
          </a:outerShdw>
        </a:effectLst>
        <a:latin typeface="Avenir Next Medium"/>
        <a:ea typeface="Avenir Next Medium"/>
        <a:cs typeface="Avenir Next Medium"/>
        <a:sym typeface="Avenir Next Medium"/>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7878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varScale="1">
        <p:scale>
          <a:sx n="51" d="100"/>
          <a:sy n="51" d="100"/>
        </p:scale>
        <p:origin x="-1332" y="-108"/>
      </p:cViewPr>
      <p:guideLst>
        <p:guide orient="horz" pos="3072"/>
        <p:guide pos="4096"/>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1" name="Shape 31"/>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32" name="Shape 32"/>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xmlns="" val="1649720477"/>
      </p:ext>
    </p:extLst>
  </p:cSld>
  <p:clrMap bg1="lt1" tx1="dk1" bg2="lt2" tx2="dk2" accent1="accent1" accent2="accent2" accent3="accent3" accent4="accent4" accent5="accent5" accent6="accent6" hlink="hlink" folHlink="folHlink"/>
  <p:notesStyle>
    <a:lvl1pPr defTabSz="457200">
      <a:lnSpc>
        <a:spcPct val="125000"/>
      </a:lnSpc>
      <a:defRPr sz="2400">
        <a:latin typeface="Avenir Roman"/>
        <a:ea typeface="Avenir Roman"/>
        <a:cs typeface="Avenir Roman"/>
        <a:sym typeface="Avenir Roman"/>
      </a:defRPr>
    </a:lvl1pPr>
    <a:lvl2pPr indent="228600" defTabSz="457200">
      <a:lnSpc>
        <a:spcPct val="125000"/>
      </a:lnSpc>
      <a:defRPr sz="2400">
        <a:latin typeface="Avenir Roman"/>
        <a:ea typeface="Avenir Roman"/>
        <a:cs typeface="Avenir Roman"/>
        <a:sym typeface="Avenir Roman"/>
      </a:defRPr>
    </a:lvl2pPr>
    <a:lvl3pPr indent="457200" defTabSz="457200">
      <a:lnSpc>
        <a:spcPct val="125000"/>
      </a:lnSpc>
      <a:defRPr sz="2400">
        <a:latin typeface="Avenir Roman"/>
        <a:ea typeface="Avenir Roman"/>
        <a:cs typeface="Avenir Roman"/>
        <a:sym typeface="Avenir Roman"/>
      </a:defRPr>
    </a:lvl3pPr>
    <a:lvl4pPr indent="685800" defTabSz="457200">
      <a:lnSpc>
        <a:spcPct val="125000"/>
      </a:lnSpc>
      <a:defRPr sz="2400">
        <a:latin typeface="Avenir Roman"/>
        <a:ea typeface="Avenir Roman"/>
        <a:cs typeface="Avenir Roman"/>
        <a:sym typeface="Avenir Roman"/>
      </a:defRPr>
    </a:lvl4pPr>
    <a:lvl5pPr indent="914400" defTabSz="457200">
      <a:lnSpc>
        <a:spcPct val="125000"/>
      </a:lnSpc>
      <a:defRPr sz="2400">
        <a:latin typeface="Avenir Roman"/>
        <a:ea typeface="Avenir Roman"/>
        <a:cs typeface="Avenir Roman"/>
        <a:sym typeface="Avenir Roman"/>
      </a:defRPr>
    </a:lvl5pPr>
    <a:lvl6pPr indent="1143000" defTabSz="457200">
      <a:lnSpc>
        <a:spcPct val="125000"/>
      </a:lnSpc>
      <a:defRPr sz="2400">
        <a:latin typeface="Avenir Roman"/>
        <a:ea typeface="Avenir Roman"/>
        <a:cs typeface="Avenir Roman"/>
        <a:sym typeface="Avenir Roman"/>
      </a:defRPr>
    </a:lvl6pPr>
    <a:lvl7pPr indent="1371600" defTabSz="457200">
      <a:lnSpc>
        <a:spcPct val="125000"/>
      </a:lnSpc>
      <a:defRPr sz="2400">
        <a:latin typeface="Avenir Roman"/>
        <a:ea typeface="Avenir Roman"/>
        <a:cs typeface="Avenir Roman"/>
        <a:sym typeface="Avenir Roman"/>
      </a:defRPr>
    </a:lvl7pPr>
    <a:lvl8pPr indent="1600200" defTabSz="457200">
      <a:lnSpc>
        <a:spcPct val="125000"/>
      </a:lnSpc>
      <a:defRPr sz="2400">
        <a:latin typeface="Avenir Roman"/>
        <a:ea typeface="Avenir Roman"/>
        <a:cs typeface="Avenir Roman"/>
        <a:sym typeface="Avenir Roman"/>
      </a:defRPr>
    </a:lvl8pPr>
    <a:lvl9pPr indent="1828800" defTabSz="457200">
      <a:lnSpc>
        <a:spcPct val="125000"/>
      </a:lnSpc>
      <a:defRPr sz="2400">
        <a:latin typeface="Avenir Roman"/>
        <a:ea typeface="Avenir Roman"/>
        <a:cs typeface="Avenir Roman"/>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3004800" cy="9753600"/>
          </a:xfrm>
          <a:prstGeom prst="rect">
            <a:avLst/>
          </a:prstGeom>
        </p:spPr>
      </p:pic>
      <p:sp useBgFill="1">
        <p:nvSpPr>
          <p:cNvPr id="13" name="Freeform 12"/>
          <p:cNvSpPr/>
          <p:nvPr/>
        </p:nvSpPr>
        <p:spPr>
          <a:xfrm>
            <a:off x="-12042" y="-24083"/>
            <a:ext cx="12450893" cy="9175609"/>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4760" y="6321778"/>
            <a:ext cx="12038677" cy="2440265"/>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4073" y="1"/>
            <a:ext cx="8264868" cy="457408"/>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242870" y="302966"/>
            <a:ext cx="12061204" cy="8172100"/>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642014" y="950525"/>
            <a:ext cx="10714345" cy="3934618"/>
          </a:xfrm>
        </p:spPr>
        <p:txBody>
          <a:bodyPr anchor="b">
            <a:normAutofit/>
          </a:bodyPr>
          <a:lstStyle>
            <a:lvl1pPr algn="r">
              <a:defRPr sz="1024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rot="21420000">
            <a:off x="788568" y="4902159"/>
            <a:ext cx="10683819" cy="782696"/>
          </a:xfrm>
        </p:spPr>
        <p:txBody>
          <a:bodyPr anchor="t">
            <a:noAutofit/>
          </a:bodyPr>
          <a:lstStyle>
            <a:lvl1pPr marL="0" indent="0" algn="r">
              <a:buNone/>
              <a:defRPr sz="3413">
                <a:solidFill>
                  <a:schemeClr val="bg1">
                    <a:lumMod val="50000"/>
                  </a:schemeClr>
                </a:solidFill>
              </a:defRPr>
            </a:lvl1pPr>
            <a:lvl2pPr marL="650230" indent="0" algn="ctr">
              <a:buNone/>
              <a:defRPr sz="2844"/>
            </a:lvl2pPr>
            <a:lvl3pPr marL="1300460" indent="0" algn="ctr">
              <a:buNone/>
              <a:defRPr sz="2560"/>
            </a:lvl3pPr>
            <a:lvl4pPr marL="1950690" indent="0" algn="ctr">
              <a:buNone/>
              <a:defRPr sz="2276"/>
            </a:lvl4pPr>
            <a:lvl5pPr marL="2600919" indent="0" algn="ctr">
              <a:buNone/>
              <a:defRPr sz="2276"/>
            </a:lvl5pPr>
            <a:lvl6pPr marL="3251149" indent="0" algn="ctr">
              <a:buNone/>
              <a:defRPr sz="2276"/>
            </a:lvl6pPr>
            <a:lvl7pPr marL="3901379" indent="0" algn="ctr">
              <a:buNone/>
              <a:defRPr sz="2276"/>
            </a:lvl7pPr>
            <a:lvl8pPr marL="4551609" indent="0" algn="ctr">
              <a:buNone/>
              <a:defRPr sz="2276"/>
            </a:lvl8pPr>
            <a:lvl9pPr marL="5201839" indent="0" algn="ctr">
              <a:buNone/>
              <a:defRPr sz="2276"/>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a:xfrm rot="21420000">
            <a:off x="5218234" y="6704700"/>
            <a:ext cx="6553230" cy="1340240"/>
          </a:xfrm>
        </p:spPr>
        <p:txBody>
          <a:bodyPr/>
          <a:lstStyle>
            <a:lvl1pPr algn="ctr">
              <a:defRPr sz="5973">
                <a:solidFill>
                  <a:schemeClr val="accent1">
                    <a:lumMod val="50000"/>
                  </a:schemeClr>
                </a:solidFill>
              </a:defRPr>
            </a:lvl1pPr>
          </a:lstStyle>
          <a:p>
            <a:fld id="{86FCFFD4-5652-4767-AA22-C441E28A3072}" type="datetimeFigureOut">
              <a:rPr lang="en-US" dirty="0"/>
              <a:pPr/>
              <a:t>5/25/2021</a:t>
            </a:fld>
            <a:endParaRPr lang="en-US" dirty="0"/>
          </a:p>
        </p:txBody>
      </p:sp>
      <p:sp>
        <p:nvSpPr>
          <p:cNvPr id="5" name="Footer Placeholder 4"/>
          <p:cNvSpPr>
            <a:spLocks noGrp="1"/>
          </p:cNvSpPr>
          <p:nvPr>
            <p:ph type="ftr" sz="quarter" idx="11"/>
          </p:nvPr>
        </p:nvSpPr>
        <p:spPr>
          <a:xfrm rot="21420000">
            <a:off x="-17257" y="7046593"/>
            <a:ext cx="4248276" cy="1306113"/>
          </a:xfrm>
        </p:spPr>
        <p:txBody>
          <a:bodyPr vert="horz" lIns="91440" tIns="45720" rIns="91440" bIns="45720" rtlCol="0" anchor="ctr"/>
          <a:lstStyle>
            <a:lvl1pPr algn="r">
              <a:defRPr lang="en-US" sz="5973" dirty="0"/>
            </a:lvl1pPr>
          </a:lstStyle>
          <a:p>
            <a:endParaRPr lang="en-US" dirty="0"/>
          </a:p>
        </p:txBody>
      </p:sp>
      <p:sp>
        <p:nvSpPr>
          <p:cNvPr id="6" name="Slide Number Placeholder 5"/>
          <p:cNvSpPr>
            <a:spLocks noGrp="1"/>
          </p:cNvSpPr>
          <p:nvPr>
            <p:ph type="sldNum" sz="quarter" idx="12"/>
          </p:nvPr>
        </p:nvSpPr>
        <p:spPr>
          <a:xfrm rot="21420000">
            <a:off x="10526603" y="5432815"/>
            <a:ext cx="967666" cy="708935"/>
          </a:xfrm>
        </p:spPr>
        <p:txBody>
          <a:bodyPr/>
          <a:lstStyle>
            <a:lvl1pPr>
              <a:defRPr sz="3413">
                <a:solidFill>
                  <a:schemeClr val="tx1">
                    <a:lumMod val="75000"/>
                    <a:lumOff val="25000"/>
                  </a:schemeClr>
                </a:solidFill>
              </a:defRPr>
            </a:lvl1pPr>
          </a:lstStyle>
          <a:p>
            <a:fld id="{6D22F896-40B5-4ADD-8801-0D06FADFA095}" type="slidenum">
              <a:rPr lang="en-US" dirty="0"/>
              <a:pPr/>
              <a:t>‹#›</a:t>
            </a:fld>
            <a:endParaRPr lang="en-US" dirty="0"/>
          </a:p>
        </p:txBody>
      </p:sp>
      <p:sp>
        <p:nvSpPr>
          <p:cNvPr id="33" name="5-Point Star 32"/>
          <p:cNvSpPr/>
          <p:nvPr/>
        </p:nvSpPr>
        <p:spPr>
          <a:xfrm rot="21420000">
            <a:off x="4440108" y="7192438"/>
            <a:ext cx="732993" cy="732993"/>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xmlns="" val="2248814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0" y="5840118"/>
            <a:ext cx="11087689" cy="837470"/>
          </a:xfrm>
        </p:spPr>
        <p:txBody>
          <a:bodyPr anchor="b"/>
          <a:lstStyle>
            <a:lvl1pPr>
              <a:defRPr sz="4551"/>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31522" y="975361"/>
            <a:ext cx="11085348" cy="4543862"/>
          </a:xfrm>
          <a:ln w="57150" cmpd="thinThick">
            <a:solidFill>
              <a:schemeClr val="bg1">
                <a:lumMod val="50000"/>
              </a:schemeClr>
            </a:solidFill>
            <a:miter lim="800000"/>
          </a:ln>
        </p:spPr>
        <p:txBody>
          <a:bodyPr anchor="t"/>
          <a:lstStyle>
            <a:lvl1pPr marL="0" indent="0" algn="ctr">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31499" y="6688602"/>
            <a:ext cx="11087710" cy="970627"/>
          </a:xfrm>
        </p:spPr>
        <p:txBody>
          <a:bodyPr anchor="t"/>
          <a:lstStyle>
            <a:lvl1pPr marL="0" indent="0" algn="l">
              <a:buNone/>
              <a:defRPr sz="2276"/>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F978D94F-17FC-4DBA-B892-CD4B3034A353}"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3286321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2" y="975362"/>
            <a:ext cx="11090030" cy="4543862"/>
          </a:xfrm>
        </p:spPr>
        <p:txBody>
          <a:bodyPr anchor="ctr">
            <a:normAutofit/>
          </a:bodyPr>
          <a:lstStyle>
            <a:lvl1pPr algn="ctr">
              <a:defRPr sz="6827"/>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31500" y="5840118"/>
            <a:ext cx="11087711" cy="1811351"/>
          </a:xfrm>
        </p:spPr>
        <p:txBody>
          <a:bodyPr anchor="ctr">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34FE983A-6252-4FA3-A7AE-5E2C849F48F9}"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8647886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1196515" y="975360"/>
            <a:ext cx="10160021" cy="4148201"/>
          </a:xfrm>
        </p:spPr>
        <p:txBody>
          <a:bodyPr anchor="ctr">
            <a:normAutofit/>
          </a:bodyPr>
          <a:lstStyle>
            <a:lvl1pPr algn="ctr">
              <a:defRPr sz="6827"/>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653616" y="5134268"/>
            <a:ext cx="9245820" cy="537270"/>
          </a:xfrm>
        </p:spPr>
        <p:txBody>
          <a:bodyPr anchor="t">
            <a:normAutofit/>
          </a:bodyPr>
          <a:lstStyle>
            <a:lvl1pPr marL="0" indent="0" algn="r">
              <a:buNone/>
              <a:defRPr sz="1991">
                <a:solidFill>
                  <a:schemeClr val="tx1">
                    <a:lumMod val="50000"/>
                    <a:lumOff val="50000"/>
                  </a:schemeClr>
                </a:solidFill>
              </a:defRPr>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731522" y="5840120"/>
            <a:ext cx="11090008" cy="1803736"/>
          </a:xfrm>
        </p:spPr>
        <p:txBody>
          <a:bodyPr anchor="ctr">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9528F7F8-6DF1-4292-9E24-2C2DABFFE99B}"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
        <p:nvSpPr>
          <p:cNvPr id="10" name="TextBox 9"/>
          <p:cNvSpPr txBox="1"/>
          <p:nvPr/>
        </p:nvSpPr>
        <p:spPr>
          <a:xfrm>
            <a:off x="574976" y="1262720"/>
            <a:ext cx="650240" cy="831681"/>
          </a:xfrm>
          <a:prstGeom prst="rect">
            <a:avLst/>
          </a:prstGeom>
        </p:spPr>
        <p:txBody>
          <a:bodyPr vert="horz" lIns="130048" tIns="65024" rIns="130048" bIns="65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11378" dirty="0">
                <a:solidFill>
                  <a:schemeClr val="tx1"/>
                </a:solidFill>
                <a:effectLst/>
              </a:rPr>
              <a:t>“</a:t>
            </a:r>
          </a:p>
        </p:txBody>
      </p:sp>
      <p:sp>
        <p:nvSpPr>
          <p:cNvPr id="11" name="TextBox 10"/>
          <p:cNvSpPr txBox="1"/>
          <p:nvPr/>
        </p:nvSpPr>
        <p:spPr>
          <a:xfrm>
            <a:off x="11231498" y="4133664"/>
            <a:ext cx="650240" cy="831681"/>
          </a:xfrm>
          <a:prstGeom prst="rect">
            <a:avLst/>
          </a:prstGeom>
        </p:spPr>
        <p:txBody>
          <a:bodyPr vert="horz" lIns="130048" tIns="65024" rIns="130048" bIns="65024"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11378" dirty="0">
                <a:solidFill>
                  <a:schemeClr val="tx1"/>
                </a:solidFill>
                <a:effectLst/>
              </a:rPr>
              <a:t>”</a:t>
            </a:r>
          </a:p>
        </p:txBody>
      </p:sp>
    </p:spTree>
    <p:extLst>
      <p:ext uri="{BB962C8B-B14F-4D97-AF65-F5344CB8AC3E}">
        <p14:creationId xmlns:p14="http://schemas.microsoft.com/office/powerpoint/2010/main" xmlns="" val="32495035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731521" y="2451705"/>
            <a:ext cx="11087687" cy="3572388"/>
          </a:xfrm>
        </p:spPr>
        <p:txBody>
          <a:bodyPr anchor="b">
            <a:normAutofit/>
          </a:bodyPr>
          <a:lstStyle>
            <a:lvl1pPr algn="l">
              <a:defRPr sz="6827"/>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731521" y="6040843"/>
            <a:ext cx="11087687" cy="1622249"/>
          </a:xfrm>
        </p:spPr>
        <p:txBody>
          <a:bodyPr anchor="t">
            <a:normAutofit/>
          </a:bodyPr>
          <a:lstStyle>
            <a:lvl1pPr marL="0" indent="0" algn="l">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1F9B26A6-D535-4143-B8EE-86A468AFBC2C}"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2986222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sp>
        <p:nvSpPr>
          <p:cNvPr id="15" name="Title 1"/>
          <p:cNvSpPr>
            <a:spLocks noGrp="1"/>
          </p:cNvSpPr>
          <p:nvPr>
            <p:ph type="title"/>
          </p:nvPr>
        </p:nvSpPr>
        <p:spPr>
          <a:xfrm>
            <a:off x="731521" y="975362"/>
            <a:ext cx="11087687" cy="1638350"/>
          </a:xfrm>
        </p:spPr>
        <p:txBody>
          <a:bodyPr/>
          <a:lstStyle>
            <a:lvl1pPr algn="ctr">
              <a:defRPr/>
            </a:lvl1p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731523"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731523"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516931"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516930"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8288405" y="2934606"/>
            <a:ext cx="3530803" cy="819573"/>
          </a:xfrm>
        </p:spPr>
        <p:txBody>
          <a:bodyPr anchor="b">
            <a:noAutofit/>
          </a:bodyPr>
          <a:lstStyle>
            <a:lvl1pPr marL="0" indent="0" algn="ctr">
              <a:lnSpc>
                <a:spcPct val="90000"/>
              </a:lnSpc>
              <a:buNone/>
              <a:defRPr sz="3413"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8288405" y="3754180"/>
            <a:ext cx="3530803" cy="3889675"/>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A1109337-9612-4749-85E9-9B1759881A09}" type="datetimeFigureOut">
              <a:rPr lang="en-US" dirty="0"/>
              <a:pPr/>
              <a:t>5/25/2021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608967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sp>
        <p:nvSpPr>
          <p:cNvPr id="30" name="Title 1"/>
          <p:cNvSpPr>
            <a:spLocks noGrp="1"/>
          </p:cNvSpPr>
          <p:nvPr>
            <p:ph type="title"/>
          </p:nvPr>
        </p:nvSpPr>
        <p:spPr>
          <a:xfrm>
            <a:off x="731522" y="975362"/>
            <a:ext cx="11090008" cy="1638350"/>
          </a:xfrm>
        </p:spPr>
        <p:txBody>
          <a:bodyPr/>
          <a:lstStyle>
            <a:lvl1pPr algn="ctr">
              <a:defRPr/>
            </a:lvl1p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737963"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731499" y="2934609"/>
            <a:ext cx="3530803" cy="2185564"/>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1" name="Text Placeholder 3"/>
          <p:cNvSpPr>
            <a:spLocks noGrp="1"/>
          </p:cNvSpPr>
          <p:nvPr>
            <p:ph type="body" sz="half" idx="18"/>
          </p:nvPr>
        </p:nvSpPr>
        <p:spPr>
          <a:xfrm>
            <a:off x="737963" y="6242544"/>
            <a:ext cx="3530803" cy="1401314"/>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519905"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518399" y="2934608"/>
            <a:ext cx="3530803" cy="2183448"/>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4" name="Text Placeholder 3"/>
          <p:cNvSpPr>
            <a:spLocks noGrp="1"/>
          </p:cNvSpPr>
          <p:nvPr>
            <p:ph type="body" sz="half" idx="19"/>
          </p:nvPr>
        </p:nvSpPr>
        <p:spPr>
          <a:xfrm>
            <a:off x="4518398" y="6242540"/>
            <a:ext cx="3532309" cy="1401316"/>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8286874" y="5422969"/>
            <a:ext cx="3530803" cy="819573"/>
          </a:xfrm>
        </p:spPr>
        <p:txBody>
          <a:bodyPr anchor="b">
            <a:noAutofit/>
          </a:bodyPr>
          <a:lstStyle>
            <a:lvl1pPr marL="0" indent="0" algn="ctr">
              <a:lnSpc>
                <a:spcPct val="90000"/>
              </a:lnSpc>
              <a:buNone/>
              <a:defRPr sz="3129"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8286740" y="2934605"/>
            <a:ext cx="3530803" cy="2186234"/>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2276"/>
            </a:lvl1pPr>
            <a:lvl2pPr marL="650230" indent="0">
              <a:buNone/>
              <a:defRPr sz="2276"/>
            </a:lvl2pPr>
            <a:lvl3pPr marL="1300460" indent="0">
              <a:buNone/>
              <a:defRPr sz="2276"/>
            </a:lvl3pPr>
            <a:lvl4pPr marL="1950690" indent="0">
              <a:buNone/>
              <a:defRPr sz="2276"/>
            </a:lvl4pPr>
            <a:lvl5pPr marL="2600919" indent="0">
              <a:buNone/>
              <a:defRPr sz="2276"/>
            </a:lvl5pPr>
            <a:lvl6pPr marL="3251149" indent="0">
              <a:buNone/>
              <a:defRPr sz="2276"/>
            </a:lvl6pPr>
            <a:lvl7pPr marL="3901379" indent="0">
              <a:buNone/>
              <a:defRPr sz="2276"/>
            </a:lvl7pPr>
            <a:lvl8pPr marL="4551609" indent="0">
              <a:buNone/>
              <a:defRPr sz="2276"/>
            </a:lvl8pPr>
            <a:lvl9pPr marL="5201839" indent="0">
              <a:buNone/>
              <a:defRPr sz="2276"/>
            </a:lvl9pPr>
          </a:lstStyle>
          <a:p>
            <a:r>
              <a:rPr lang="ar-SA" smtClean="0"/>
              <a:t>انقر فوق الأيقونة لإضافة صورة</a:t>
            </a:r>
            <a:endParaRPr lang="en-US" dirty="0"/>
          </a:p>
        </p:txBody>
      </p:sp>
      <p:sp>
        <p:nvSpPr>
          <p:cNvPr id="27" name="Text Placeholder 3"/>
          <p:cNvSpPr>
            <a:spLocks noGrp="1"/>
          </p:cNvSpPr>
          <p:nvPr>
            <p:ph type="body" sz="half" idx="20"/>
          </p:nvPr>
        </p:nvSpPr>
        <p:spPr>
          <a:xfrm>
            <a:off x="8286740" y="6242537"/>
            <a:ext cx="3530803" cy="1401318"/>
          </a:xfrm>
        </p:spPr>
        <p:txBody>
          <a:bodyPr anchor="t">
            <a:normAutofit/>
          </a:bodyPr>
          <a:lstStyle>
            <a:lvl1pPr marL="0" indent="0" algn="ctr">
              <a:buNone/>
              <a:defRPr sz="1991"/>
            </a:lvl1pPr>
            <a:lvl2pPr marL="650230" indent="0">
              <a:buNone/>
              <a:defRPr sz="1707"/>
            </a:lvl2pPr>
            <a:lvl3pPr marL="1300460" indent="0">
              <a:buNone/>
              <a:defRPr sz="1422"/>
            </a:lvl3pPr>
            <a:lvl4pPr marL="1950690" indent="0">
              <a:buNone/>
              <a:defRPr sz="1280"/>
            </a:lvl4pPr>
            <a:lvl5pPr marL="2600919" indent="0">
              <a:buNone/>
              <a:defRPr sz="1280"/>
            </a:lvl5pPr>
            <a:lvl6pPr marL="3251149" indent="0">
              <a:buNone/>
              <a:defRPr sz="1280"/>
            </a:lvl6pPr>
            <a:lvl7pPr marL="3901379" indent="0">
              <a:buNone/>
              <a:defRPr sz="1280"/>
            </a:lvl7pPr>
            <a:lvl8pPr marL="4551609" indent="0">
              <a:buNone/>
              <a:defRPr sz="1280"/>
            </a:lvl8pPr>
            <a:lvl9pPr marL="5201839" indent="0">
              <a:buNone/>
              <a:defRPr sz="128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76872023-CC5F-478F-9515-943786244957}" type="datetimeFigureOut">
              <a:rPr lang="en-US" dirty="0"/>
              <a:pPr/>
              <a:t>5/25/2021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546077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731521" y="2934608"/>
            <a:ext cx="11087687" cy="4709248"/>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E9190F79-BD4F-4F71-871C-DADDFBF0601E}"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23820777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03586" y="975362"/>
            <a:ext cx="2415623" cy="6668494"/>
          </a:xfrm>
        </p:spPr>
        <p:txBody>
          <a:bodyPr vert="eaVert"/>
          <a:lstStyle>
            <a:lvl1pPr algn="l">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731522" y="975362"/>
            <a:ext cx="8431393" cy="6668494"/>
          </a:xfrm>
        </p:spPr>
        <p:txBody>
          <a:bodyPr vert="eaVert"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66F5EE15-5B1D-4626-9E26-DE60EB9C79EE}"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30755465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6" name="Shape 6"/>
          <p:cNvSpPr>
            <a:spLocks noGrp="1"/>
          </p:cNvSpPr>
          <p:nvPr>
            <p:ph type="title"/>
          </p:nvPr>
        </p:nvSpPr>
        <p:spPr>
          <a:xfrm>
            <a:off x="901700" y="3060700"/>
            <a:ext cx="11201400" cy="1714500"/>
          </a:xfrm>
          <a:prstGeom prst="rect">
            <a:avLst/>
          </a:prstGeom>
        </p:spPr>
        <p:txBody>
          <a:bodyPr anchor="b"/>
          <a:lstStyle/>
          <a:p>
            <a:pPr lvl="0">
              <a:defRPr sz="1800" b="0" cap="none" spc="0">
                <a:solidFill>
                  <a:srgbClr val="000000"/>
                </a:solidFill>
                <a:effectLst/>
              </a:defRPr>
            </a:pPr>
            <a:r>
              <a:rPr sz="4800" b="1" cap="all" spc="384">
                <a:solidFill>
                  <a:srgbClr val="3E3B39"/>
                </a:solidFill>
                <a:effectLst>
                  <a:outerShdw blurRad="25400" dist="25400" dir="5520000" rotWithShape="0">
                    <a:srgbClr val="FFFFFF">
                      <a:alpha val="72000"/>
                    </a:srgbClr>
                  </a:outerShdw>
                </a:effectLst>
              </a:rPr>
              <a:t>Title Text</a:t>
            </a:r>
          </a:p>
        </p:txBody>
      </p:sp>
      <p:sp>
        <p:nvSpPr>
          <p:cNvPr id="7" name="Shape 7"/>
          <p:cNvSpPr>
            <a:spLocks noGrp="1"/>
          </p:cNvSpPr>
          <p:nvPr>
            <p:ph type="body" idx="1"/>
          </p:nvPr>
        </p:nvSpPr>
        <p:spPr>
          <a:xfrm>
            <a:off x="901700" y="4775200"/>
            <a:ext cx="11201400" cy="1536700"/>
          </a:xfrm>
          <a:prstGeom prst="rect">
            <a:avLst/>
          </a:prstGeom>
        </p:spPr>
        <p:txBody>
          <a:bodyPr anchor="t"/>
          <a:lstStyle>
            <a:lvl1pPr marL="0" indent="0">
              <a:lnSpc>
                <a:spcPct val="80000"/>
              </a:lnSpc>
              <a:spcBef>
                <a:spcPts val="0"/>
              </a:spcBef>
              <a:buSzTx/>
              <a:buNone/>
              <a:defRPr cap="all" spc="288">
                <a:solidFill>
                  <a:srgbClr val="3E3B39"/>
                </a:solidFill>
                <a:latin typeface="+mn-lt"/>
                <a:ea typeface="+mn-ea"/>
                <a:cs typeface="+mn-cs"/>
                <a:sym typeface="Avenir Next Regular"/>
              </a:defRPr>
            </a:lvl1pPr>
            <a:lvl2pPr marL="0" indent="228600">
              <a:lnSpc>
                <a:spcPct val="80000"/>
              </a:lnSpc>
              <a:spcBef>
                <a:spcPts val="0"/>
              </a:spcBef>
              <a:buSzTx/>
              <a:buNone/>
              <a:defRPr cap="all" spc="288">
                <a:solidFill>
                  <a:srgbClr val="3E3B39"/>
                </a:solidFill>
                <a:latin typeface="+mn-lt"/>
                <a:ea typeface="+mn-ea"/>
                <a:cs typeface="+mn-cs"/>
                <a:sym typeface="Avenir Next Regular"/>
              </a:defRPr>
            </a:lvl2pPr>
            <a:lvl3pPr marL="0" indent="457200">
              <a:lnSpc>
                <a:spcPct val="80000"/>
              </a:lnSpc>
              <a:spcBef>
                <a:spcPts val="0"/>
              </a:spcBef>
              <a:buSzTx/>
              <a:buNone/>
              <a:defRPr cap="all" spc="288">
                <a:solidFill>
                  <a:srgbClr val="3E3B39"/>
                </a:solidFill>
                <a:latin typeface="+mn-lt"/>
                <a:ea typeface="+mn-ea"/>
                <a:cs typeface="+mn-cs"/>
                <a:sym typeface="Avenir Next Regular"/>
              </a:defRPr>
            </a:lvl3pPr>
            <a:lvl4pPr marL="0" indent="685800">
              <a:lnSpc>
                <a:spcPct val="80000"/>
              </a:lnSpc>
              <a:spcBef>
                <a:spcPts val="0"/>
              </a:spcBef>
              <a:buSzTx/>
              <a:buNone/>
              <a:defRPr cap="all" spc="288">
                <a:solidFill>
                  <a:srgbClr val="3E3B39"/>
                </a:solidFill>
                <a:latin typeface="+mn-lt"/>
                <a:ea typeface="+mn-ea"/>
                <a:cs typeface="+mn-cs"/>
                <a:sym typeface="Avenir Next Regular"/>
              </a:defRPr>
            </a:lvl4pPr>
            <a:lvl5pPr marL="0" indent="914400">
              <a:lnSpc>
                <a:spcPct val="80000"/>
              </a:lnSpc>
              <a:spcBef>
                <a:spcPts val="0"/>
              </a:spcBef>
              <a:buSzTx/>
              <a:buNone/>
              <a:defRPr cap="all" spc="288">
                <a:solidFill>
                  <a:srgbClr val="3E3B39"/>
                </a:solidFill>
                <a:latin typeface="+mn-lt"/>
                <a:ea typeface="+mn-ea"/>
                <a:cs typeface="+mn-cs"/>
                <a:sym typeface="Avenir Next Regular"/>
              </a:defRPr>
            </a:lvl5pPr>
          </a:lstStyle>
          <a:p>
            <a:pPr lvl="0">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One</a:t>
            </a:r>
          </a:p>
          <a:p>
            <a:pPr lvl="1">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Two</a:t>
            </a:r>
          </a:p>
          <a:p>
            <a:pPr lvl="2">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Three</a:t>
            </a:r>
          </a:p>
          <a:p>
            <a:pPr lvl="3">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Four</a:t>
            </a:r>
          </a:p>
          <a:p>
            <a:pPr lvl="4">
              <a:defRPr sz="1800" cap="none" spc="0">
                <a:solidFill>
                  <a:srgbClr val="000000"/>
                </a:solidFill>
                <a:effectLst/>
              </a:defRPr>
            </a:pPr>
            <a:r>
              <a:rPr sz="3600" cap="all" spc="288">
                <a:solidFill>
                  <a:srgbClr val="3E3B39"/>
                </a:solidFill>
                <a:effectLst>
                  <a:outerShdw blurRad="25400" dist="25400" dir="5520000" rotWithShape="0">
                    <a:srgbClr val="FFFFFF">
                      <a:alpha val="71999"/>
                    </a:srgbClr>
                  </a:outerShdw>
                </a:effectLst>
              </a:rPr>
              <a:t>Body Level Five</a:t>
            </a:r>
          </a:p>
        </p:txBody>
      </p:sp>
    </p:spTree>
    <p:extLst>
      <p:ext uri="{BB962C8B-B14F-4D97-AF65-F5344CB8AC3E}">
        <p14:creationId xmlns:p14="http://schemas.microsoft.com/office/powerpoint/2010/main" xmlns="" val="1226034166"/>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26" name="Shape 26"/>
          <p:cNvSpPr>
            <a:spLocks noGrp="1"/>
          </p:cNvSpPr>
          <p:nvPr>
            <p:ph type="body" idx="1"/>
          </p:nvPr>
        </p:nvSpPr>
        <p:spPr>
          <a:xfrm>
            <a:off x="901700" y="1727200"/>
            <a:ext cx="11201400" cy="6286500"/>
          </a:xfrm>
          <a:prstGeom prst="rect">
            <a:avLst/>
          </a:prstGeom>
        </p:spPr>
        <p:txBody>
          <a:bodyPr/>
          <a:lstStyle/>
          <a:p>
            <a:pPr lvl="0">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One</a:t>
            </a:r>
          </a:p>
          <a:p>
            <a:pPr lvl="1">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Two</a:t>
            </a:r>
          </a:p>
          <a:p>
            <a:pPr lvl="2">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Three</a:t>
            </a:r>
          </a:p>
          <a:p>
            <a:pPr lvl="3">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Four</a:t>
            </a:r>
          </a:p>
          <a:p>
            <a:pPr lvl="4">
              <a:defRPr sz="1800">
                <a:solidFill>
                  <a:srgbClr val="000000"/>
                </a:solidFill>
                <a:effectLst/>
              </a:defRPr>
            </a:pPr>
            <a:r>
              <a:rPr sz="3600">
                <a:solidFill>
                  <a:srgbClr val="5E524C"/>
                </a:solidFill>
                <a:effectLst>
                  <a:outerShdw blurRad="25400" dist="25400" dir="5520000" rotWithShape="0">
                    <a:srgbClr val="FFFFFF">
                      <a:alpha val="71999"/>
                    </a:srgbClr>
                  </a:outerShdw>
                </a:effectLst>
              </a:rPr>
              <a:t>Body Level Five</a:t>
            </a:r>
          </a:p>
        </p:txBody>
      </p:sp>
    </p:spTree>
    <p:extLst>
      <p:ext uri="{BB962C8B-B14F-4D97-AF65-F5344CB8AC3E}">
        <p14:creationId xmlns:p14="http://schemas.microsoft.com/office/powerpoint/2010/main" xmlns="" val="72675141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731521" y="2934608"/>
            <a:ext cx="11087687" cy="470924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1AA91D2F-C98D-461D-8520-60E71130446C}"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295609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731521" y="975362"/>
            <a:ext cx="11087687" cy="4541848"/>
          </a:xfrm>
        </p:spPr>
        <p:txBody>
          <a:bodyPr anchor="b">
            <a:normAutofit/>
          </a:bodyPr>
          <a:lstStyle>
            <a:lvl1pPr algn="l">
              <a:defRPr sz="768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31521" y="5322336"/>
            <a:ext cx="11087687" cy="2331895"/>
          </a:xfrm>
        </p:spPr>
        <p:txBody>
          <a:bodyPr anchor="t">
            <a:normAutofit/>
          </a:bodyPr>
          <a:lstStyle>
            <a:lvl1pPr marL="0" indent="0" algn="l">
              <a:buNone/>
              <a:defRPr sz="2844">
                <a:solidFill>
                  <a:schemeClr val="bg1">
                    <a:lumMod val="50000"/>
                  </a:schemeClr>
                </a:solidFill>
              </a:defRPr>
            </a:lvl1pPr>
            <a:lvl2pPr marL="650230" indent="0">
              <a:buNone/>
              <a:defRPr sz="2844">
                <a:solidFill>
                  <a:schemeClr val="tx1">
                    <a:tint val="75000"/>
                  </a:schemeClr>
                </a:solidFill>
              </a:defRPr>
            </a:lvl2pPr>
            <a:lvl3pPr marL="1300460" indent="0">
              <a:buNone/>
              <a:defRPr sz="2560">
                <a:solidFill>
                  <a:schemeClr val="tx1">
                    <a:tint val="75000"/>
                  </a:schemeClr>
                </a:solidFill>
              </a:defRPr>
            </a:lvl3pPr>
            <a:lvl4pPr marL="1950690" indent="0">
              <a:buNone/>
              <a:defRPr sz="2276">
                <a:solidFill>
                  <a:schemeClr val="tx1">
                    <a:tint val="75000"/>
                  </a:schemeClr>
                </a:solidFill>
              </a:defRPr>
            </a:lvl4pPr>
            <a:lvl5pPr marL="2600919" indent="0">
              <a:buNone/>
              <a:defRPr sz="2276">
                <a:solidFill>
                  <a:schemeClr val="tx1">
                    <a:tint val="75000"/>
                  </a:schemeClr>
                </a:solidFill>
              </a:defRPr>
            </a:lvl5pPr>
            <a:lvl6pPr marL="3251149" indent="0">
              <a:buNone/>
              <a:defRPr sz="2276">
                <a:solidFill>
                  <a:schemeClr val="tx1">
                    <a:tint val="75000"/>
                  </a:schemeClr>
                </a:solidFill>
              </a:defRPr>
            </a:lvl6pPr>
            <a:lvl7pPr marL="3901379" indent="0">
              <a:buNone/>
              <a:defRPr sz="2276">
                <a:solidFill>
                  <a:schemeClr val="tx1">
                    <a:tint val="75000"/>
                  </a:schemeClr>
                </a:solidFill>
              </a:defRPr>
            </a:lvl7pPr>
            <a:lvl8pPr marL="4551609" indent="0">
              <a:buNone/>
              <a:defRPr sz="2276">
                <a:solidFill>
                  <a:schemeClr val="tx1">
                    <a:tint val="75000"/>
                  </a:schemeClr>
                </a:solidFill>
              </a:defRPr>
            </a:lvl8pPr>
            <a:lvl9pPr marL="5201839" indent="0">
              <a:buNone/>
              <a:defRPr sz="2276">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5F187BB-EB42-4973-8108-1039EEE1ABEB}" type="datetimeFigureOut">
              <a:rPr lang="en-US" dirty="0"/>
              <a:pPr/>
              <a:t>5/25/2021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9344367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14" name="Title 1"/>
          <p:cNvSpPr>
            <a:spLocks noGrp="1"/>
          </p:cNvSpPr>
          <p:nvPr>
            <p:ph type="title"/>
          </p:nvPr>
        </p:nvSpPr>
        <p:spPr>
          <a:xfrm>
            <a:off x="731522" y="975360"/>
            <a:ext cx="11090008" cy="1647132"/>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731520" y="2934608"/>
            <a:ext cx="5427962" cy="4709247"/>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6393569" y="2934608"/>
            <a:ext cx="5425641" cy="4709247"/>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05094EC1-07E7-46CE-BD4D-803A40CCC650}"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4207281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4" name="Title 1"/>
          <p:cNvSpPr>
            <a:spLocks noGrp="1"/>
          </p:cNvSpPr>
          <p:nvPr>
            <p:ph type="title"/>
          </p:nvPr>
        </p:nvSpPr>
        <p:spPr>
          <a:xfrm>
            <a:off x="731521" y="975360"/>
            <a:ext cx="11087687" cy="1647132"/>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51832" y="2934607"/>
            <a:ext cx="5107651" cy="967103"/>
          </a:xfrm>
        </p:spPr>
        <p:txBody>
          <a:bodyPr anchor="b">
            <a:noAutofit/>
          </a:bodyPr>
          <a:lstStyle>
            <a:lvl1pPr marL="0" indent="0">
              <a:lnSpc>
                <a:spcPct val="90000"/>
              </a:lnSpc>
              <a:buNone/>
              <a:defRPr sz="3698"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731523" y="4070020"/>
            <a:ext cx="5427959" cy="3573834"/>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706262" y="2934607"/>
            <a:ext cx="5115265" cy="967103"/>
          </a:xfrm>
        </p:spPr>
        <p:txBody>
          <a:bodyPr anchor="b">
            <a:noAutofit/>
          </a:bodyPr>
          <a:lstStyle>
            <a:lvl1pPr marL="0" indent="0">
              <a:lnSpc>
                <a:spcPct val="90000"/>
              </a:lnSpc>
              <a:buNone/>
              <a:defRPr sz="3698" b="0">
                <a:solidFill>
                  <a:schemeClr val="accent1"/>
                </a:solidFill>
              </a:defRPr>
            </a:lvl1pPr>
            <a:lvl2pPr marL="650230" indent="0">
              <a:buNone/>
              <a:defRPr sz="2844" b="1"/>
            </a:lvl2pPr>
            <a:lvl3pPr marL="1300460" indent="0">
              <a:buNone/>
              <a:defRPr sz="2560" b="1"/>
            </a:lvl3pPr>
            <a:lvl4pPr marL="1950690" indent="0">
              <a:buNone/>
              <a:defRPr sz="2276" b="1"/>
            </a:lvl4pPr>
            <a:lvl5pPr marL="2600919" indent="0">
              <a:buNone/>
              <a:defRPr sz="2276" b="1"/>
            </a:lvl5pPr>
            <a:lvl6pPr marL="3251149" indent="0">
              <a:buNone/>
              <a:defRPr sz="2276" b="1"/>
            </a:lvl6pPr>
            <a:lvl7pPr marL="3901379" indent="0">
              <a:buNone/>
              <a:defRPr sz="2276" b="1"/>
            </a:lvl7pPr>
            <a:lvl8pPr marL="4551609" indent="0">
              <a:buNone/>
              <a:defRPr sz="2276" b="1"/>
            </a:lvl8pPr>
            <a:lvl9pPr marL="5201839" indent="0">
              <a:buNone/>
              <a:defRPr sz="2276"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6393568" y="4070020"/>
            <a:ext cx="5427961" cy="3573834"/>
          </a:xfrm>
        </p:spPr>
        <p:txBody>
          <a:bodyPr ancho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8F3F1087-2093-46ED-80DD-B57925DA0BA6}" type="datetimeFigureOut">
              <a:rPr lang="en-US" dirty="0"/>
              <a:pPr/>
              <a:t>5/25/2021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617289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2EF3928F-6A83-4C93-A36D-60F2EFA718F5}" type="datetimeFigureOut">
              <a:rPr lang="en-US" dirty="0"/>
              <a:pPr/>
              <a:t>5/25/2021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2810870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13C038-2EBF-4E11-97BE-A953678E6045}" type="datetimeFigureOut">
              <a:rPr lang="en-US" dirty="0"/>
              <a:pPr/>
              <a:t>5/25/2021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711132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9886" y="975360"/>
            <a:ext cx="4401984" cy="2877514"/>
          </a:xfrm>
        </p:spPr>
        <p:txBody>
          <a:bodyPr anchor="b">
            <a:normAutofit/>
          </a:bodyPr>
          <a:lstStyle>
            <a:lvl1pPr algn="ctr">
              <a:defRPr sz="512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382543" y="975362"/>
            <a:ext cx="6436666" cy="666849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739886" y="3852876"/>
            <a:ext cx="4401985" cy="3790980"/>
          </a:xfrm>
        </p:spPr>
        <p:txBody>
          <a:bodyPr anchor="t">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FE9EE0F-C015-4081-928C-E8179E40D797}"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17782414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731522" y="975360"/>
            <a:ext cx="6269400" cy="2877514"/>
          </a:xfrm>
        </p:spPr>
        <p:txBody>
          <a:bodyPr anchor="b">
            <a:normAutofit/>
          </a:bodyPr>
          <a:lstStyle>
            <a:lvl1pPr algn="ctr">
              <a:defRPr sz="512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321231" y="2"/>
            <a:ext cx="4497978" cy="7212847"/>
          </a:xfrm>
          <a:ln w="57150" cmpd="thinThick">
            <a:solidFill>
              <a:schemeClr val="bg1">
                <a:lumMod val="50000"/>
              </a:schemeClr>
            </a:solidFill>
            <a:miter lim="800000"/>
          </a:ln>
        </p:spPr>
        <p:txBody>
          <a:bodyPr anchor="t"/>
          <a:lstStyle>
            <a:lvl1pPr marL="0" indent="0" algn="ctr">
              <a:buNone/>
              <a:defRPr sz="4551"/>
            </a:lvl1pPr>
            <a:lvl2pPr marL="650230" indent="0">
              <a:buNone/>
              <a:defRPr sz="3982"/>
            </a:lvl2pPr>
            <a:lvl3pPr marL="1300460" indent="0">
              <a:buNone/>
              <a:defRPr sz="3413"/>
            </a:lvl3pPr>
            <a:lvl4pPr marL="1950690" indent="0">
              <a:buNone/>
              <a:defRPr sz="2844"/>
            </a:lvl4pPr>
            <a:lvl5pPr marL="2600919" indent="0">
              <a:buNone/>
              <a:defRPr sz="2844"/>
            </a:lvl5pPr>
            <a:lvl6pPr marL="3251149" indent="0">
              <a:buNone/>
              <a:defRPr sz="2844"/>
            </a:lvl6pPr>
            <a:lvl7pPr marL="3901379" indent="0">
              <a:buNone/>
              <a:defRPr sz="2844"/>
            </a:lvl7pPr>
            <a:lvl8pPr marL="4551609" indent="0">
              <a:buNone/>
              <a:defRPr sz="2844"/>
            </a:lvl8pPr>
            <a:lvl9pPr marL="5201839" indent="0">
              <a:buNone/>
              <a:defRPr sz="2844"/>
            </a:lvl9pPr>
          </a:lstStyle>
          <a:p>
            <a:r>
              <a:rPr lang="ar-SA" smtClean="0"/>
              <a:t>انقر فوق الأيقونة لإضافة صورة</a:t>
            </a:r>
            <a:endParaRPr lang="en-US" dirty="0"/>
          </a:p>
        </p:txBody>
      </p:sp>
      <p:sp>
        <p:nvSpPr>
          <p:cNvPr id="4" name="Text Placeholder 3"/>
          <p:cNvSpPr>
            <a:spLocks noGrp="1"/>
          </p:cNvSpPr>
          <p:nvPr>
            <p:ph type="body" sz="half" idx="2"/>
          </p:nvPr>
        </p:nvSpPr>
        <p:spPr>
          <a:xfrm>
            <a:off x="731522" y="3852876"/>
            <a:ext cx="6269399" cy="3359973"/>
          </a:xfrm>
        </p:spPr>
        <p:txBody>
          <a:bodyPr anchor="t">
            <a:normAutofit/>
          </a:bodyPr>
          <a:lstStyle>
            <a:lvl1pPr marL="0" indent="0" algn="ctr">
              <a:buNone/>
              <a:defRPr sz="2560"/>
            </a:lvl1pPr>
            <a:lvl2pPr marL="650230" indent="0">
              <a:buNone/>
              <a:defRPr sz="1991"/>
            </a:lvl2pPr>
            <a:lvl3pPr marL="1300460" indent="0">
              <a:buNone/>
              <a:defRPr sz="1707"/>
            </a:lvl3pPr>
            <a:lvl4pPr marL="1950690" indent="0">
              <a:buNone/>
              <a:defRPr sz="1422"/>
            </a:lvl4pPr>
            <a:lvl5pPr marL="2600919" indent="0">
              <a:buNone/>
              <a:defRPr sz="1422"/>
            </a:lvl5pPr>
            <a:lvl6pPr marL="3251149" indent="0">
              <a:buNone/>
              <a:defRPr sz="1422"/>
            </a:lvl6pPr>
            <a:lvl7pPr marL="3901379" indent="0">
              <a:buNone/>
              <a:defRPr sz="1422"/>
            </a:lvl7pPr>
            <a:lvl8pPr marL="4551609" indent="0">
              <a:buNone/>
              <a:defRPr sz="1422"/>
            </a:lvl8pPr>
            <a:lvl9pPr marL="5201839" indent="0">
              <a:buNone/>
              <a:defRPr sz="1422"/>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69A3A358-440B-44C9-943B-EE88A5D6669F}" type="datetimeFigureOut">
              <a:rPr lang="en-US" dirty="0"/>
              <a:pPr/>
              <a:t>5/25/2021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382784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1">
            <a:extLst>
              <a:ext uri="{28A0092B-C50C-407E-A947-70E740481C1C}">
                <a14:useLocalDpi xmlns:a14="http://schemas.microsoft.com/office/drawing/2010/main" xmlns="" val="0"/>
              </a:ext>
            </a:extLst>
          </a:blip>
          <a:stretch>
            <a:fillRect/>
          </a:stretch>
        </p:blipFill>
        <p:spPr>
          <a:xfrm>
            <a:off x="0" y="0"/>
            <a:ext cx="13004800" cy="9753600"/>
          </a:xfrm>
          <a:prstGeom prst="rect">
            <a:avLst/>
          </a:prstGeom>
        </p:spPr>
      </p:pic>
      <p:grpSp>
        <p:nvGrpSpPr>
          <p:cNvPr id="10" name="Group 9"/>
          <p:cNvGrpSpPr/>
          <p:nvPr/>
        </p:nvGrpSpPr>
        <p:grpSpPr>
          <a:xfrm>
            <a:off x="-27090" y="2"/>
            <a:ext cx="12805707" cy="9449360"/>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731522" y="975362"/>
            <a:ext cx="11090008" cy="1638350"/>
          </a:xfrm>
          <a:prstGeom prst="rect">
            <a:avLst/>
          </a:prstGeom>
        </p:spPr>
        <p:txBody>
          <a:bodyPr vert="horz" lIns="91440" tIns="45720" rIns="91440" bIns="45720" rtlCol="0" anchor="ctr">
            <a:no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731522" y="2934608"/>
            <a:ext cx="11090008" cy="4709247"/>
          </a:xfrm>
          <a:prstGeom prst="rect">
            <a:avLst/>
          </a:prstGeom>
        </p:spPr>
        <p:txBody>
          <a:bodyPr vert="horz" lIns="91440" tIns="45720" rIns="91440" bIns="45720" rtlCol="0" anchor="ctr">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784621" y="8188208"/>
            <a:ext cx="4036907" cy="708935"/>
          </a:xfrm>
          <a:prstGeom prst="rect">
            <a:avLst/>
          </a:prstGeom>
        </p:spPr>
        <p:txBody>
          <a:bodyPr vert="horz" lIns="91440" tIns="45720" rIns="91440" bIns="45720" rtlCol="0" anchor="ctr"/>
          <a:lstStyle>
            <a:lvl1pPr algn="r">
              <a:defRPr sz="3982" cap="all" baseline="0">
                <a:solidFill>
                  <a:schemeClr val="accent1">
                    <a:lumMod val="50000"/>
                  </a:schemeClr>
                </a:solidFill>
              </a:defRPr>
            </a:lvl1pPr>
          </a:lstStyle>
          <a:p>
            <a:fld id="{6239B335-F5C8-4EDF-B1E2-6347D416EBE4}" type="datetimeFigureOut">
              <a:rPr lang="en-US" dirty="0"/>
              <a:pPr/>
              <a:t>5/25/2021</a:t>
            </a:fld>
            <a:endParaRPr lang="en-US" dirty="0"/>
          </a:p>
        </p:txBody>
      </p:sp>
      <p:sp>
        <p:nvSpPr>
          <p:cNvPr id="5" name="Footer Placeholder 4"/>
          <p:cNvSpPr>
            <a:spLocks noGrp="1"/>
          </p:cNvSpPr>
          <p:nvPr>
            <p:ph type="ftr" sz="quarter" idx="3"/>
          </p:nvPr>
        </p:nvSpPr>
        <p:spPr>
          <a:xfrm>
            <a:off x="731522" y="8188208"/>
            <a:ext cx="5866367" cy="708935"/>
          </a:xfrm>
          <a:prstGeom prst="rect">
            <a:avLst/>
          </a:prstGeom>
        </p:spPr>
        <p:txBody>
          <a:bodyPr vert="horz" lIns="91440" tIns="45720" rIns="91440" bIns="45720" rtlCol="0" anchor="ctr"/>
          <a:lstStyle>
            <a:lvl1pPr algn="l">
              <a:defRPr sz="3982"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706263" y="8188208"/>
            <a:ext cx="967666" cy="708935"/>
          </a:xfrm>
          <a:prstGeom prst="rect">
            <a:avLst/>
          </a:prstGeom>
        </p:spPr>
        <p:txBody>
          <a:bodyPr vert="horz" lIns="91440" tIns="45720" rIns="91440" bIns="45720" rtlCol="0" anchor="ctr"/>
          <a:lstStyle>
            <a:lvl1pPr algn="ctr">
              <a:defRPr sz="3982" cap="all" baseline="0">
                <a:solidFill>
                  <a:schemeClr val="accent1">
                    <a:lumMod val="50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xmlns="" val="40263312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Lst>
  <p:txStyles>
    <p:titleStyle>
      <a:lvl1pPr algn="l" defTabSz="1300460" rtl="1" eaLnBrk="1" latinLnBrk="0" hangingPunct="1">
        <a:lnSpc>
          <a:spcPct val="90000"/>
        </a:lnSpc>
        <a:spcBef>
          <a:spcPct val="0"/>
        </a:spcBef>
        <a:buNone/>
        <a:defRPr sz="6258" kern="1200" cap="all" baseline="0">
          <a:solidFill>
            <a:schemeClr val="accent1"/>
          </a:solidFill>
          <a:effectLst/>
          <a:latin typeface="+mj-lt"/>
          <a:ea typeface="+mj-ea"/>
          <a:cs typeface="+mj-cs"/>
        </a:defRPr>
      </a:lvl1pPr>
    </p:titleStyle>
    <p:bodyStyle>
      <a:lvl1pPr marL="325115" indent="-325115" algn="r" defTabSz="1300460" rtl="1" eaLnBrk="1" latinLnBrk="0" hangingPunct="1">
        <a:lnSpc>
          <a:spcPct val="120000"/>
        </a:lnSpc>
        <a:spcBef>
          <a:spcPts val="1422"/>
        </a:spcBef>
        <a:buClr>
          <a:schemeClr val="accent1"/>
        </a:buClr>
        <a:buSzPct val="160000"/>
        <a:buFont typeface="Arial" panose="020B0604020202020204" pitchFamily="34" charset="0"/>
        <a:buChar char="•"/>
        <a:defRPr sz="2844" kern="1200" cap="all" baseline="0">
          <a:solidFill>
            <a:schemeClr val="tx1"/>
          </a:solidFill>
          <a:effectLst/>
          <a:latin typeface="+mn-lt"/>
          <a:ea typeface="+mn-ea"/>
          <a:cs typeface="+mn-cs"/>
        </a:defRPr>
      </a:lvl1pPr>
      <a:lvl2pPr marL="97534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560" kern="1200" cap="all" baseline="0">
          <a:solidFill>
            <a:schemeClr val="tx1"/>
          </a:solidFill>
          <a:effectLst/>
          <a:latin typeface="+mn-lt"/>
          <a:ea typeface="+mn-ea"/>
          <a:cs typeface="+mn-cs"/>
        </a:defRPr>
      </a:lvl2pPr>
      <a:lvl3pPr marL="162557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276" kern="1200" cap="all" baseline="0">
          <a:solidFill>
            <a:schemeClr val="tx1"/>
          </a:solidFill>
          <a:effectLst/>
          <a:latin typeface="+mn-lt"/>
          <a:ea typeface="+mn-ea"/>
          <a:cs typeface="+mn-cs"/>
        </a:defRPr>
      </a:lvl3pPr>
      <a:lvl4pPr marL="227580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4pPr>
      <a:lvl5pPr marL="292603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5pPr>
      <a:lvl6pPr marL="357626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6pPr>
      <a:lvl7pPr marL="422649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7pPr>
      <a:lvl8pPr marL="487672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8pPr>
      <a:lvl9pPr marL="552695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9pPr>
    </p:bodyStyle>
    <p:otherStyle>
      <a:defPPr>
        <a:defRPr lang="en-US"/>
      </a:defPPr>
      <a:lvl1pPr marL="0" algn="r" defTabSz="1300460" rtl="1" eaLnBrk="1" latinLnBrk="0" hangingPunct="1">
        <a:defRPr sz="2560" kern="1200">
          <a:solidFill>
            <a:schemeClr val="tx1"/>
          </a:solidFill>
          <a:latin typeface="+mn-lt"/>
          <a:ea typeface="+mn-ea"/>
          <a:cs typeface="+mn-cs"/>
        </a:defRPr>
      </a:lvl1pPr>
      <a:lvl2pPr marL="650230" algn="r" defTabSz="1300460" rtl="1" eaLnBrk="1" latinLnBrk="0" hangingPunct="1">
        <a:defRPr sz="2560" kern="1200">
          <a:solidFill>
            <a:schemeClr val="tx1"/>
          </a:solidFill>
          <a:latin typeface="+mn-lt"/>
          <a:ea typeface="+mn-ea"/>
          <a:cs typeface="+mn-cs"/>
        </a:defRPr>
      </a:lvl2pPr>
      <a:lvl3pPr marL="1300460" algn="r" defTabSz="1300460" rtl="1" eaLnBrk="1" latinLnBrk="0" hangingPunct="1">
        <a:defRPr sz="2560" kern="1200">
          <a:solidFill>
            <a:schemeClr val="tx1"/>
          </a:solidFill>
          <a:latin typeface="+mn-lt"/>
          <a:ea typeface="+mn-ea"/>
          <a:cs typeface="+mn-cs"/>
        </a:defRPr>
      </a:lvl3pPr>
      <a:lvl4pPr marL="1950690" algn="r" defTabSz="1300460" rtl="1" eaLnBrk="1" latinLnBrk="0" hangingPunct="1">
        <a:defRPr sz="2560" kern="1200">
          <a:solidFill>
            <a:schemeClr val="tx1"/>
          </a:solidFill>
          <a:latin typeface="+mn-lt"/>
          <a:ea typeface="+mn-ea"/>
          <a:cs typeface="+mn-cs"/>
        </a:defRPr>
      </a:lvl4pPr>
      <a:lvl5pPr marL="2600919" algn="r" defTabSz="1300460" rtl="1" eaLnBrk="1" latinLnBrk="0" hangingPunct="1">
        <a:defRPr sz="2560" kern="1200">
          <a:solidFill>
            <a:schemeClr val="tx1"/>
          </a:solidFill>
          <a:latin typeface="+mn-lt"/>
          <a:ea typeface="+mn-ea"/>
          <a:cs typeface="+mn-cs"/>
        </a:defRPr>
      </a:lvl5pPr>
      <a:lvl6pPr marL="3251149" algn="r" defTabSz="1300460" rtl="1" eaLnBrk="1" latinLnBrk="0" hangingPunct="1">
        <a:defRPr sz="2560" kern="1200">
          <a:solidFill>
            <a:schemeClr val="tx1"/>
          </a:solidFill>
          <a:latin typeface="+mn-lt"/>
          <a:ea typeface="+mn-ea"/>
          <a:cs typeface="+mn-cs"/>
        </a:defRPr>
      </a:lvl6pPr>
      <a:lvl7pPr marL="3901379" algn="r" defTabSz="1300460" rtl="1" eaLnBrk="1" latinLnBrk="0" hangingPunct="1">
        <a:defRPr sz="2560" kern="1200">
          <a:solidFill>
            <a:schemeClr val="tx1"/>
          </a:solidFill>
          <a:latin typeface="+mn-lt"/>
          <a:ea typeface="+mn-ea"/>
          <a:cs typeface="+mn-cs"/>
        </a:defRPr>
      </a:lvl7pPr>
      <a:lvl8pPr marL="4551609" algn="r" defTabSz="1300460" rtl="1" eaLnBrk="1" latinLnBrk="0" hangingPunct="1">
        <a:defRPr sz="2560" kern="1200">
          <a:solidFill>
            <a:schemeClr val="tx1"/>
          </a:solidFill>
          <a:latin typeface="+mn-lt"/>
          <a:ea typeface="+mn-ea"/>
          <a:cs typeface="+mn-cs"/>
        </a:defRPr>
      </a:lvl8pPr>
      <a:lvl9pPr marL="5201839" algn="r" defTabSz="1300460" rtl="1" eaLnBrk="1" latinLnBrk="0" hangingPunct="1">
        <a:defRPr sz="2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hyperlink" Target="http://pulsecrea.blogspot.com/2013/03/cinemagraphs.html"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hyperlink" Target="https://lh6.googleusercontent.com/-X2K4-1alHEQ/UVeXLVXl7uI/AAAAAAAAA9M/KQ_FOJ5t0Ak/s800/Color_Wheel_hi_res.png"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34"/>
          <p:cNvSpPr>
            <a:spLocks noGrp="1"/>
          </p:cNvSpPr>
          <p:nvPr>
            <p:ph type="title"/>
          </p:nvPr>
        </p:nvSpPr>
        <p:spPr>
          <a:xfrm>
            <a:off x="2743200" y="475488"/>
            <a:ext cx="7111238" cy="946150"/>
          </a:xfrm>
          <a:prstGeom prst="rect">
            <a:avLst/>
          </a:prstGeom>
        </p:spPr>
        <p:txBody>
          <a:bodyPr/>
          <a:lstStyle>
            <a:lvl1pPr algn="ctr"/>
          </a:lstStyle>
          <a:p>
            <a:pPr lvl="0">
              <a:defRPr sz="1800" b="0" cap="none" spc="0">
                <a:solidFill>
                  <a:srgbClr val="000000"/>
                </a:solidFill>
                <a:effectLst/>
              </a:defRPr>
            </a:pPr>
            <a:r>
              <a:rPr sz="4800" b="1" cap="all" spc="384"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امتدادات</a:t>
            </a:r>
            <a:r>
              <a:rPr sz="4800" b="1" cap="all" spc="384" dirty="0">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 </a:t>
            </a:r>
            <a:r>
              <a:rPr sz="4800" b="1" cap="all" spc="384"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mn-cs"/>
              </a:rPr>
              <a:t>الصور</a:t>
            </a:r>
            <a:endParaRPr sz="4800" b="1" cap="all" spc="384" dirty="0">
              <a:solidFill>
                <a:srgbClr val="787800"/>
              </a:solidFill>
              <a:effectLst>
                <a:outerShdw blurRad="25400" dist="25400" dir="5520000" rotWithShape="0">
                  <a:srgbClr val="FFFFFF">
                    <a:alpha val="72000"/>
                  </a:srgbClr>
                </a:outerShdw>
              </a:effectLst>
              <a:latin typeface="Adobe Arabic" panose="02040503050201020203" pitchFamily="18" charset="-78"/>
              <a:cs typeface="+mn-cs"/>
            </a:endParaRPr>
          </a:p>
        </p:txBody>
      </p:sp>
      <p:pic>
        <p:nvPicPr>
          <p:cNvPr id="35" name="jpg-tiff-gif-png-raw-bmp.png"/>
          <p:cNvPicPr/>
          <p:nvPr/>
        </p:nvPicPr>
        <p:blipFill>
          <a:blip r:embed="rId2">
            <a:extLst/>
          </a:blip>
          <a:stretch>
            <a:fillRect/>
          </a:stretch>
        </p:blipFill>
        <p:spPr>
          <a:xfrm>
            <a:off x="2666238" y="1421638"/>
            <a:ext cx="7188200" cy="478790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Shape 56"/>
          <p:cNvSpPr>
            <a:spLocks noGrp="1"/>
          </p:cNvSpPr>
          <p:nvPr>
            <p:ph type="title"/>
          </p:nvPr>
        </p:nvSpPr>
        <p:spPr>
          <a:xfrm>
            <a:off x="7815587" y="209575"/>
            <a:ext cx="4378827" cy="970882"/>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BMP : Bitmap</a:t>
            </a:r>
          </a:p>
        </p:txBody>
      </p:sp>
      <p:sp>
        <p:nvSpPr>
          <p:cNvPr id="57" name="Shape 57"/>
          <p:cNvSpPr>
            <a:spLocks noGrp="1"/>
          </p:cNvSpPr>
          <p:nvPr>
            <p:ph type="body" idx="1"/>
          </p:nvPr>
        </p:nvSpPr>
        <p:spPr>
          <a:xfrm>
            <a:off x="365761" y="1453441"/>
            <a:ext cx="11682350" cy="4659563"/>
          </a:xfrm>
          <a:prstGeom prst="rect">
            <a:avLst/>
          </a:prstGeom>
        </p:spPr>
        <p:txBody>
          <a:bodyPr>
            <a:noAutofit/>
          </a:bodyPr>
          <a:lstStyle/>
          <a:p>
            <a:pPr marL="0" lvl="0" indent="0" algn="just" defTabSz="457200">
              <a:lnSpc>
                <a:spcPct val="15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أقدم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ابتكرتها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شركة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ميكروسوفت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وتحمل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PMP </a:t>
            </a:r>
            <a:r>
              <a:rPr sz="4000" dirty="0" err="1">
                <a:latin typeface="Adobe Arabic" panose="02040503050201020203" pitchFamily="18" charset="-78"/>
                <a:ea typeface="Adobe Arabic Regular"/>
                <a:cs typeface="Adobe Arabic" panose="02040503050201020203" pitchFamily="18" charset="-78"/>
                <a:sym typeface="Adobe Arabic Regular"/>
              </a:rPr>
              <a:t>أيضا</a:t>
            </a:r>
            <a:r>
              <a:rPr sz="4000" dirty="0">
                <a:latin typeface="Adobe Arabic" panose="02040503050201020203" pitchFamily="18" charset="-78"/>
                <a:ea typeface="Adobe Arabic Regular"/>
                <a:cs typeface="Adobe Arabic" panose="02040503050201020203" pitchFamily="18" charset="-78"/>
                <a:sym typeface="Adobe Arabic Regular"/>
              </a:rPr>
              <a:t> 16 </a:t>
            </a:r>
            <a:r>
              <a:rPr sz="4000" dirty="0" err="1">
                <a:latin typeface="Adobe Arabic" panose="02040503050201020203" pitchFamily="18" charset="-78"/>
                <a:ea typeface="Adobe Arabic Regular"/>
                <a:cs typeface="Adobe Arabic" panose="02040503050201020203" pitchFamily="18" charset="-78"/>
                <a:sym typeface="Adobe Arabic Regular"/>
              </a:rPr>
              <a:t>مليون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تستخدم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آلية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الضغط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تتميز</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الامتداد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بجودة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عالية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بحجم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كبير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ويمكن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استعمالها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أنظمة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التشغيل</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457200">
              <a:lnSpc>
                <a:spcPct val="15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مشكلة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الكبير</a:t>
            </a:r>
            <a:r>
              <a:rPr sz="4000" dirty="0">
                <a:latin typeface="Adobe Arabic" panose="02040503050201020203" pitchFamily="18" charset="-78"/>
                <a:ea typeface="Adobe Arabic Regular"/>
                <a:cs typeface="Adobe Arabic" panose="02040503050201020203" pitchFamily="18" charset="-78"/>
                <a:sym typeface="Adobe Arabic Regular"/>
              </a:rPr>
              <a:t>.</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Shape 60"/>
          <p:cNvSpPr>
            <a:spLocks noGrp="1"/>
          </p:cNvSpPr>
          <p:nvPr>
            <p:ph type="title"/>
          </p:nvPr>
        </p:nvSpPr>
        <p:spPr>
          <a:xfrm>
            <a:off x="9637004" y="246162"/>
            <a:ext cx="2237205" cy="1283703"/>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gif</a:t>
            </a:r>
          </a:p>
        </p:txBody>
      </p:sp>
      <p:sp>
        <p:nvSpPr>
          <p:cNvPr id="61" name="Shape 61"/>
          <p:cNvSpPr>
            <a:spLocks noGrp="1"/>
          </p:cNvSpPr>
          <p:nvPr>
            <p:ph type="body" idx="1"/>
          </p:nvPr>
        </p:nvSpPr>
        <p:spPr>
          <a:xfrm>
            <a:off x="360947" y="1770496"/>
            <a:ext cx="11911263" cy="6902054"/>
          </a:xfrm>
          <a:prstGeom prst="rect">
            <a:avLst/>
          </a:prstGeom>
        </p:spPr>
        <p:txBody>
          <a:bodyPr>
            <a:noAutofit/>
          </a:bodyPr>
          <a:lstStyle/>
          <a:p>
            <a:pPr marL="0" lvl="0" indent="0" algn="just" defTabSz="347472">
              <a:lnSpc>
                <a:spcPct val="150000"/>
              </a:lnSpc>
              <a:spcBef>
                <a:spcPts val="0"/>
              </a:spcBef>
              <a:buSzTx/>
              <a:buNone/>
              <a:defRPr sz="1800">
                <a:solidFill>
                  <a:srgbClr val="000000"/>
                </a:solidFill>
                <a:effectLst/>
              </a:defRPr>
            </a:pPr>
            <a:r>
              <a:rPr sz="4000" dirty="0">
                <a:latin typeface="Adobe Arabic" panose="02040503050201020203" pitchFamily="18" charset="-78"/>
                <a:ea typeface="Adobe Arabic Regular"/>
                <a:cs typeface="Adobe Arabic" panose="02040503050201020203" pitchFamily="18" charset="-78"/>
                <a:sym typeface="Adobe Arabic Regular"/>
              </a:rPr>
              <a:t>"Graphical Interchange Format</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من</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ابتكار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شركة</a:t>
            </a:r>
            <a:r>
              <a:rPr sz="3200" b="1" dirty="0">
                <a:latin typeface="Simplified Arabic" pitchFamily="18" charset="-78"/>
                <a:ea typeface="Adobe Arabic Regular"/>
                <a:cs typeface="Simplified Arabic" pitchFamily="18" charset="-78"/>
                <a:sym typeface="Adobe Arabic Regular"/>
              </a:rPr>
              <a:t> </a:t>
            </a:r>
            <a:r>
              <a:rPr lang="ar-SA" sz="3200" b="1" dirty="0" smtClean="0">
                <a:latin typeface="Simplified Arabic" pitchFamily="18" charset="-78"/>
                <a:ea typeface="Adobe Arabic Regular"/>
                <a:cs typeface="Simplified Arabic" pitchFamily="18" charset="-78"/>
                <a:sym typeface="Adobe Arabic Regular"/>
              </a:rPr>
              <a:t> </a:t>
            </a:r>
            <a:r>
              <a:rPr sz="3200" b="1" dirty="0" smtClean="0">
                <a:latin typeface="Simplified Arabic" pitchFamily="18" charset="-78"/>
                <a:ea typeface="Adobe Arabic Regular"/>
                <a:cs typeface="Simplified Arabic" pitchFamily="18" charset="-78"/>
                <a:sym typeface="Adobe Arabic Regular"/>
              </a:rPr>
              <a:t>CompuServe، </a:t>
            </a:r>
            <a:r>
              <a:rPr sz="3200" b="1" dirty="0" err="1">
                <a:latin typeface="Simplified Arabic" pitchFamily="18" charset="-78"/>
                <a:ea typeface="Adobe Arabic Regular"/>
                <a:cs typeface="Simplified Arabic" pitchFamily="18" charset="-78"/>
                <a:sym typeface="Adobe Arabic Regular"/>
              </a:rPr>
              <a:t>تستعمل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بشكل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واسع</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على</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الويب</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فغالبية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المتحركة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التي</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نراها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في</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الأنترنت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تحمل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هذا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النوع</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من</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الامتدادات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كما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أنه</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غير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مرتبط</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فقط</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بالصور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المتحركة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نجده</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في</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الثابتة</a:t>
            </a:r>
            <a:r>
              <a:rPr sz="3200" b="1" dirty="0">
                <a:latin typeface="Simplified Arabic" pitchFamily="18" charset="-78"/>
                <a:ea typeface="Adobe Arabic Regular"/>
                <a:cs typeface="Simplified Arabic" pitchFamily="18" charset="-78"/>
                <a:sym typeface="Adobe Arabic Regular"/>
              </a:rPr>
              <a:t> و </a:t>
            </a:r>
            <a:r>
              <a:rPr sz="3200" b="1" dirty="0" err="1">
                <a:latin typeface="Simplified Arabic" pitchFamily="18" charset="-78"/>
                <a:ea typeface="Adobe Arabic Regular"/>
                <a:cs typeface="Simplified Arabic" pitchFamily="18" charset="-78"/>
                <a:sym typeface="Adobe Arabic Regular"/>
              </a:rPr>
              <a:t>هو</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مفيد</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لتصميم</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الشعارات</a:t>
            </a:r>
            <a:r>
              <a:rPr sz="3200" b="1" dirty="0">
                <a:latin typeface="Simplified Arabic" pitchFamily="18" charset="-78"/>
                <a:ea typeface="Adobe Arabic Regular"/>
                <a:cs typeface="Simplified Arabic" pitchFamily="18" charset="-78"/>
                <a:sym typeface="Adobe Arabic Regular"/>
              </a:rPr>
              <a:t> و </a:t>
            </a:r>
            <a:r>
              <a:rPr sz="3200" b="1" dirty="0" err="1">
                <a:latin typeface="Simplified Arabic" pitchFamily="18" charset="-78"/>
                <a:ea typeface="Adobe Arabic Regular"/>
                <a:cs typeface="Simplified Arabic" pitchFamily="18" charset="-78"/>
                <a:sym typeface="Adobe Arabic Regular"/>
              </a:rPr>
              <a:t>الكلمات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ذات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خلفية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شفافة</a:t>
            </a:r>
            <a:r>
              <a:rPr sz="3200" b="1" dirty="0">
                <a:latin typeface="Simplified Arabic" pitchFamily="18" charset="-78"/>
                <a:ea typeface="Adobe Arabic Regular"/>
                <a:cs typeface="Simplified Arabic" pitchFamily="18" charset="-78"/>
                <a:sym typeface="Adobe Arabic Regular"/>
              </a:rPr>
              <a:t> و </a:t>
            </a:r>
            <a:r>
              <a:rPr sz="3200" b="1" dirty="0" err="1">
                <a:latin typeface="Simplified Arabic" pitchFamily="18" charset="-78"/>
                <a:ea typeface="Adobe Arabic Regular"/>
                <a:cs typeface="Simplified Arabic" pitchFamily="18" charset="-78"/>
                <a:sym typeface="Adobe Arabic Regular"/>
              </a:rPr>
              <a:t>الأزرار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يدعم</a:t>
            </a:r>
            <a:r>
              <a:rPr sz="3200" b="1" dirty="0">
                <a:latin typeface="Simplified Arabic" pitchFamily="18" charset="-78"/>
                <a:ea typeface="Adobe Arabic Regular"/>
                <a:cs typeface="Simplified Arabic" pitchFamily="18" charset="-78"/>
                <a:sym typeface="Adobe Arabic Regular"/>
              </a:rPr>
              <a:t> 256 </a:t>
            </a:r>
            <a:r>
              <a:rPr sz="3200" b="1" dirty="0" err="1">
                <a:latin typeface="Simplified Arabic" pitchFamily="18" charset="-78"/>
                <a:ea typeface="Adobe Arabic Regular"/>
                <a:cs typeface="Simplified Arabic" pitchFamily="18" charset="-78"/>
                <a:sym typeface="Adobe Arabic Regular"/>
              </a:rPr>
              <a:t>لونا</a:t>
            </a:r>
            <a:r>
              <a:rPr sz="3200" b="1" dirty="0">
                <a:latin typeface="Simplified Arabic" pitchFamily="18" charset="-78"/>
                <a:ea typeface="Adobe Arabic Regular"/>
                <a:cs typeface="Simplified Arabic" pitchFamily="18" charset="-78"/>
                <a:sym typeface="Adobe Arabic Regular"/>
              </a:rPr>
              <a:t> (8-bit) و </a:t>
            </a:r>
            <a:r>
              <a:rPr sz="3200" b="1" dirty="0" err="1">
                <a:latin typeface="Simplified Arabic" pitchFamily="18" charset="-78"/>
                <a:ea typeface="Adobe Arabic Regular"/>
                <a:cs typeface="Simplified Arabic" pitchFamily="18" charset="-78"/>
                <a:sym typeface="Adobe Arabic Regular"/>
              </a:rPr>
              <a:t>يكون</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حجم</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الملف</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من</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هذا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النوع</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أقل</a:t>
            </a:r>
            <a:r>
              <a:rPr sz="3200" b="1" dirty="0" smtClean="0">
                <a:latin typeface="Simplified Arabic" pitchFamily="18" charset="-78"/>
                <a:ea typeface="Adobe Arabic Regular"/>
                <a:cs typeface="Simplified Arabic" pitchFamily="18" charset="-78"/>
                <a:sym typeface="Adobe Arabic Regular"/>
              </a:rPr>
              <a:t>.</a:t>
            </a:r>
            <a:endParaRPr sz="3200" b="1" dirty="0">
              <a:latin typeface="Simplified Arabic" pitchFamily="18" charset="-78"/>
              <a:ea typeface="Adobe Arabic Regular"/>
              <a:cs typeface="Simplified Arabic" pitchFamily="18" charset="-78"/>
              <a:sym typeface="Adobe Arabic Regular"/>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64695" y="1431303"/>
            <a:ext cx="11526253" cy="1938992"/>
          </a:xfrm>
          <a:prstGeom prst="rect">
            <a:avLst/>
          </a:prstGeom>
        </p:spPr>
        <p:txBody>
          <a:bodyPr wrap="square">
            <a:spAutoFit/>
          </a:bodyPr>
          <a:lstStyle/>
          <a:p>
            <a:pPr marL="0" lvl="0" indent="0" algn="r" defTabSz="347472">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تستعمل هذه الصيغة أيضا آلية نظام الضغط بفعالية أكثر، بحيث إذ تواجد بكسلين أو أكثر في السطر الواحد يحملان نفس اللون، فإن هذه </a:t>
            </a:r>
            <a:r>
              <a:rPr lang="ar-SA" sz="4000" dirty="0" err="1">
                <a:latin typeface="Adobe Arabic" panose="02040503050201020203" pitchFamily="18" charset="-78"/>
                <a:ea typeface="Adobe Arabic Regular"/>
                <a:cs typeface="Adobe Arabic" panose="02040503050201020203" pitchFamily="18" charset="-78"/>
                <a:sym typeface="Adobe Arabic Regular"/>
              </a:rPr>
              <a:t>البيكسلات</a:t>
            </a:r>
            <a:r>
              <a:rPr lang="ar-SA" sz="4000" dirty="0">
                <a:latin typeface="Adobe Arabic" panose="02040503050201020203" pitchFamily="18" charset="-78"/>
                <a:ea typeface="Adobe Arabic Regular"/>
                <a:cs typeface="Adobe Arabic" panose="02040503050201020203" pitchFamily="18" charset="-78"/>
                <a:sym typeface="Adobe Arabic Regular"/>
              </a:rPr>
              <a:t> تسجّل كوحدة منفردة.</a:t>
            </a:r>
          </a:p>
        </p:txBody>
      </p:sp>
      <p:sp>
        <p:nvSpPr>
          <p:cNvPr id="3" name="مستطيل 2"/>
          <p:cNvSpPr/>
          <p:nvPr/>
        </p:nvSpPr>
        <p:spPr>
          <a:xfrm>
            <a:off x="264695" y="4453137"/>
            <a:ext cx="11526253" cy="2785378"/>
          </a:xfrm>
          <a:prstGeom prst="rect">
            <a:avLst/>
          </a:prstGeom>
        </p:spPr>
        <p:txBody>
          <a:bodyPr wrap="square">
            <a:spAutoFit/>
          </a:bodyPr>
          <a:lstStyle/>
          <a:p>
            <a:pPr marL="0" lvl="0" indent="0" algn="r" defTabSz="214884" rtl="1">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هناك نمطان للهيئة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يستعملان على </a:t>
            </a:r>
            <a:r>
              <a:rPr lang="ar-SA" sz="4000" dirty="0" smtClean="0">
                <a:latin typeface="Adobe Arabic" panose="02040503050201020203" pitchFamily="18" charset="-78"/>
                <a:ea typeface="Adobe Arabic Regular"/>
                <a:cs typeface="Adobe Arabic" panose="02040503050201020203" pitchFamily="18" charset="-78"/>
                <a:sym typeface="Adobe Arabic Regular"/>
              </a:rPr>
              <a:t>الويب: الأصلي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 87a</a:t>
            </a:r>
            <a:r>
              <a:rPr lang="ar-SA" sz="4000" dirty="0" smtClean="0">
                <a:latin typeface="Adobe Arabic" panose="02040503050201020203" pitchFamily="18" charset="-78"/>
                <a:ea typeface="Adobe Arabic Regular"/>
                <a:cs typeface="Adobe Arabic" panose="02040503050201020203" pitchFamily="18" charset="-78"/>
                <a:sym typeface="Adobe Arabic Regular"/>
              </a:rPr>
              <a:t> والجديد</a:t>
            </a:r>
            <a:r>
              <a:rPr lang="en-US" sz="4000" dirty="0">
                <a:latin typeface="Adobe Arabic" panose="02040503050201020203" pitchFamily="18" charset="-78"/>
                <a:ea typeface="Adobe Arabic Regular"/>
                <a:cs typeface="Adobe Arabic" panose="02040503050201020203" pitchFamily="18" charset="-78"/>
                <a:sym typeface="Adobe Arabic Regular"/>
              </a:rPr>
              <a:t>GIF </a:t>
            </a:r>
            <a:r>
              <a:rPr lang="en-US" sz="4000" dirty="0" smtClean="0">
                <a:latin typeface="Adobe Arabic" panose="02040503050201020203" pitchFamily="18" charset="-78"/>
                <a:ea typeface="Adobe Arabic Regular"/>
                <a:cs typeface="Adobe Arabic" panose="02040503050201020203" pitchFamily="18" charset="-78"/>
                <a:sym typeface="Adobe Arabic Regular"/>
              </a:rPr>
              <a:t>89a </a:t>
            </a:r>
          </a:p>
          <a:p>
            <a:pPr marL="0" lvl="0" indent="0" algn="r" defTabSz="214884">
              <a:lnSpc>
                <a:spcPct val="150000"/>
              </a:lnSpc>
              <a:spcBef>
                <a:spcPts val="0"/>
              </a:spcBef>
              <a:buSzTx/>
              <a:buNone/>
              <a:defRPr sz="1800">
                <a:solidFill>
                  <a:srgbClr val="000000"/>
                </a:solidFill>
                <a:effectLst/>
              </a:defRPr>
            </a:pPr>
            <a:r>
              <a:rPr lang="ar-SA" sz="4000" dirty="0" smtClean="0">
                <a:latin typeface="Adobe Arabic" panose="02040503050201020203" pitchFamily="18" charset="-78"/>
                <a:ea typeface="Adobe Arabic Regular"/>
                <a:cs typeface="Adobe Arabic" panose="02040503050201020203" pitchFamily="18" charset="-78"/>
                <a:sym typeface="Adobe Arabic Regular"/>
              </a:rPr>
              <a:t>كلا </a:t>
            </a:r>
            <a:r>
              <a:rPr lang="ar-SA" sz="4000" dirty="0">
                <a:latin typeface="Adobe Arabic" panose="02040503050201020203" pitchFamily="18" charset="-78"/>
                <a:ea typeface="Adobe Arabic Regular"/>
                <a:cs typeface="Adobe Arabic" panose="02040503050201020203" pitchFamily="18" charset="-78"/>
                <a:sym typeface="Adobe Arabic Regular"/>
              </a:rPr>
              <a:t>النمطين يستخدمان تعددية المراحل. حيث يخزنان الصورة عبر أربع مراحل بدلاً من مرحلة واحدة. ولنلقي الضوء على مفهوم </a:t>
            </a:r>
            <a:r>
              <a:rPr lang="ar-SA" sz="4000" u="sng" dirty="0">
                <a:latin typeface="Adobe Arabic" panose="02040503050201020203" pitchFamily="18" charset="-78"/>
                <a:ea typeface="Adobe Arabic Regular"/>
                <a:cs typeface="Adobe Arabic" panose="02040503050201020203" pitchFamily="18" charset="-78"/>
                <a:sym typeface="Adobe Arabic Regular"/>
              </a:rPr>
              <a:t>تعدديّة المراحل</a:t>
            </a:r>
            <a:r>
              <a:rPr lang="ar-SA" sz="4000" dirty="0">
                <a:latin typeface="Adobe Arabic" panose="02040503050201020203" pitchFamily="18" charset="-78"/>
                <a:ea typeface="Adobe Arabic Regular"/>
                <a:cs typeface="Adobe Arabic" panose="02040503050201020203" pitchFamily="18" charset="-78"/>
                <a:sym typeface="Adobe Arabic Regular"/>
              </a:rPr>
              <a:t>. </a:t>
            </a:r>
          </a:p>
        </p:txBody>
      </p:sp>
    </p:spTree>
    <p:extLst>
      <p:ext uri="{BB962C8B-B14F-4D97-AF65-F5344CB8AC3E}">
        <p14:creationId xmlns:p14="http://schemas.microsoft.com/office/powerpoint/2010/main" xmlns="" val="3148626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69610" y="504645"/>
            <a:ext cx="11887200" cy="6671057"/>
          </a:xfrm>
          <a:prstGeom prst="rect">
            <a:avLst/>
          </a:prstGeom>
        </p:spPr>
        <p:txBody>
          <a:bodyPr wrap="square">
            <a:spAutoFit/>
          </a:bodyPr>
          <a:lstStyle/>
          <a:p>
            <a:pPr marL="0" lvl="0" indent="0" algn="just" defTabSz="214884" rtl="1">
              <a:lnSpc>
                <a:spcPct val="150000"/>
              </a:lnSpc>
              <a:spcBef>
                <a:spcPts val="0"/>
              </a:spcBef>
              <a:buSzTx/>
              <a:buNone/>
              <a:defRPr sz="1800">
                <a:solidFill>
                  <a:srgbClr val="000000"/>
                </a:solidFill>
                <a:effectLst/>
              </a:defRPr>
            </a:pPr>
            <a:r>
              <a:rPr lang="ar-SA" sz="3600" b="1" dirty="0">
                <a:latin typeface="Simplified Arabic" pitchFamily="18" charset="-78"/>
                <a:ea typeface="Adobe Arabic Regular"/>
                <a:cs typeface="Simplified Arabic" pitchFamily="18" charset="-78"/>
                <a:sym typeface="Adobe Arabic Regular"/>
              </a:rPr>
              <a:t>في العادة، عندما يقوم المتصفّح بتحميل وعرض الصورة, فإنه يستقبل الصورة سطراً </a:t>
            </a:r>
            <a:r>
              <a:rPr lang="ar-SA" sz="3600" b="1" dirty="0" err="1">
                <a:latin typeface="Simplified Arabic" pitchFamily="18" charset="-78"/>
                <a:ea typeface="Adobe Arabic Regular"/>
                <a:cs typeface="Simplified Arabic" pitchFamily="18" charset="-78"/>
                <a:sym typeface="Adobe Arabic Regular"/>
              </a:rPr>
              <a:t>سطراً</a:t>
            </a:r>
            <a:r>
              <a:rPr lang="ar-SA" sz="3600" b="1" dirty="0">
                <a:latin typeface="Simplified Arabic" pitchFamily="18" charset="-78"/>
                <a:ea typeface="Adobe Arabic Regular"/>
                <a:cs typeface="Simplified Arabic" pitchFamily="18" charset="-78"/>
                <a:sym typeface="Adobe Arabic Regular"/>
              </a:rPr>
              <a:t> من الأعلى </a:t>
            </a:r>
            <a:r>
              <a:rPr lang="ar-SA" sz="3600" b="1" dirty="0" smtClean="0">
                <a:latin typeface="Simplified Arabic" pitchFamily="18" charset="-78"/>
                <a:ea typeface="Adobe Arabic Regular"/>
                <a:cs typeface="Simplified Arabic" pitchFamily="18" charset="-78"/>
                <a:sym typeface="Adobe Arabic Regular"/>
              </a:rPr>
              <a:t>باتجاه </a:t>
            </a:r>
            <a:r>
              <a:rPr lang="ar-SA" sz="3600" b="1" dirty="0">
                <a:latin typeface="Simplified Arabic" pitchFamily="18" charset="-78"/>
                <a:ea typeface="Adobe Arabic Regular"/>
                <a:cs typeface="Simplified Arabic" pitchFamily="18" charset="-78"/>
                <a:sym typeface="Adobe Arabic Regular"/>
              </a:rPr>
              <a:t>أسفل الصفحة حتى نهاية التحميل. عندما تكون الصورة محفوظة بنظام تعددية المراحل، فإن المتصفح يستقبلها أولاً </a:t>
            </a:r>
            <a:r>
              <a:rPr lang="ar-SA" sz="3600" b="1" dirty="0" smtClean="0">
                <a:latin typeface="Simplified Arabic" pitchFamily="18" charset="-78"/>
                <a:ea typeface="Adobe Arabic Regular"/>
                <a:cs typeface="Simplified Arabic" pitchFamily="18" charset="-78"/>
                <a:sym typeface="Adobe Arabic Regular"/>
              </a:rPr>
              <a:t>دفعة واحدة </a:t>
            </a:r>
            <a:r>
              <a:rPr lang="ar-SA" sz="3600" b="1" dirty="0">
                <a:latin typeface="Simplified Arabic" pitchFamily="18" charset="-78"/>
                <a:ea typeface="Adobe Arabic Regular"/>
                <a:cs typeface="Simplified Arabic" pitchFamily="18" charset="-78"/>
                <a:sym typeface="Adobe Arabic Regular"/>
              </a:rPr>
              <a:t>ولكن بكثافة تسجيل منخفضة </a:t>
            </a:r>
            <a:r>
              <a:rPr lang="ar-SA" sz="3600" b="1" dirty="0" smtClean="0">
                <a:latin typeface="Simplified Arabic" pitchFamily="18" charset="-78"/>
                <a:ea typeface="Adobe Arabic Regular"/>
                <a:cs typeface="Simplified Arabic" pitchFamily="18" charset="-78"/>
                <a:sym typeface="Adobe Arabic Regular"/>
              </a:rPr>
              <a:t>جداً </a:t>
            </a:r>
            <a:r>
              <a:rPr lang="en-US" sz="3600" b="1" dirty="0" smtClean="0">
                <a:latin typeface="Simplified Arabic" pitchFamily="18" charset="-78"/>
                <a:ea typeface="Adobe Arabic Regular"/>
                <a:cs typeface="Simplified Arabic" pitchFamily="18" charset="-78"/>
                <a:sym typeface="Adobe Arabic Regular"/>
              </a:rPr>
              <a:t>Resolution</a:t>
            </a:r>
            <a:r>
              <a:rPr lang="ar-SA" sz="3600" b="1" dirty="0" smtClean="0">
                <a:latin typeface="Simplified Arabic" pitchFamily="18" charset="-78"/>
                <a:ea typeface="Adobe Arabic Regular"/>
                <a:cs typeface="Simplified Arabic" pitchFamily="18" charset="-78"/>
                <a:sym typeface="Adobe Arabic Regular"/>
              </a:rPr>
              <a:t> ، وهذا </a:t>
            </a:r>
            <a:r>
              <a:rPr lang="ar-SA" sz="3600" b="1" dirty="0">
                <a:latin typeface="Simplified Arabic" pitchFamily="18" charset="-78"/>
                <a:ea typeface="Adobe Arabic Regular"/>
                <a:cs typeface="Simplified Arabic" pitchFamily="18" charset="-78"/>
                <a:sym typeface="Adobe Arabic Regular"/>
              </a:rPr>
              <a:t>يسمح للشخص </a:t>
            </a:r>
            <a:r>
              <a:rPr lang="ar-SA" sz="3600" b="1" dirty="0" smtClean="0">
                <a:latin typeface="Simplified Arabic" pitchFamily="18" charset="-78"/>
                <a:ea typeface="Adobe Arabic Regular"/>
                <a:cs typeface="Simplified Arabic" pitchFamily="18" charset="-78"/>
                <a:sym typeface="Adobe Arabic Regular"/>
              </a:rPr>
              <a:t>بأخذ </a:t>
            </a:r>
            <a:r>
              <a:rPr lang="ar-SA" sz="3600" b="1" dirty="0">
                <a:latin typeface="Simplified Arabic" pitchFamily="18" charset="-78"/>
                <a:ea typeface="Adobe Arabic Regular"/>
                <a:cs typeface="Simplified Arabic" pitchFamily="18" charset="-78"/>
                <a:sym typeface="Adobe Arabic Regular"/>
              </a:rPr>
              <a:t>فكرة عن كل محتوى الصورة قبل أن يتم </a:t>
            </a:r>
            <a:r>
              <a:rPr lang="ar-SA" sz="3600" b="1" dirty="0" smtClean="0">
                <a:latin typeface="Simplified Arabic" pitchFamily="18" charset="-78"/>
                <a:ea typeface="Adobe Arabic Regular"/>
                <a:cs typeface="Simplified Arabic" pitchFamily="18" charset="-78"/>
                <a:sym typeface="Adobe Arabic Regular"/>
              </a:rPr>
              <a:t>استقبالها </a:t>
            </a:r>
            <a:r>
              <a:rPr lang="ar-SA" sz="3600" b="1" dirty="0">
                <a:latin typeface="Simplified Arabic" pitchFamily="18" charset="-78"/>
                <a:ea typeface="Adobe Arabic Regular"/>
                <a:cs typeface="Simplified Arabic" pitchFamily="18" charset="-78"/>
                <a:sym typeface="Adobe Arabic Regular"/>
              </a:rPr>
              <a:t>بالكامل</a:t>
            </a:r>
            <a:r>
              <a:rPr lang="ar-SA" sz="3600" b="1" dirty="0" smtClean="0">
                <a:latin typeface="Simplified Arabic" pitchFamily="18" charset="-78"/>
                <a:ea typeface="Adobe Arabic Regular"/>
                <a:cs typeface="Simplified Arabic" pitchFamily="18" charset="-78"/>
                <a:sym typeface="Adobe Arabic Regular"/>
              </a:rPr>
              <a:t>.</a:t>
            </a:r>
          </a:p>
          <a:p>
            <a:pPr marL="0" lvl="0" indent="0" algn="just" defTabSz="214884" rtl="1">
              <a:lnSpc>
                <a:spcPct val="150000"/>
              </a:lnSpc>
              <a:spcBef>
                <a:spcPts val="0"/>
              </a:spcBef>
              <a:buSzTx/>
              <a:buNone/>
              <a:defRPr sz="1800">
                <a:solidFill>
                  <a:srgbClr val="000000"/>
                </a:solidFill>
                <a:effectLst/>
              </a:defRPr>
            </a:pPr>
            <a:r>
              <a:rPr lang="ar-SA" sz="3600" b="1" dirty="0" smtClean="0">
                <a:latin typeface="Simplified Arabic" pitchFamily="18" charset="-78"/>
                <a:ea typeface="Adobe Arabic Regular"/>
                <a:cs typeface="Simplified Arabic" pitchFamily="18" charset="-78"/>
                <a:sym typeface="Adobe Arabic Regular"/>
              </a:rPr>
              <a:t> </a:t>
            </a:r>
            <a:r>
              <a:rPr lang="ar-SA" sz="3600" b="1" dirty="0">
                <a:latin typeface="Simplified Arabic" pitchFamily="18" charset="-78"/>
                <a:ea typeface="Adobe Arabic Regular"/>
                <a:cs typeface="Simplified Arabic" pitchFamily="18" charset="-78"/>
                <a:sym typeface="Adobe Arabic Regular"/>
              </a:rPr>
              <a:t>في المراحل الثلاث التالية يصل المزيد من </a:t>
            </a:r>
            <a:r>
              <a:rPr lang="ar-SA" sz="3600" b="1" dirty="0" err="1">
                <a:latin typeface="Simplified Arabic" pitchFamily="18" charset="-78"/>
                <a:ea typeface="Adobe Arabic Regular"/>
                <a:cs typeface="Simplified Arabic" pitchFamily="18" charset="-78"/>
                <a:sym typeface="Adobe Arabic Regular"/>
              </a:rPr>
              <a:t>البيكسلات</a:t>
            </a:r>
            <a:r>
              <a:rPr lang="ar-SA" sz="3600" b="1" dirty="0">
                <a:latin typeface="Simplified Arabic" pitchFamily="18" charset="-78"/>
                <a:ea typeface="Adobe Arabic Regular"/>
                <a:cs typeface="Simplified Arabic" pitchFamily="18" charset="-78"/>
                <a:sym typeface="Adobe Arabic Regular"/>
              </a:rPr>
              <a:t> المكونة للصورة وتبدأ الصورة بالتحسن حتى تصل ذروتها بعد المرحلة الرابعة وبلوغ الكثافة حدّها الأقصى.</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64"/>
          <p:cNvSpPr txBox="1">
            <a:spLocks/>
          </p:cNvSpPr>
          <p:nvPr/>
        </p:nvSpPr>
        <p:spPr>
          <a:xfrm>
            <a:off x="360947" y="572168"/>
            <a:ext cx="11766216" cy="7152106"/>
          </a:xfrm>
          <a:prstGeom prst="rect">
            <a:avLst/>
          </a:prstGeom>
        </p:spPr>
        <p:txBody>
          <a:bodyPr>
            <a:noAutofit/>
          </a:bodyPr>
          <a:lstStyle>
            <a:lvl1pPr marL="325115" indent="-325115" algn="r" defTabSz="1300460" rtl="1" eaLnBrk="1" latinLnBrk="0" hangingPunct="1">
              <a:lnSpc>
                <a:spcPct val="120000"/>
              </a:lnSpc>
              <a:spcBef>
                <a:spcPts val="1422"/>
              </a:spcBef>
              <a:buClr>
                <a:schemeClr val="accent1"/>
              </a:buClr>
              <a:buSzPct val="160000"/>
              <a:buFont typeface="Arial" panose="020B0604020202020204" pitchFamily="34" charset="0"/>
              <a:buChar char="•"/>
              <a:defRPr sz="2844" kern="1200" cap="all" baseline="0">
                <a:solidFill>
                  <a:schemeClr val="tx1"/>
                </a:solidFill>
                <a:effectLst/>
                <a:latin typeface="+mn-lt"/>
                <a:ea typeface="+mn-ea"/>
                <a:cs typeface="+mn-cs"/>
              </a:defRPr>
            </a:lvl1pPr>
            <a:lvl2pPr marL="97534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560" kern="1200" cap="all" baseline="0">
                <a:solidFill>
                  <a:schemeClr val="tx1"/>
                </a:solidFill>
                <a:effectLst/>
                <a:latin typeface="+mn-lt"/>
                <a:ea typeface="+mn-ea"/>
                <a:cs typeface="+mn-cs"/>
              </a:defRPr>
            </a:lvl2pPr>
            <a:lvl3pPr marL="1625575"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2276" kern="1200" cap="all" baseline="0">
                <a:solidFill>
                  <a:schemeClr val="tx1"/>
                </a:solidFill>
                <a:effectLst/>
                <a:latin typeface="+mn-lt"/>
                <a:ea typeface="+mn-ea"/>
                <a:cs typeface="+mn-cs"/>
              </a:defRPr>
            </a:lvl3pPr>
            <a:lvl4pPr marL="227580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4pPr>
            <a:lvl5pPr marL="292603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5pPr>
            <a:lvl6pPr marL="357626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6pPr>
            <a:lvl7pPr marL="422649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7pPr>
            <a:lvl8pPr marL="487672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8pPr>
            <a:lvl9pPr marL="5526954" indent="-325115" algn="r" defTabSz="1300460" rtl="1" eaLnBrk="1" latinLnBrk="0" hangingPunct="1">
              <a:lnSpc>
                <a:spcPct val="120000"/>
              </a:lnSpc>
              <a:spcBef>
                <a:spcPts val="711"/>
              </a:spcBef>
              <a:buClr>
                <a:schemeClr val="accent1"/>
              </a:buClr>
              <a:buSzPct val="160000"/>
              <a:buFont typeface="Arial" panose="020B0604020202020204" pitchFamily="34" charset="0"/>
              <a:buChar char="•"/>
              <a:defRPr sz="1991" kern="1200" cap="all" baseline="0">
                <a:solidFill>
                  <a:schemeClr val="tx1"/>
                </a:solidFill>
                <a:effectLst/>
                <a:latin typeface="+mn-lt"/>
                <a:ea typeface="+mn-ea"/>
                <a:cs typeface="+mn-cs"/>
              </a:defRPr>
            </a:lvl9pPr>
          </a:lstStyle>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3600" b="1" i="0" dirty="0" smtClean="0">
                <a:solidFill>
                  <a:srgbClr val="000000"/>
                </a:solidFill>
                <a:latin typeface="Simplified Arabic" pitchFamily="18" charset="-78"/>
                <a:ea typeface="Adobe Arabic Regular"/>
                <a:cs typeface="Simplified Arabic" pitchFamily="18" charset="-78"/>
                <a:sym typeface="Adobe Arabic Regular"/>
              </a:rPr>
              <a:t>أضيفت الى النمط الجديد </a:t>
            </a:r>
            <a:r>
              <a:rPr lang="en-US" sz="3600" b="1" i="0" dirty="0" smtClean="0">
                <a:solidFill>
                  <a:srgbClr val="000000"/>
                </a:solidFill>
                <a:latin typeface="Simplified Arabic" pitchFamily="18" charset="-78"/>
                <a:ea typeface="Adobe Arabic Regular"/>
                <a:cs typeface="Simplified Arabic" pitchFamily="18" charset="-78"/>
                <a:sym typeface="Adobe Arabic Regular"/>
              </a:rPr>
              <a:t>GIF 89a </a:t>
            </a:r>
            <a:r>
              <a:rPr lang="ar-SA" sz="3600" b="1" i="0" dirty="0" smtClean="0">
                <a:solidFill>
                  <a:srgbClr val="000000"/>
                </a:solidFill>
                <a:latin typeface="Simplified Arabic" pitchFamily="18" charset="-78"/>
                <a:ea typeface="Adobe Arabic Regular"/>
                <a:cs typeface="Simplified Arabic" pitchFamily="18" charset="-78"/>
                <a:sym typeface="Adobe Arabic Regular"/>
              </a:rPr>
              <a:t>بعض المزايا والإمكانات والتي تشمل:</a:t>
            </a:r>
          </a:p>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3600" b="1" i="0" dirty="0" smtClean="0">
                <a:solidFill>
                  <a:srgbClr val="000000"/>
                </a:solidFill>
                <a:latin typeface="Simplified Arabic" pitchFamily="18" charset="-78"/>
                <a:ea typeface="Adobe Arabic Regular"/>
                <a:cs typeface="Simplified Arabic" pitchFamily="18" charset="-78"/>
                <a:sym typeface="Adobe Arabic Regular"/>
              </a:rPr>
              <a:t>- </a:t>
            </a:r>
            <a:r>
              <a:rPr lang="ar-SA" sz="3600" b="1" i="0" dirty="0">
                <a:solidFill>
                  <a:srgbClr val="000000"/>
                </a:solidFill>
                <a:latin typeface="Simplified Arabic" pitchFamily="18" charset="-78"/>
                <a:ea typeface="Adobe Arabic Regular"/>
                <a:cs typeface="Simplified Arabic" pitchFamily="18" charset="-78"/>
                <a:sym typeface="Adobe Arabic Regular"/>
              </a:rPr>
              <a:t> </a:t>
            </a:r>
            <a:r>
              <a:rPr lang="ar-SA" sz="3600" b="1" i="0" dirty="0" smtClean="0">
                <a:solidFill>
                  <a:srgbClr val="000000"/>
                </a:solidFill>
                <a:latin typeface="Simplified Arabic" pitchFamily="18" charset="-78"/>
                <a:ea typeface="Adobe Arabic Regular"/>
                <a:cs typeface="Simplified Arabic" pitchFamily="18" charset="-78"/>
                <a:sym typeface="Adobe Arabic Regular"/>
              </a:rPr>
              <a:t>جعل خلفية الصورة شفافة. لعمل هذا ينبغي عليك تحديد أحد ألوان الجدول, الذي سيصبح شفافاً.</a:t>
            </a:r>
          </a:p>
          <a:p>
            <a:pPr marL="0" indent="0" defTabSz="214884">
              <a:lnSpc>
                <a:spcPct val="150000"/>
              </a:lnSpc>
              <a:spcBef>
                <a:spcPts val="0"/>
              </a:spcBef>
              <a:buSzTx/>
              <a:buFont typeface="Arial" panose="020B0604020202020204" pitchFamily="34" charset="0"/>
              <a:buNone/>
              <a:defRPr sz="1800">
                <a:solidFill>
                  <a:srgbClr val="000000"/>
                </a:solidFill>
                <a:effectLst/>
              </a:defRPr>
            </a:pPr>
            <a:r>
              <a:rPr lang="ar-SA" sz="3600" b="1" i="0" dirty="0" smtClean="0">
                <a:solidFill>
                  <a:srgbClr val="000000"/>
                </a:solidFill>
                <a:latin typeface="Simplified Arabic" pitchFamily="18" charset="-78"/>
                <a:ea typeface="Adobe Arabic Regular"/>
                <a:cs typeface="Simplified Arabic" pitchFamily="18" charset="-78"/>
                <a:sym typeface="Adobe Arabic Regular"/>
              </a:rPr>
              <a:t>-  جعل الصورة متحرّكة. يمكن إضفاء نوع من الحركة أشبه بالأفلام عن طريق تنظيم سلسلة من اللقطات الثابتة وعرضها بسرعة واحدة تلو الأخرى. عملية التحريك تعطي نتائج أفضل مع الرسم الخطّي, ولكن يمكن </a:t>
            </a:r>
            <a:r>
              <a:rPr lang="ar-SA" sz="3600" b="1" i="0" dirty="0" err="1" smtClean="0">
                <a:solidFill>
                  <a:srgbClr val="000000"/>
                </a:solidFill>
                <a:latin typeface="Simplified Arabic" pitchFamily="18" charset="-78"/>
                <a:ea typeface="Adobe Arabic Regular"/>
                <a:cs typeface="Simplified Arabic" pitchFamily="18" charset="-78"/>
                <a:sym typeface="Adobe Arabic Regular"/>
              </a:rPr>
              <a:t>إستعمالها</a:t>
            </a:r>
            <a:r>
              <a:rPr lang="ar-SA" sz="3600" b="1" i="0" dirty="0" smtClean="0">
                <a:solidFill>
                  <a:srgbClr val="000000"/>
                </a:solidFill>
                <a:latin typeface="Simplified Arabic" pitchFamily="18" charset="-78"/>
                <a:ea typeface="Adobe Arabic Regular"/>
                <a:cs typeface="Simplified Arabic" pitchFamily="18" charset="-78"/>
                <a:sym typeface="Adobe Arabic Regular"/>
              </a:rPr>
              <a:t> أيضاً مع الصور. (شاهد موضوع  </a:t>
            </a:r>
            <a:r>
              <a:rPr lang="ar-SA" sz="3600" b="1" i="0" dirty="0" err="1" smtClean="0">
                <a:solidFill>
                  <a:srgbClr val="EA399A"/>
                </a:solidFill>
                <a:latin typeface="Simplified Arabic" pitchFamily="18" charset="-78"/>
                <a:ea typeface="Adobe Arabic Regular"/>
                <a:cs typeface="Simplified Arabic" pitchFamily="18" charset="-78"/>
                <a:sym typeface="Adobe Arabic Regular"/>
                <a:hlinkClick r:id="rId2"/>
              </a:rPr>
              <a:t>ماهو</a:t>
            </a:r>
            <a:r>
              <a:rPr lang="ar-SA" sz="3600" b="1" i="0" dirty="0" smtClean="0">
                <a:solidFill>
                  <a:srgbClr val="EA399A"/>
                </a:solidFill>
                <a:latin typeface="Simplified Arabic" pitchFamily="18" charset="-78"/>
                <a:ea typeface="Adobe Arabic Regular"/>
                <a:cs typeface="Simplified Arabic" pitchFamily="18" charset="-78"/>
                <a:sym typeface="Adobe Arabic Regular"/>
                <a:hlinkClick r:id="rId2"/>
              </a:rPr>
              <a:t> فن الـ </a:t>
            </a:r>
            <a:r>
              <a:rPr lang="en-US" sz="3600" b="1" i="0" dirty="0" err="1" smtClean="0">
                <a:solidFill>
                  <a:srgbClr val="EA399A"/>
                </a:solidFill>
                <a:latin typeface="Simplified Arabic" pitchFamily="18" charset="-78"/>
                <a:ea typeface="Adobe Arabic Regular"/>
                <a:cs typeface="Simplified Arabic" pitchFamily="18" charset="-78"/>
                <a:sym typeface="Adobe Arabic Regular"/>
                <a:hlinkClick r:id="rId2"/>
              </a:rPr>
              <a:t>Cinemagraphs</a:t>
            </a:r>
            <a:r>
              <a:rPr lang="en-US" sz="3600" b="1" i="0" dirty="0" smtClean="0">
                <a:solidFill>
                  <a:srgbClr val="000000"/>
                </a:solidFill>
                <a:latin typeface="Simplified Arabic" pitchFamily="18" charset="-78"/>
                <a:ea typeface="Adobe Arabic Regular"/>
                <a:cs typeface="Simplified Arabic" pitchFamily="18" charset="-78"/>
                <a:sym typeface="Adobe Arabic Regular"/>
              </a:rPr>
              <a:t> </a:t>
            </a:r>
            <a:r>
              <a:rPr lang="ar-SA" sz="3600" b="1" i="0" dirty="0" smtClean="0">
                <a:solidFill>
                  <a:srgbClr val="000000"/>
                </a:solidFill>
                <a:latin typeface="Simplified Arabic" pitchFamily="18" charset="-78"/>
                <a:ea typeface="Adobe Arabic Regular"/>
                <a:cs typeface="Simplified Arabic" pitchFamily="18" charset="-78"/>
                <a:sym typeface="Adobe Arabic Regular"/>
              </a:rPr>
              <a:t> للتعرف على هذه الخاصية أكثر).</a:t>
            </a:r>
            <a:endParaRPr lang="ar-SA" sz="3600" b="1" i="0" dirty="0">
              <a:solidFill>
                <a:srgbClr val="000000"/>
              </a:solidFill>
              <a:latin typeface="Simplified Arabic" pitchFamily="18" charset="-78"/>
              <a:ea typeface="Adobe Arabic Regular"/>
              <a:cs typeface="Simplified Arabic" pitchFamily="18" charset="-78"/>
              <a:sym typeface="Adobe Arabic Regular"/>
            </a:endParaRPr>
          </a:p>
        </p:txBody>
      </p:sp>
    </p:spTree>
    <p:extLst>
      <p:ext uri="{BB962C8B-B14F-4D97-AF65-F5344CB8AC3E}">
        <p14:creationId xmlns:p14="http://schemas.microsoft.com/office/powerpoint/2010/main" xmlns="" val="1281951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Shape 66"/>
          <p:cNvSpPr>
            <a:spLocks noGrp="1"/>
          </p:cNvSpPr>
          <p:nvPr>
            <p:ph type="title"/>
          </p:nvPr>
        </p:nvSpPr>
        <p:spPr>
          <a:xfrm>
            <a:off x="9625263" y="301131"/>
            <a:ext cx="2501900" cy="110222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PNG</a:t>
            </a:r>
          </a:p>
        </p:txBody>
      </p:sp>
      <p:sp>
        <p:nvSpPr>
          <p:cNvPr id="67" name="Shape 67"/>
          <p:cNvSpPr>
            <a:spLocks noGrp="1"/>
          </p:cNvSpPr>
          <p:nvPr>
            <p:ph type="body" idx="1"/>
          </p:nvPr>
        </p:nvSpPr>
        <p:spPr>
          <a:xfrm>
            <a:off x="284641" y="1410898"/>
            <a:ext cx="12113217" cy="5969000"/>
          </a:xfrm>
          <a:prstGeom prst="rect">
            <a:avLst/>
          </a:prstGeom>
        </p:spPr>
        <p:txBody>
          <a:bodyPr>
            <a:noAutofit/>
          </a:bodyPr>
          <a:lstStyle/>
          <a:p>
            <a:pPr marL="0" lvl="0" indent="0" algn="just" defTabSz="256031">
              <a:lnSpc>
                <a:spcPct val="150000"/>
              </a:lnSpc>
              <a:spcBef>
                <a:spcPts val="0"/>
              </a:spcBef>
              <a:buSzTx/>
              <a:buNone/>
              <a:defRPr sz="1800">
                <a:solidFill>
                  <a:srgbClr val="000000"/>
                </a:solidFill>
                <a:effectLst/>
              </a:defRPr>
            </a:pPr>
            <a:r>
              <a:rPr sz="3600" b="1" dirty="0" err="1" smtClean="0">
                <a:latin typeface="Simplified Arabic" pitchFamily="18" charset="-78"/>
                <a:ea typeface="Adobe Arabic Regular"/>
                <a:cs typeface="Simplified Arabic" pitchFamily="18" charset="-78"/>
                <a:sym typeface="Adobe Arabic Regular"/>
              </a:rPr>
              <a:t>صمم</a:t>
            </a:r>
            <a:r>
              <a:rPr sz="3600" b="1" dirty="0" smtClean="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هذا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النوع</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ليكون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بديلا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للصور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من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نوع</a:t>
            </a:r>
            <a:r>
              <a:rPr sz="3600" b="1" dirty="0">
                <a:latin typeface="Simplified Arabic" pitchFamily="18" charset="-78"/>
                <a:ea typeface="Adobe Arabic Regular"/>
                <a:cs typeface="Simplified Arabic" pitchFamily="18" charset="-78"/>
                <a:sym typeface="Adobe Arabic Regular"/>
              </a:rPr>
              <a:t> GIF </a:t>
            </a:r>
            <a:r>
              <a:rPr sz="3600" b="1" dirty="0" err="1">
                <a:latin typeface="Simplified Arabic" pitchFamily="18" charset="-78"/>
                <a:ea typeface="Adobe Arabic Regular"/>
                <a:cs typeface="Simplified Arabic" pitchFamily="18" charset="-78"/>
                <a:sym typeface="Adobe Arabic Regular"/>
              </a:rPr>
              <a:t>غير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أنه</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يدعم</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الصور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المتحركة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يمكن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استعماله</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في</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جميع</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أنظمة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التشغيل</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عند</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ضغط</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الصورة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بهذا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الامتداد</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فإنه</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يحفظ</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جميع</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ألوانها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دون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إتلاف</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بجودة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تصل</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إلى</a:t>
            </a:r>
            <a:r>
              <a:rPr sz="3600" b="1" dirty="0">
                <a:latin typeface="Simplified Arabic" pitchFamily="18" charset="-78"/>
                <a:ea typeface="Adobe Arabic Regular"/>
                <a:cs typeface="Simplified Arabic" pitchFamily="18" charset="-78"/>
                <a:sym typeface="Adobe Arabic Regular"/>
              </a:rPr>
              <a:t> 25 % </a:t>
            </a:r>
            <a:r>
              <a:rPr sz="3600" b="1" dirty="0" err="1">
                <a:latin typeface="Simplified Arabic" pitchFamily="18" charset="-78"/>
                <a:ea typeface="Adobe Arabic Regular"/>
                <a:cs typeface="Simplified Arabic" pitchFamily="18" charset="-78"/>
                <a:sym typeface="Adobe Arabic Regular"/>
              </a:rPr>
              <a:t>أفضل</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من</a:t>
            </a:r>
            <a:r>
              <a:rPr sz="3600" b="1" dirty="0">
                <a:latin typeface="Simplified Arabic" pitchFamily="18" charset="-78"/>
                <a:ea typeface="Adobe Arabic Regular"/>
                <a:cs typeface="Simplified Arabic" pitchFamily="18" charset="-78"/>
                <a:sym typeface="Adobe Arabic Regular"/>
              </a:rPr>
              <a:t> GIF. </a:t>
            </a:r>
            <a:r>
              <a:rPr sz="3600" b="1" dirty="0" err="1">
                <a:latin typeface="Simplified Arabic" pitchFamily="18" charset="-78"/>
                <a:ea typeface="Adobe Arabic Regular"/>
                <a:cs typeface="Simplified Arabic" pitchFamily="18" charset="-78"/>
                <a:sym typeface="Adobe Arabic Regular"/>
              </a:rPr>
              <a:t>وتتفوق</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عليها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في</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توفر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بعض</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المزايا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التي</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تتوفر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في</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الهيئة</a:t>
            </a:r>
            <a:r>
              <a:rPr sz="3600" b="1" dirty="0">
                <a:latin typeface="Simplified Arabic" pitchFamily="18" charset="-78"/>
                <a:ea typeface="Adobe Arabic Regular"/>
                <a:cs typeface="Simplified Arabic" pitchFamily="18" charset="-78"/>
                <a:sym typeface="Adobe Arabic Regular"/>
              </a:rPr>
              <a:t> GIF .</a:t>
            </a:r>
          </a:p>
          <a:p>
            <a:pPr marL="0" lvl="0" indent="0" algn="just" defTabSz="256031">
              <a:lnSpc>
                <a:spcPct val="150000"/>
              </a:lnSpc>
              <a:spcBef>
                <a:spcPts val="0"/>
              </a:spcBef>
              <a:buSzTx/>
              <a:buNone/>
              <a:defRPr sz="1800">
                <a:solidFill>
                  <a:srgbClr val="000000"/>
                </a:solidFill>
                <a:effectLst/>
              </a:defRPr>
            </a:pP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يشتمل</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هذا</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الامتداد</a:t>
            </a:r>
            <a:r>
              <a:rPr sz="3600" b="1" dirty="0">
                <a:latin typeface="Simplified Arabic" pitchFamily="18" charset="-78"/>
                <a:ea typeface="Adobe Arabic Regular"/>
                <a:cs typeface="Simplified Arabic" pitchFamily="18" charset="-78"/>
                <a:sym typeface="Adobe Arabic Regular"/>
              </a:rPr>
              <a:t> 254 </a:t>
            </a:r>
            <a:r>
              <a:rPr sz="3600" b="1" dirty="0" err="1">
                <a:latin typeface="Simplified Arabic" pitchFamily="18" charset="-78"/>
                <a:ea typeface="Adobe Arabic Regular"/>
                <a:cs typeface="Simplified Arabic" pitchFamily="18" charset="-78"/>
                <a:sym typeface="Adobe Arabic Regular"/>
              </a:rPr>
              <a:t>مستوى</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شفافية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في</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حين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أن</a:t>
            </a:r>
            <a:r>
              <a:rPr sz="3600" b="1" dirty="0">
                <a:latin typeface="Simplified Arabic" pitchFamily="18" charset="-78"/>
                <a:ea typeface="Adobe Arabic Regular"/>
                <a:cs typeface="Simplified Arabic" pitchFamily="18" charset="-78"/>
                <a:sym typeface="Adobe Arabic Regular"/>
              </a:rPr>
              <a:t> GIF </a:t>
            </a:r>
            <a:r>
              <a:rPr sz="3600" b="1" dirty="0" err="1">
                <a:latin typeface="Simplified Arabic" pitchFamily="18" charset="-78"/>
                <a:ea typeface="Adobe Arabic Regular"/>
                <a:cs typeface="Simplified Arabic" pitchFamily="18" charset="-78"/>
                <a:sym typeface="Adobe Arabic Regular"/>
              </a:rPr>
              <a:t>يدعم</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مستوى</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واحد</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فقط</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وفيه</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تحكّم</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أكبر</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بدرجة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سطوع</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الصورة</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ودعم</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لنظام</a:t>
            </a:r>
            <a:r>
              <a:rPr sz="3600" b="1" dirty="0">
                <a:latin typeface="Simplified Arabic" pitchFamily="18" charset="-78"/>
                <a:ea typeface="Adobe Arabic Regular"/>
                <a:cs typeface="Simplified Arabic" pitchFamily="18" charset="-78"/>
                <a:sym typeface="Adobe Arabic Regular"/>
              </a:rPr>
              <a:t>  48-bit (16 </a:t>
            </a:r>
            <a:r>
              <a:rPr sz="3600" b="1" dirty="0" err="1">
                <a:latin typeface="Simplified Arabic" pitchFamily="18" charset="-78"/>
                <a:ea typeface="Adobe Arabic Regular"/>
                <a:cs typeface="Simplified Arabic" pitchFamily="18" charset="-78"/>
                <a:sym typeface="Adobe Arabic Regular"/>
              </a:rPr>
              <a:t>مليون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لون</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لكل</a:t>
            </a:r>
            <a:r>
              <a:rPr sz="3600" b="1" dirty="0">
                <a:latin typeface="Simplified Arabic" pitchFamily="18" charset="-78"/>
                <a:ea typeface="Adobe Arabic Regular"/>
                <a:cs typeface="Simplified Arabic" pitchFamily="18" charset="-78"/>
                <a:sym typeface="Adobe Arabic Regular"/>
              </a:rPr>
              <a:t> </a:t>
            </a:r>
            <a:r>
              <a:rPr sz="3600" b="1" dirty="0" err="1">
                <a:latin typeface="Simplified Arabic" pitchFamily="18" charset="-78"/>
                <a:ea typeface="Adobe Arabic Regular"/>
                <a:cs typeface="Simplified Arabic" pitchFamily="18" charset="-78"/>
                <a:sym typeface="Adobe Arabic Regular"/>
              </a:rPr>
              <a:t>بكسل</a:t>
            </a:r>
            <a:r>
              <a:rPr sz="3600" b="1" dirty="0" smtClean="0">
                <a:latin typeface="Simplified Arabic" pitchFamily="18" charset="-78"/>
                <a:ea typeface="Adobe Arabic Regular"/>
                <a:cs typeface="Simplified Arabic" pitchFamily="18" charset="-78"/>
                <a:sym typeface="Adobe Arabic Regular"/>
              </a:rPr>
              <a:t>.</a:t>
            </a:r>
            <a:endParaRPr sz="3600" b="1" dirty="0">
              <a:latin typeface="Simplified Arabic" pitchFamily="18" charset="-78"/>
              <a:ea typeface="Adobe Arabic Regular"/>
              <a:cs typeface="Simplified Arabic" pitchFamily="18" charset="-78"/>
              <a:sym typeface="Adobe Arabic Regular"/>
            </a:endParaRPr>
          </a:p>
        </p:txBody>
      </p:sp>
      <p:sp>
        <p:nvSpPr>
          <p:cNvPr id="2" name="مربع نص 1"/>
          <p:cNvSpPr txBox="1"/>
          <p:nvPr/>
        </p:nvSpPr>
        <p:spPr>
          <a:xfrm>
            <a:off x="284641" y="539759"/>
            <a:ext cx="6568025" cy="1200329"/>
          </a:xfrm>
          <a:prstGeom prst="rect">
            <a:avLst/>
          </a:prstGeom>
          <a:noFill/>
        </p:spPr>
        <p:txBody>
          <a:bodyPr wrap="square" rtlCol="1">
            <a:spAutoFit/>
          </a:bodyPr>
          <a:lstStyle/>
          <a:p>
            <a:pPr lvl="0"/>
            <a:r>
              <a:rPr lang="en-US" sz="4000" b="1" dirty="0">
                <a:solidFill>
                  <a:srgbClr val="787800"/>
                </a:solidFill>
                <a:effectLst/>
                <a:latin typeface="Adobe Arabic" panose="02040503050201020203" pitchFamily="18" charset="-78"/>
                <a:ea typeface="Adobe Arabic Regular"/>
                <a:cs typeface="Adobe Arabic" panose="02040503050201020203" pitchFamily="18" charset="-78"/>
                <a:sym typeface="Adobe Arabic Regular"/>
              </a:rPr>
              <a:t>"Portable Network Graphics"</a:t>
            </a:r>
          </a:p>
          <a:p>
            <a:endParaRPr lang="ar-SA"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034716" y="2162018"/>
            <a:ext cx="10900610" cy="3785652"/>
          </a:xfrm>
          <a:prstGeom prst="rect">
            <a:avLst/>
          </a:prstGeom>
        </p:spPr>
        <p:txBody>
          <a:bodyPr wrap="square">
            <a:spAutoFit/>
          </a:bodyPr>
          <a:lstStyle/>
          <a:p>
            <a:pPr marL="0" lvl="0" indent="0" algn="just" defTabSz="256031" rtl="1">
              <a:lnSpc>
                <a:spcPct val="150000"/>
              </a:lnSpc>
              <a:spcBef>
                <a:spcPts val="0"/>
              </a:spcBef>
              <a:buSzTx/>
              <a:buNone/>
              <a:defRPr sz="1800">
                <a:solidFill>
                  <a:srgbClr val="000000"/>
                </a:solidFill>
                <a:effectLst/>
              </a:defRPr>
            </a:pPr>
            <a:r>
              <a:rPr lang="ar-SA" sz="4000" dirty="0" smtClean="0">
                <a:latin typeface="Adobe Arabic" panose="02040503050201020203" pitchFamily="18" charset="-78"/>
                <a:ea typeface="Adobe Arabic Regular"/>
                <a:cs typeface="Adobe Arabic" panose="02040503050201020203" pitchFamily="18" charset="-78"/>
                <a:sym typeface="Adobe Arabic Regular"/>
              </a:rPr>
              <a:t>ان هيئة</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en-US" sz="4000" dirty="0">
                <a:latin typeface="Adobe Arabic" panose="02040503050201020203" pitchFamily="18" charset="-78"/>
                <a:ea typeface="Adobe Arabic Regular"/>
                <a:cs typeface="Adobe Arabic" panose="02040503050201020203" pitchFamily="18" charset="-78"/>
                <a:sym typeface="Adobe Arabic Regular"/>
              </a:rPr>
              <a:t>PNG </a:t>
            </a:r>
            <a:r>
              <a:rPr lang="ar-SA" sz="4000" dirty="0" smtClean="0">
                <a:latin typeface="Adobe Arabic" panose="02040503050201020203" pitchFamily="18" charset="-78"/>
                <a:ea typeface="Adobe Arabic Regular"/>
                <a:cs typeface="Adobe Arabic" panose="02040503050201020203" pitchFamily="18" charset="-78"/>
                <a:sym typeface="Adobe Arabic Regular"/>
              </a:rPr>
              <a:t> وكما </a:t>
            </a:r>
            <a:r>
              <a:rPr lang="ar-SA" sz="4000" dirty="0">
                <a:latin typeface="Adobe Arabic" panose="02040503050201020203" pitchFamily="18" charset="-78"/>
                <a:ea typeface="Adobe Arabic Regular"/>
                <a:cs typeface="Adobe Arabic" panose="02040503050201020203" pitchFamily="18" charset="-78"/>
                <a:sym typeface="Adobe Arabic Regular"/>
              </a:rPr>
              <a:t>هو الحال مع </a:t>
            </a:r>
            <a:r>
              <a:rPr lang="en-US" sz="4000" dirty="0" smtClean="0">
                <a:latin typeface="Adobe Arabic" panose="02040503050201020203" pitchFamily="18" charset="-78"/>
                <a:ea typeface="Adobe Arabic Regular"/>
                <a:cs typeface="Adobe Arabic" panose="02040503050201020203" pitchFamily="18" charset="-78"/>
                <a:sym typeface="Adobe Arabic Regular"/>
              </a:rPr>
              <a:t> GIF</a:t>
            </a:r>
            <a:r>
              <a:rPr lang="en-US"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تدعم تعددية </a:t>
            </a:r>
            <a:r>
              <a:rPr lang="ar-SA" sz="4000" dirty="0" smtClean="0">
                <a:latin typeface="Adobe Arabic" panose="02040503050201020203" pitchFamily="18" charset="-78"/>
                <a:ea typeface="Adobe Arabic Regular"/>
                <a:cs typeface="Adobe Arabic" panose="02040503050201020203" pitchFamily="18" charset="-78"/>
                <a:sym typeface="Adobe Arabic Regular"/>
              </a:rPr>
              <a:t>المراحل</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en-US"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a:latin typeface="Adobe Arabic" panose="02040503050201020203" pitchFamily="18" charset="-78"/>
                <a:ea typeface="Adobe Arabic Regular"/>
                <a:cs typeface="Adobe Arabic" panose="02040503050201020203" pitchFamily="18" charset="-78"/>
                <a:sym typeface="Adobe Arabic Regular"/>
              </a:rPr>
              <a:t>هناك </a:t>
            </a:r>
            <a:r>
              <a:rPr lang="ar-SA" sz="4000" dirty="0" err="1">
                <a:latin typeface="Adobe Arabic" panose="02040503050201020203" pitchFamily="18" charset="-78"/>
                <a:ea typeface="Adobe Arabic Regular"/>
                <a:cs typeface="Adobe Arabic" panose="02040503050201020203" pitchFamily="18" charset="-78"/>
                <a:sym typeface="Adobe Arabic Regular"/>
              </a:rPr>
              <a:t>إتجاه</a:t>
            </a:r>
            <a:r>
              <a:rPr lang="ar-SA" sz="4000" dirty="0">
                <a:latin typeface="Adobe Arabic" panose="02040503050201020203" pitchFamily="18" charset="-78"/>
                <a:ea typeface="Adobe Arabic Regular"/>
                <a:cs typeface="Adobe Arabic" panose="02040503050201020203" pitchFamily="18" charset="-78"/>
                <a:sym typeface="Adobe Arabic Regular"/>
              </a:rPr>
              <a:t> لتحسين آلية ضغط الهيئة </a:t>
            </a:r>
            <a:r>
              <a:rPr lang="en-US" sz="4000" dirty="0" smtClean="0">
                <a:latin typeface="Adobe Arabic" panose="02040503050201020203" pitchFamily="18" charset="-78"/>
                <a:ea typeface="Adobe Arabic Regular"/>
                <a:cs typeface="Adobe Arabic" panose="02040503050201020203" pitchFamily="18" charset="-78"/>
                <a:sym typeface="Adobe Arabic Regular"/>
              </a:rPr>
              <a:t> PNG</a:t>
            </a:r>
            <a:r>
              <a:rPr lang="ar-SA" sz="4000" dirty="0">
                <a:latin typeface="Adobe Arabic" panose="02040503050201020203" pitchFamily="18" charset="-78"/>
                <a:ea typeface="Adobe Arabic Regular"/>
                <a:cs typeface="Adobe Arabic" panose="02040503050201020203" pitchFamily="18" charset="-78"/>
                <a:sym typeface="Adobe Arabic Regular"/>
              </a:rPr>
              <a:t>لتكون أفضل من آلية </a:t>
            </a:r>
            <a:r>
              <a:rPr lang="en-US" sz="4000" dirty="0" smtClean="0">
                <a:latin typeface="Adobe Arabic" panose="02040503050201020203" pitchFamily="18" charset="-78"/>
                <a:ea typeface="Adobe Arabic Regular"/>
                <a:cs typeface="Adobe Arabic" panose="02040503050201020203" pitchFamily="18" charset="-78"/>
                <a:sym typeface="Adobe Arabic Regular"/>
              </a:rPr>
              <a:t>GIF</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endParaRPr lang="en-US" sz="4000" dirty="0">
              <a:latin typeface="Adobe Arabic" panose="02040503050201020203" pitchFamily="18" charset="-78"/>
              <a:ea typeface="Adobe Arabic Regular"/>
              <a:cs typeface="Adobe Arabic" panose="02040503050201020203" pitchFamily="18" charset="-78"/>
              <a:sym typeface="Adobe Arabic Regular"/>
            </a:endParaRPr>
          </a:p>
          <a:p>
            <a:pPr marL="0" lvl="0" indent="0" algn="just" defTabSz="256031" rtl="1">
              <a:lnSpc>
                <a:spcPct val="15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يتميز هذا النوع  بطريقة عرضه الصورة تدريجيا على صفحة الويب مما يسرّع من عرض صفحة الويب.</a:t>
            </a:r>
          </a:p>
        </p:txBody>
      </p:sp>
    </p:spTree>
    <p:extLst>
      <p:ext uri="{BB962C8B-B14F-4D97-AF65-F5344CB8AC3E}">
        <p14:creationId xmlns:p14="http://schemas.microsoft.com/office/powerpoint/2010/main" xmlns="" val="3409052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Shape 70"/>
          <p:cNvSpPr>
            <a:spLocks noGrp="1"/>
          </p:cNvSpPr>
          <p:nvPr>
            <p:ph type="title"/>
          </p:nvPr>
        </p:nvSpPr>
        <p:spPr>
          <a:xfrm>
            <a:off x="9164990" y="192504"/>
            <a:ext cx="2938109" cy="1189789"/>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TIF / TIFF</a:t>
            </a:r>
          </a:p>
        </p:txBody>
      </p:sp>
      <p:sp>
        <p:nvSpPr>
          <p:cNvPr id="71" name="Shape 71"/>
          <p:cNvSpPr>
            <a:spLocks noGrp="1"/>
          </p:cNvSpPr>
          <p:nvPr>
            <p:ph type="body" idx="1"/>
          </p:nvPr>
        </p:nvSpPr>
        <p:spPr>
          <a:xfrm>
            <a:off x="601579" y="1382293"/>
            <a:ext cx="11501520" cy="5969000"/>
          </a:xfrm>
          <a:prstGeom prst="rect">
            <a:avLst/>
          </a:prstGeom>
        </p:spPr>
        <p:txBody>
          <a:bodyPr>
            <a:noAutofit/>
          </a:bodyPr>
          <a:lstStyle/>
          <a:p>
            <a:pPr marL="0" lvl="0" indent="0" algn="just" defTabSz="269747">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اختصار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لـ"Tag</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a:latin typeface="Adobe Arabic" panose="02040503050201020203" pitchFamily="18" charset="-78"/>
                <a:ea typeface="Adobe Arabic Regular"/>
                <a:cs typeface="Adobe Arabic" panose="02040503050201020203" pitchFamily="18" charset="-78"/>
                <a:sym typeface="Adobe Arabic Regular"/>
              </a:rPr>
              <a:t>Image File Format"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تم</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تصميمها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لحفظ</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الماسح</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الضوئي</a:t>
            </a:r>
            <a:r>
              <a:rPr sz="4000" dirty="0">
                <a:latin typeface="Adobe Arabic" panose="02040503050201020203" pitchFamily="18" charset="-78"/>
                <a:ea typeface="Adobe Arabic Regular"/>
                <a:cs typeface="Adobe Arabic" panose="02040503050201020203" pitchFamily="18" charset="-78"/>
                <a:sym typeface="Adobe Arabic Regular"/>
              </a:rPr>
              <a:t> (Scanner) </a:t>
            </a:r>
            <a:r>
              <a:rPr sz="4000" dirty="0" err="1">
                <a:latin typeface="Adobe Arabic" panose="02040503050201020203" pitchFamily="18" charset="-78"/>
                <a:ea typeface="Adobe Arabic Regular"/>
                <a:cs typeface="Adobe Arabic" panose="02040503050201020203" pitchFamily="18" charset="-78"/>
                <a:sym typeface="Adobe Arabic Regular"/>
              </a:rPr>
              <a:t>أو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برامج</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المعالجة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تحظى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بشهرة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واسعة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أيضاً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تطبيقات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النشر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الاحترافية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وهي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أقدم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المستعملة</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تمتاز</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بنفس</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تدرجات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ألوان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a:t>
            </a:r>
            <a:r>
              <a:rPr sz="4000" dirty="0">
                <a:latin typeface="Adobe Arabic" panose="02040503050201020203" pitchFamily="18" charset="-78"/>
                <a:ea typeface="Adobe Arabic Regular"/>
                <a:cs typeface="Adobe Arabic" panose="02040503050201020203" pitchFamily="18" charset="-78"/>
                <a:sym typeface="Adobe Arabic Regular"/>
              </a:rPr>
              <a:t>ـ JPG </a:t>
            </a:r>
            <a:r>
              <a:rPr sz="4000" dirty="0" err="1">
                <a:latin typeface="Adobe Arabic" panose="02040503050201020203" pitchFamily="18" charset="-78"/>
                <a:ea typeface="Adobe Arabic Regular"/>
                <a:cs typeface="Adobe Arabic" panose="02040503050201020203" pitchFamily="18" charset="-78"/>
                <a:sym typeface="Adobe Arabic Regular"/>
              </a:rPr>
              <a:t>ولكن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بدون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ضغط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وهذا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يميزها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وكثير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المصممين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والمصورين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يفضلون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استخدامها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حال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رغبتهم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الطباعة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خصوصاً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إذا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كانوا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يطبعون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أحجام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كبيرة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الملفات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a:t>
            </a:r>
            <a:r>
              <a:rPr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يصل حجمها </a:t>
            </a:r>
            <a:r>
              <a:rPr sz="4000" dirty="0" err="1" smtClean="0">
                <a:latin typeface="Adobe Arabic" panose="02040503050201020203" pitchFamily="18" charset="-78"/>
                <a:ea typeface="Adobe Arabic Regular"/>
                <a:cs typeface="Adobe Arabic" panose="02040503050201020203" pitchFamily="18" charset="-78"/>
                <a:sym typeface="Adobe Arabic Regular"/>
              </a:rPr>
              <a:t>إلى</a:t>
            </a:r>
            <a:r>
              <a:rPr lang="ar-SA"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 4×4 </a:t>
            </a:r>
            <a:r>
              <a:rPr sz="4000" dirty="0" err="1" smtClean="0">
                <a:latin typeface="Adobe Arabic" panose="02040503050201020203" pitchFamily="18" charset="-78"/>
                <a:ea typeface="Adobe Arabic Regular"/>
                <a:cs typeface="Adobe Arabic" panose="02040503050201020203" pitchFamily="18" charset="-78"/>
                <a:sym typeface="Adobe Arabic Regular"/>
              </a:rPr>
              <a:t>مليو</a:t>
            </a:r>
            <a:r>
              <a:rPr lang="ar-SA" sz="4000" dirty="0" smtClean="0">
                <a:latin typeface="Adobe Arabic" panose="02040503050201020203" pitchFamily="18" charset="-78"/>
                <a:ea typeface="Adobe Arabic Regular"/>
                <a:cs typeface="Adobe Arabic" panose="02040503050201020203" pitchFamily="18" charset="-78"/>
                <a:sym typeface="Adobe Arabic Regular"/>
              </a:rPr>
              <a:t>ن </a:t>
            </a:r>
            <a:r>
              <a:rPr sz="4000" dirty="0" err="1" smtClean="0">
                <a:latin typeface="Adobe Arabic" panose="02040503050201020203" pitchFamily="18" charset="-78"/>
                <a:ea typeface="Adobe Arabic Regular"/>
                <a:cs typeface="Adobe Arabic" panose="02040503050201020203" pitchFamily="18" charset="-78"/>
                <a:sym typeface="Adobe Arabic Regular"/>
              </a:rPr>
              <a:t>بكسل</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269747">
              <a:lnSpc>
                <a:spcPct val="100000"/>
              </a:lnSpc>
              <a:spcBef>
                <a:spcPts val="0"/>
              </a:spcBef>
              <a:buSzTx/>
              <a:buNone/>
              <a:defRPr sz="1800">
                <a:solidFill>
                  <a:srgbClr val="000000"/>
                </a:solidFill>
                <a:effectLst/>
              </a:defRPr>
            </a:pP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تدعمها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جميع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أنظمة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التشغيل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تمكن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تخزين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بالأبيض</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والأسود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أو</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ذات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ألوان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حقيقية</a:t>
            </a:r>
            <a:r>
              <a:rPr sz="4000" dirty="0">
                <a:latin typeface="Adobe Arabic" panose="02040503050201020203" pitchFamily="18" charset="-78"/>
                <a:ea typeface="Adobe Arabic Regular"/>
                <a:cs typeface="Adobe Arabic" panose="02040503050201020203" pitchFamily="18" charset="-78"/>
                <a:sym typeface="Adobe Arabic Regular"/>
              </a:rPr>
              <a:t> (True color</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53453" y="1569804"/>
            <a:ext cx="11413957" cy="1938992"/>
          </a:xfrm>
          <a:prstGeom prst="rect">
            <a:avLst/>
          </a:prstGeom>
        </p:spPr>
        <p:txBody>
          <a:bodyPr wrap="square">
            <a:spAutoFit/>
          </a:bodyPr>
          <a:lstStyle/>
          <a:p>
            <a:pPr marL="0" lvl="0" indent="0" algn="just" defTabSz="269747" rtl="1">
              <a:lnSpc>
                <a:spcPct val="100000"/>
              </a:lnSpc>
              <a:spcBef>
                <a:spcPts val="0"/>
              </a:spcBef>
              <a:buSzTx/>
              <a:buNone/>
              <a:defRPr sz="1800">
                <a:solidFill>
                  <a:srgbClr val="000000"/>
                </a:solidFill>
                <a:effectLst/>
              </a:defRPr>
            </a:pPr>
            <a:r>
              <a:rPr lang="ar-SA" sz="4000" dirty="0">
                <a:latin typeface="Adobe Arabic" panose="02040503050201020203" pitchFamily="18" charset="-78"/>
                <a:ea typeface="Adobe Arabic Regular"/>
                <a:cs typeface="Adobe Arabic" panose="02040503050201020203" pitchFamily="18" charset="-78"/>
                <a:sym typeface="Adobe Arabic Regular"/>
              </a:rPr>
              <a:t>هنالك عدة صيغ للهيئة </a:t>
            </a:r>
            <a:r>
              <a:rPr lang="en-US" sz="4000" dirty="0">
                <a:latin typeface="Adobe Arabic" panose="02040503050201020203" pitchFamily="18" charset="-78"/>
                <a:ea typeface="Adobe Arabic Regular"/>
                <a:cs typeface="Adobe Arabic" panose="02040503050201020203" pitchFamily="18" charset="-78"/>
                <a:sym typeface="Adobe Arabic Regular"/>
              </a:rPr>
              <a:t>TIFF </a:t>
            </a:r>
            <a:r>
              <a:rPr lang="ar-SA" sz="4000" dirty="0">
                <a:latin typeface="Adobe Arabic" panose="02040503050201020203" pitchFamily="18" charset="-78"/>
                <a:ea typeface="Adobe Arabic Regular"/>
                <a:cs typeface="Adobe Arabic" panose="02040503050201020203" pitchFamily="18" charset="-78"/>
                <a:sym typeface="Adobe Arabic Regular"/>
              </a:rPr>
              <a:t>تدعى توسعات </a:t>
            </a:r>
            <a:r>
              <a:rPr lang="en-US" sz="4000" dirty="0">
                <a:latin typeface="Adobe Arabic" panose="02040503050201020203" pitchFamily="18" charset="-78"/>
                <a:ea typeface="Adobe Arabic Regular"/>
                <a:cs typeface="Adobe Arabic" panose="02040503050201020203" pitchFamily="18" charset="-78"/>
                <a:sym typeface="Adobe Arabic Regular"/>
              </a:rPr>
              <a:t>extensions , </a:t>
            </a:r>
            <a:r>
              <a:rPr lang="ar-SA" sz="4000" dirty="0">
                <a:latin typeface="Adobe Arabic" panose="02040503050201020203" pitchFamily="18" charset="-78"/>
                <a:ea typeface="Adobe Arabic Regular"/>
                <a:cs typeface="Adobe Arabic" panose="02040503050201020203" pitchFamily="18" charset="-78"/>
                <a:sym typeface="Adobe Arabic Regular"/>
              </a:rPr>
              <a:t>من هنا تظهر بعض المشاكل عند محاولة تحميل أحدها عن طريق الآخر. بعض التوسعات تتعامل بآلية ضغط من النوع </a:t>
            </a:r>
            <a:r>
              <a:rPr lang="en-US" sz="4000" dirty="0">
                <a:latin typeface="Adobe Arabic" panose="02040503050201020203" pitchFamily="18" charset="-78"/>
                <a:ea typeface="Adobe Arabic Regular"/>
                <a:cs typeface="Adobe Arabic" panose="02040503050201020203" pitchFamily="18" charset="-78"/>
                <a:sym typeface="Adobe Arabic Regular"/>
              </a:rPr>
              <a:t>LZW </a:t>
            </a:r>
            <a:r>
              <a:rPr lang="ar-SA" sz="4000" dirty="0">
                <a:latin typeface="Adobe Arabic" panose="02040503050201020203" pitchFamily="18" charset="-78"/>
                <a:ea typeface="Adobe Arabic Regular"/>
                <a:cs typeface="Adobe Arabic" panose="02040503050201020203" pitchFamily="18" charset="-78"/>
                <a:sym typeface="Adobe Arabic Regular"/>
              </a:rPr>
              <a:t>التي لا تضعف الصورة بتاتاً.</a:t>
            </a:r>
          </a:p>
        </p:txBody>
      </p:sp>
    </p:spTree>
    <p:extLst>
      <p:ext uri="{BB962C8B-B14F-4D97-AF65-F5344CB8AC3E}">
        <p14:creationId xmlns:p14="http://schemas.microsoft.com/office/powerpoint/2010/main" xmlns="" val="3844130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Shape 74"/>
          <p:cNvSpPr>
            <a:spLocks noGrp="1"/>
          </p:cNvSpPr>
          <p:nvPr>
            <p:ph type="title"/>
          </p:nvPr>
        </p:nvSpPr>
        <p:spPr>
          <a:xfrm>
            <a:off x="9107424" y="641350"/>
            <a:ext cx="2995677" cy="85826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RAW</a:t>
            </a:r>
          </a:p>
        </p:txBody>
      </p:sp>
      <p:sp>
        <p:nvSpPr>
          <p:cNvPr id="75" name="Shape 75"/>
          <p:cNvSpPr>
            <a:spLocks noGrp="1"/>
          </p:cNvSpPr>
          <p:nvPr>
            <p:ph type="body" idx="1"/>
          </p:nvPr>
        </p:nvSpPr>
        <p:spPr>
          <a:xfrm>
            <a:off x="256032" y="1634236"/>
            <a:ext cx="11847069" cy="5969000"/>
          </a:xfrm>
          <a:prstGeom prst="rect">
            <a:avLst/>
          </a:prstGeom>
        </p:spPr>
        <p:txBody>
          <a:bodyPr>
            <a:noAutofit/>
          </a:bodyPr>
          <a:lstStyle/>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تحل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محل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a:t>
            </a:r>
            <a:r>
              <a:rPr sz="4000" dirty="0">
                <a:latin typeface="Adobe Arabic" panose="02040503050201020203" pitchFamily="18" charset="-78"/>
                <a:ea typeface="Adobe Arabic Regular"/>
                <a:cs typeface="Adobe Arabic" panose="02040503050201020203" pitchFamily="18" charset="-78"/>
                <a:sym typeface="Adobe Arabic Regular"/>
              </a:rPr>
              <a:t>ـ Negative. </a:t>
            </a:r>
            <a:r>
              <a:rPr lang="ar-SA" sz="4000" dirty="0" smtClean="0">
                <a:latin typeface="Adobe Arabic" panose="02040503050201020203" pitchFamily="18" charset="-78"/>
                <a:ea typeface="Adobe Arabic Regular"/>
                <a:cs typeface="Adobe Arabic" panose="02040503050201020203" pitchFamily="18" charset="-78"/>
                <a:sym typeface="Adobe Arabic Regular"/>
              </a:rPr>
              <a:t> وتعد </a:t>
            </a:r>
            <a:r>
              <a:rPr sz="4000" dirty="0" err="1" smtClean="0">
                <a:latin typeface="Adobe Arabic" panose="02040503050201020203" pitchFamily="18" charset="-78"/>
                <a:ea typeface="Adobe Arabic Regular"/>
                <a:cs typeface="Adobe Arabic" panose="02040503050201020203" pitchFamily="18" charset="-78"/>
                <a:sym typeface="Adobe Arabic Regular"/>
              </a:rPr>
              <a:t>أفضل</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صيغة </a:t>
            </a:r>
            <a:r>
              <a:rPr sz="4000" dirty="0" err="1" smtClean="0">
                <a:latin typeface="Adobe Arabic" panose="02040503050201020203" pitchFamily="18" charset="-78"/>
                <a:ea typeface="Adobe Arabic Regular"/>
                <a:cs typeface="Adobe Arabic" panose="02040503050201020203" pitchFamily="18" charset="-78"/>
                <a:sym typeface="Adobe Arabic Regular"/>
              </a:rPr>
              <a:t>للتعديل</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على الصور </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لأنها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خام</a:t>
            </a:r>
            <a:r>
              <a:rPr sz="4000" dirty="0">
                <a:latin typeface="Adobe Arabic" panose="02040503050201020203" pitchFamily="18" charset="-78"/>
                <a:ea typeface="Adobe Arabic Regular"/>
                <a:cs typeface="Adobe Arabic" panose="02040503050201020203" pitchFamily="18" charset="-78"/>
                <a:sym typeface="Adobe Arabic Regular"/>
              </a:rPr>
              <a:t> </a:t>
            </a:r>
            <a:r>
              <a:rPr lang="ar-SA" sz="4000" dirty="0" smtClean="0">
                <a:latin typeface="Adobe Arabic" panose="02040503050201020203" pitchFamily="18" charset="-78"/>
                <a:ea typeface="Adobe Arabic Regular"/>
                <a:cs typeface="Adobe Arabic" panose="02040503050201020203" pitchFamily="18" charset="-78"/>
                <a:sym typeface="Adobe Arabic Regular"/>
              </a:rPr>
              <a:t>(</a:t>
            </a:r>
            <a:r>
              <a:rPr sz="4000" dirty="0" err="1" smtClean="0">
                <a:latin typeface="Adobe Arabic" panose="02040503050201020203" pitchFamily="18" charset="-78"/>
                <a:ea typeface="Adobe Arabic Regular"/>
                <a:cs typeface="Adobe Arabic" panose="02040503050201020203" pitchFamily="18" charset="-78"/>
                <a:sym typeface="Adobe Arabic Regular"/>
              </a:rPr>
              <a:t>صور</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أساسية</a:t>
            </a:r>
            <a:r>
              <a:rPr lang="ar-SA" sz="4000" dirty="0">
                <a:latin typeface="Adobe Arabic" panose="02040503050201020203" pitchFamily="18" charset="-78"/>
                <a:ea typeface="Adobe Arabic Regular"/>
                <a:cs typeface="Adobe Arabic" panose="02040503050201020203" pitchFamily="18" charset="-78"/>
                <a:sym typeface="Adobe Arabic Regular"/>
              </a:rPr>
              <a:t>)</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وبإمكان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التعديل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على</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بأفضل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طريقة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وبعدها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يتم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تصديرها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لأي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أخرى</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صيغة</a:t>
            </a:r>
            <a:r>
              <a:rPr sz="4000" dirty="0">
                <a:latin typeface="Adobe Arabic" panose="02040503050201020203" pitchFamily="18" charset="-78"/>
                <a:ea typeface="Adobe Arabic Regular"/>
                <a:cs typeface="Adobe Arabic" panose="02040503050201020203" pitchFamily="18" charset="-78"/>
                <a:sym typeface="Adobe Arabic Regular"/>
              </a:rPr>
              <a:t> RAW </a:t>
            </a:r>
            <a:r>
              <a:rPr sz="4000" dirty="0" err="1">
                <a:latin typeface="Adobe Arabic" panose="02040503050201020203" pitchFamily="18" charset="-78"/>
                <a:ea typeface="Adobe Arabic Regular"/>
                <a:cs typeface="Adobe Arabic" panose="02040503050201020203" pitchFamily="18" charset="-78"/>
                <a:sym typeface="Adobe Arabic Regular"/>
              </a:rPr>
              <a:t>يكون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أصغر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smtClean="0">
                <a:latin typeface="Adobe Arabic" panose="02040503050201020203" pitchFamily="18" charset="-78"/>
                <a:ea typeface="Adobe Arabic Regular"/>
                <a:cs typeface="Adobe Arabic" panose="02040503050201020203" pitchFamily="18" charset="-78"/>
                <a:sym typeface="Adobe Arabic Regular"/>
              </a:rPr>
              <a:t>TIFF </a:t>
            </a:r>
            <a:r>
              <a:rPr lang="ar-SA"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smtClean="0">
                <a:latin typeface="Adobe Arabic" panose="02040503050201020203" pitchFamily="18" charset="-78"/>
                <a:ea typeface="Adobe Arabic Regular"/>
                <a:cs typeface="Adobe Arabic" panose="02040503050201020203" pitchFamily="18" charset="-78"/>
                <a:sym typeface="Adobe Arabic Regular"/>
              </a:rPr>
              <a:t>بالرغم</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وجود</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معيار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والأشكال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الخام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المستخدمة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قبل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معظم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الكاميرات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ليست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موحدة</a:t>
            </a:r>
            <a:r>
              <a:rPr sz="4000" dirty="0">
                <a:latin typeface="Adobe Arabic" panose="02040503050201020203" pitchFamily="18" charset="-78"/>
                <a:ea typeface="Adobe Arabic Regular"/>
                <a:cs typeface="Adobe Arabic" panose="02040503050201020203" pitchFamily="18" charset="-78"/>
                <a:sym typeface="Adobe Arabic Regular"/>
              </a:rPr>
              <a:t> ، </a:t>
            </a:r>
            <a:r>
              <a:rPr sz="4000" dirty="0" err="1">
                <a:latin typeface="Adobe Arabic" panose="02040503050201020203" pitchFamily="18" charset="-78"/>
                <a:ea typeface="Adobe Arabic Regular"/>
                <a:cs typeface="Adobe Arabic" panose="02040503050201020203" pitchFamily="18" charset="-78"/>
                <a:sym typeface="Adobe Arabic Regular"/>
              </a:rPr>
              <a:t>وتختلف</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بين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شركات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تصنيع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الكاميرات</a:t>
            </a:r>
            <a:r>
              <a:rPr sz="4000" dirty="0">
                <a:latin typeface="Adobe Arabic" panose="02040503050201020203" pitchFamily="18" charset="-78"/>
                <a:ea typeface="Adobe Arabic Regular"/>
                <a:cs typeface="Adobe Arabic" panose="02040503050201020203" pitchFamily="18" charset="-78"/>
                <a:sym typeface="Adobe Arabic Regular"/>
              </a:rPr>
              <a:t>.</a:t>
            </a:r>
          </a:p>
          <a:p>
            <a:pPr marL="0" lvl="0" indent="0" algn="just" defTabSz="333756">
              <a:lnSpc>
                <a:spcPct val="100000"/>
              </a:lnSpc>
              <a:spcBef>
                <a:spcPts val="0"/>
              </a:spcBef>
              <a:buSzTx/>
              <a:buNone/>
              <a:defRPr sz="1800">
                <a:solidFill>
                  <a:srgbClr val="000000"/>
                </a:solidFill>
                <a:effectLst/>
              </a:defRPr>
            </a:pPr>
            <a:r>
              <a:rPr sz="4000" dirty="0" err="1">
                <a:latin typeface="Adobe Arabic" panose="02040503050201020203" pitchFamily="18" charset="-78"/>
                <a:ea typeface="Adobe Arabic Regular"/>
                <a:cs typeface="Adobe Arabic" panose="02040503050201020203" pitchFamily="18" charset="-78"/>
                <a:sym typeface="Adobe Arabic Regular"/>
              </a:rPr>
              <a:t>يعيبها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فقط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حجمها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الكبير</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قليل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البرامج</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تشغل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هذه</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الملفات</a:t>
            </a:r>
            <a:r>
              <a:rPr sz="4000" dirty="0">
                <a:latin typeface="Adobe Arabic" panose="02040503050201020203" pitchFamily="18" charset="-78"/>
                <a:ea typeface="Adobe Arabic Regular"/>
                <a:cs typeface="Adobe Arabic" panose="02040503050201020203" pitchFamily="18" charset="-78"/>
                <a:sym typeface="Adobe Arabic Regular"/>
              </a:rPr>
              <a: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a:spLocks noGrp="1"/>
          </p:cNvSpPr>
          <p:nvPr>
            <p:ph type="title"/>
          </p:nvPr>
        </p:nvSpPr>
        <p:spPr>
          <a:xfrm>
            <a:off x="698500" y="0"/>
            <a:ext cx="11201400" cy="1714500"/>
          </a:xfrm>
          <a:prstGeom prst="rect">
            <a:avLst/>
          </a:prstGeom>
        </p:spPr>
        <p:txBody>
          <a:bodyPr/>
          <a:lstStyle>
            <a:lvl1pPr algn="r">
              <a:defRPr sz="5100" spc="408">
                <a:solidFill>
                  <a:srgbClr val="733732"/>
                </a:solidFill>
                <a:latin typeface="Adobe Arabic Regular"/>
                <a:ea typeface="Adobe Arabic Regular"/>
                <a:cs typeface="Adobe Arabic Regular"/>
                <a:sym typeface="Adobe Arabic Regular"/>
              </a:defRPr>
            </a:lvl1pPr>
          </a:lstStyle>
          <a:p>
            <a:pPr lvl="0">
              <a:defRPr sz="1800" b="0" cap="none" spc="0">
                <a:solidFill>
                  <a:srgbClr val="000000"/>
                </a:solidFill>
                <a:effectLst/>
              </a:defRPr>
            </a:pPr>
            <a:r>
              <a:rPr sz="4800" b="1" cap="all" spc="40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ماهي</a:t>
            </a:r>
            <a:r>
              <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800" b="1" cap="all" spc="40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امتدادات</a:t>
            </a:r>
            <a:r>
              <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4800" b="1" cap="all" spc="408" dirty="0" err="1" smtClean="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الص</a:t>
            </a:r>
            <a:r>
              <a:rPr lang="ar-SA" sz="4800" b="1" cap="all" spc="408" dirty="0" smtClean="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ور؟ </a:t>
            </a:r>
            <a:endParaRPr sz="4800" b="1" cap="all" spc="40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endParaRPr>
          </a:p>
        </p:txBody>
      </p:sp>
      <p:sp>
        <p:nvSpPr>
          <p:cNvPr id="38" name="Shape 38"/>
          <p:cNvSpPr>
            <a:spLocks noGrp="1"/>
          </p:cNvSpPr>
          <p:nvPr>
            <p:ph type="body" idx="1"/>
          </p:nvPr>
        </p:nvSpPr>
        <p:spPr>
          <a:xfrm>
            <a:off x="698500" y="2009452"/>
            <a:ext cx="10606138" cy="3267398"/>
          </a:xfrm>
          <a:prstGeom prst="rect">
            <a:avLst/>
          </a:prstGeom>
        </p:spPr>
        <p:txBody>
          <a:bodyPr>
            <a:normAutofit/>
          </a:bodyPr>
          <a:lstStyle>
            <a:lvl1pPr marL="0" indent="0" algn="just" defTabSz="457200">
              <a:lnSpc>
                <a:spcPct val="150000"/>
              </a:lnSpc>
              <a:spcBef>
                <a:spcPts val="0"/>
              </a:spcBef>
              <a:buSzTx/>
              <a:buNone/>
              <a:defRPr sz="3200" b="1">
                <a:solidFill>
                  <a:srgbClr val="000000"/>
                </a:solidFill>
                <a:latin typeface="Adobe Arabic Regular"/>
                <a:ea typeface="Adobe Arabic Regular"/>
                <a:cs typeface="Adobe Arabic Regular"/>
                <a:sym typeface="Adobe Arabic Regular"/>
              </a:defRPr>
            </a:lvl1pPr>
          </a:lstStyle>
          <a:p>
            <a:pPr lvl="0">
              <a:defRPr sz="1800" b="0">
                <a:effectLst/>
              </a:defRPr>
            </a:pPr>
            <a:r>
              <a:rPr sz="4000" b="1" dirty="0" err="1">
                <a:latin typeface="Adobe Arabic" panose="02040503050201020203" pitchFamily="18" charset="-78"/>
                <a:cs typeface="Adobe Arabic" panose="02040503050201020203" pitchFamily="18" charset="-78"/>
              </a:rPr>
              <a:t>وهي</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وسائل</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معيارية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لتنظيم</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وتخزين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الصور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الرقمية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وتتكون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ملفات</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الصور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من</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البيانات</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الرقمية</a:t>
            </a:r>
            <a:r>
              <a:rPr sz="4000" b="1" dirty="0">
                <a:latin typeface="Adobe Arabic" panose="02040503050201020203" pitchFamily="18" charset="-78"/>
                <a:cs typeface="Adobe Arabic" panose="02040503050201020203" pitchFamily="18" charset="-78"/>
              </a:rPr>
              <a:t> </a:t>
            </a:r>
            <a:r>
              <a:rPr sz="4000" b="1" dirty="0" err="1" smtClean="0">
                <a:latin typeface="Adobe Arabic" panose="02040503050201020203" pitchFamily="18" charset="-78"/>
                <a:cs typeface="Adobe Arabic" panose="02040503050201020203" pitchFamily="18" charset="-78"/>
              </a:rPr>
              <a:t>للاستخدام</a:t>
            </a:r>
            <a:r>
              <a:rPr sz="4000" b="1" dirty="0" smtClean="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على</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شاشة</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الكمبيوتر</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أو</a:t>
            </a:r>
            <a:r>
              <a:rPr sz="4000" b="1" dirty="0">
                <a:latin typeface="Adobe Arabic" panose="02040503050201020203" pitchFamily="18" charset="-78"/>
                <a:cs typeface="Adobe Arabic" panose="02040503050201020203" pitchFamily="18" charset="-78"/>
              </a:rPr>
              <a:t> </a:t>
            </a:r>
            <a:r>
              <a:rPr sz="4000" b="1" dirty="0" err="1">
                <a:latin typeface="Adobe Arabic" panose="02040503050201020203" pitchFamily="18" charset="-78"/>
                <a:cs typeface="Adobe Arabic" panose="02040503050201020203" pitchFamily="18" charset="-78"/>
              </a:rPr>
              <a:t>الطابعة</a:t>
            </a:r>
            <a:r>
              <a:rPr sz="4000" b="1" dirty="0">
                <a:latin typeface="Adobe Arabic" panose="02040503050201020203" pitchFamily="18" charset="-78"/>
                <a:cs typeface="Adobe Arabic" panose="02040503050201020203" pitchFamily="18" charset="-78"/>
              </a:rPr>
              <a: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B5BE82"/>
        </a:solidFill>
        <a:effectLst/>
      </p:bgPr>
    </p:bg>
    <p:spTree>
      <p:nvGrpSpPr>
        <p:cNvPr id="1" name=""/>
        <p:cNvGrpSpPr/>
        <p:nvPr/>
      </p:nvGrpSpPr>
      <p:grpSpPr>
        <a:xfrm>
          <a:off x="0" y="0"/>
          <a:ext cx="0" cy="0"/>
          <a:chOff x="0" y="0"/>
          <a:chExt cx="0" cy="0"/>
        </a:xfrm>
      </p:grpSpPr>
      <p:sp>
        <p:nvSpPr>
          <p:cNvPr id="78" name="Shape 78"/>
          <p:cNvSpPr>
            <a:spLocks noGrp="1"/>
          </p:cNvSpPr>
          <p:nvPr>
            <p:ph type="title"/>
          </p:nvPr>
        </p:nvSpPr>
        <p:spPr>
          <a:xfrm>
            <a:off x="8780548" y="189484"/>
            <a:ext cx="3507740" cy="907796"/>
          </a:xfrm>
          <a:prstGeom prst="rect">
            <a:avLst/>
          </a:prstGeom>
        </p:spPr>
        <p:txBody>
          <a:bodyPr/>
          <a:lstStyle>
            <a:lvl1pPr algn="ctr">
              <a:defRPr>
                <a:solidFill>
                  <a:srgbClr val="733732"/>
                </a:solidFill>
              </a:defRPr>
            </a:lvl1pPr>
          </a:lstStyle>
          <a:p>
            <a:pPr lvl="0">
              <a:defRPr sz="1800" b="0" cap="none" spc="0">
                <a:solidFill>
                  <a:srgbClr val="000000"/>
                </a:solidFill>
                <a:effectLst/>
              </a:defRPr>
            </a:pPr>
            <a:r>
              <a:rPr sz="4800" b="1" cap="all" spc="384" dirty="0" err="1">
                <a:solidFill>
                  <a:srgbClr val="787800"/>
                </a:solidFill>
                <a:effectLst>
                  <a:outerShdw blurRad="25400" dist="25400" dir="5520000" rotWithShape="0">
                    <a:srgbClr val="FFFFFF">
                      <a:alpha val="72000"/>
                    </a:srgbClr>
                  </a:outerShdw>
                </a:effectLst>
              </a:rPr>
              <a:t>نصائح</a:t>
            </a:r>
            <a:r>
              <a:rPr sz="4800" b="1" cap="all" spc="384" dirty="0">
                <a:solidFill>
                  <a:srgbClr val="787800"/>
                </a:solidFill>
                <a:effectLst>
                  <a:outerShdw blurRad="25400" dist="25400" dir="5520000" rotWithShape="0">
                    <a:srgbClr val="FFFFFF">
                      <a:alpha val="72000"/>
                    </a:srgbClr>
                  </a:outerShdw>
                </a:effectLst>
              </a:rPr>
              <a:t> </a:t>
            </a:r>
            <a:r>
              <a:rPr sz="4800" b="1" cap="all" spc="384" dirty="0" err="1">
                <a:solidFill>
                  <a:srgbClr val="787800"/>
                </a:solidFill>
                <a:effectLst>
                  <a:outerShdw blurRad="25400" dist="25400" dir="5520000" rotWithShape="0">
                    <a:srgbClr val="FFFFFF">
                      <a:alpha val="72000"/>
                    </a:srgbClr>
                  </a:outerShdw>
                </a:effectLst>
              </a:rPr>
              <a:t>عامة</a:t>
            </a:r>
            <a:r>
              <a:rPr sz="4800" b="1" cap="all" spc="384" dirty="0">
                <a:solidFill>
                  <a:srgbClr val="787800"/>
                </a:solidFill>
                <a:effectLst>
                  <a:outerShdw blurRad="25400" dist="25400" dir="5520000" rotWithShape="0">
                    <a:srgbClr val="FFFFFF">
                      <a:alpha val="72000"/>
                    </a:srgbClr>
                  </a:outerShdw>
                </a:effectLst>
              </a:rPr>
              <a:t> </a:t>
            </a:r>
          </a:p>
        </p:txBody>
      </p:sp>
      <p:sp>
        <p:nvSpPr>
          <p:cNvPr id="79" name="Shape 79"/>
          <p:cNvSpPr>
            <a:spLocks noGrp="1"/>
          </p:cNvSpPr>
          <p:nvPr>
            <p:ph type="body" idx="1"/>
          </p:nvPr>
        </p:nvSpPr>
        <p:spPr>
          <a:xfrm>
            <a:off x="182880" y="1097280"/>
            <a:ext cx="12251712" cy="6894576"/>
          </a:xfrm>
          <a:prstGeom prst="rect">
            <a:avLst/>
          </a:prstGeom>
          <a:ln w="9525">
            <a:bevel/>
          </a:ln>
        </p:spPr>
        <p:txBody>
          <a:bodyPr>
            <a:noAutofit/>
          </a:bodyPr>
          <a:lstStyle/>
          <a:p>
            <a:pPr marL="0" lvl="0" indent="0" algn="just" defTabSz="457200">
              <a:lnSpc>
                <a:spcPct val="150000"/>
              </a:lnSpc>
              <a:spcBef>
                <a:spcPts val="0"/>
              </a:spcBef>
              <a:buSzTx/>
              <a:buNone/>
              <a:defRPr sz="1800">
                <a:solidFill>
                  <a:srgbClr val="000000"/>
                </a:solidFill>
                <a:effectLst/>
              </a:defRPr>
            </a:pPr>
            <a:r>
              <a:rPr sz="3600" dirty="0">
                <a:latin typeface="Adobe Arabic" panose="02040503050201020203" pitchFamily="18" charset="-78"/>
                <a:ea typeface="Adobe Arabic Regular"/>
                <a:cs typeface="Adobe Arabic" panose="02040503050201020203" pitchFamily="18" charset="-78"/>
                <a:sym typeface="Adobe Arabic Regular"/>
              </a:rPr>
              <a:t>.</a:t>
            </a:r>
            <a:r>
              <a:rPr sz="3200" b="1" dirty="0">
                <a:latin typeface="Simplified Arabic" pitchFamily="18" charset="-78"/>
                <a:ea typeface="Adobe Arabic Regular"/>
                <a:cs typeface="Simplified Arabic" pitchFamily="18" charset="-78"/>
                <a:sym typeface="Adobe Arabic Regular"/>
              </a:rPr>
              <a:t>1 </a:t>
            </a:r>
            <a:r>
              <a:rPr sz="3200" b="1" dirty="0" err="1">
                <a:latin typeface="Simplified Arabic" pitchFamily="18" charset="-78"/>
                <a:ea typeface="Adobe Arabic Regular"/>
                <a:cs typeface="Simplified Arabic" pitchFamily="18" charset="-78"/>
                <a:sym typeface="Adobe Arabic Regular"/>
              </a:rPr>
              <a:t>ألا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تعيد</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حفظ</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ملفات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الأصلية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بصيغة</a:t>
            </a:r>
            <a:r>
              <a:rPr sz="3200" b="1" dirty="0">
                <a:latin typeface="Simplified Arabic" pitchFamily="18" charset="-78"/>
                <a:ea typeface="Adobe Arabic Regular"/>
                <a:cs typeface="Simplified Arabic" pitchFamily="18" charset="-78"/>
                <a:sym typeface="Adobe Arabic Regular"/>
              </a:rPr>
              <a:t> JPEG. </a:t>
            </a:r>
            <a:r>
              <a:rPr sz="3200" b="1" dirty="0" err="1">
                <a:latin typeface="Simplified Arabic" pitchFamily="18" charset="-78"/>
                <a:ea typeface="Adobe Arabic Regular"/>
                <a:cs typeface="Simplified Arabic" pitchFamily="18" charset="-78"/>
                <a:sym typeface="Adobe Arabic Regular"/>
              </a:rPr>
              <a:t>والسبب</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أن</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حفظها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بشكل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متكرر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تتدهور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يعمل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نظام</a:t>
            </a:r>
            <a:r>
              <a:rPr sz="3200" b="1" dirty="0">
                <a:latin typeface="Simplified Arabic" pitchFamily="18" charset="-78"/>
                <a:ea typeface="Adobe Arabic Regular"/>
                <a:cs typeface="Simplified Arabic" pitchFamily="18" charset="-78"/>
                <a:sym typeface="Adobe Arabic Regular"/>
              </a:rPr>
              <a:t> JPEG </a:t>
            </a:r>
            <a:r>
              <a:rPr sz="3200" b="1" dirty="0" err="1">
                <a:latin typeface="Simplified Arabic" pitchFamily="18" charset="-78"/>
                <a:ea typeface="Adobe Arabic Regular"/>
                <a:cs typeface="Simplified Arabic" pitchFamily="18" charset="-78"/>
                <a:sym typeface="Adobe Arabic Regular"/>
              </a:rPr>
              <a:t>على</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ضغطها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فتضيع</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التفاصيل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الدقيقة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والتدرجات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اللونية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مما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يؤثر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على</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جودة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الصورة</a:t>
            </a:r>
            <a:r>
              <a:rPr sz="3200" b="1" dirty="0" smtClean="0">
                <a:latin typeface="Simplified Arabic" pitchFamily="18" charset="-78"/>
                <a:ea typeface="Adobe Arabic Regular"/>
                <a:cs typeface="Simplified Arabic" pitchFamily="18" charset="-78"/>
                <a:sym typeface="Adobe Arabic Regular"/>
              </a:rPr>
              <a:t>.</a:t>
            </a:r>
          </a:p>
          <a:p>
            <a:pPr lvl="1" indent="0" algn="just" defTabSz="457200">
              <a:lnSpc>
                <a:spcPct val="150000"/>
              </a:lnSpc>
              <a:defRPr sz="1800">
                <a:solidFill>
                  <a:srgbClr val="000000"/>
                </a:solidFill>
                <a:effectLst/>
              </a:defRPr>
            </a:pPr>
            <a:r>
              <a:rPr sz="3200" b="1" dirty="0" smtClean="0">
                <a:latin typeface="Simplified Arabic" pitchFamily="18" charset="-78"/>
                <a:ea typeface="Adobe Arabic Regular"/>
                <a:cs typeface="Simplified Arabic" pitchFamily="18" charset="-78"/>
                <a:sym typeface="Adobe Arabic Regular"/>
              </a:rPr>
              <a:t>.2      </a:t>
            </a:r>
            <a:r>
              <a:rPr sz="3200" b="1" dirty="0" err="1" smtClean="0">
                <a:latin typeface="Simplified Arabic" pitchFamily="18" charset="-78"/>
                <a:ea typeface="Adobe Arabic Regular"/>
                <a:cs typeface="Simplified Arabic" pitchFamily="18" charset="-78"/>
                <a:sym typeface="Adobe Arabic Regular"/>
              </a:rPr>
              <a:t>إعمل</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على</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حفظ</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صورك</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الأصلية</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وفق</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هيئة</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غير</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مضغوطة</a:t>
            </a:r>
            <a:r>
              <a:rPr sz="3200" b="1" dirty="0" smtClean="0">
                <a:latin typeface="Simplified Arabic" pitchFamily="18" charset="-78"/>
                <a:ea typeface="Adobe Arabic Regular"/>
                <a:cs typeface="Simplified Arabic" pitchFamily="18" charset="-78"/>
                <a:sym typeface="Adobe Arabic Regular"/>
              </a:rPr>
              <a:t> </a:t>
            </a:r>
            <a:r>
              <a:rPr sz="3200" b="1" dirty="0" err="1" smtClean="0">
                <a:latin typeface="Simplified Arabic" pitchFamily="18" charset="-78"/>
                <a:ea typeface="Adobe Arabic Regular"/>
                <a:cs typeface="Simplified Arabic" pitchFamily="18" charset="-78"/>
                <a:sym typeface="Adobe Arabic Regular"/>
              </a:rPr>
              <a:t>مثل</a:t>
            </a:r>
            <a:r>
              <a:rPr sz="3200" b="1" dirty="0" smtClean="0">
                <a:latin typeface="Simplified Arabic" pitchFamily="18" charset="-78"/>
                <a:ea typeface="Adobe Arabic Regular"/>
                <a:cs typeface="Simplified Arabic" pitchFamily="18" charset="-78"/>
                <a:sym typeface="Adobe Arabic Regular"/>
              </a:rPr>
              <a:t> TIFF </a:t>
            </a:r>
            <a:r>
              <a:rPr sz="3200" b="1" dirty="0" err="1" smtClean="0">
                <a:latin typeface="Simplified Arabic" pitchFamily="18" charset="-78"/>
                <a:ea typeface="Adobe Arabic Regular"/>
                <a:cs typeface="Simplified Arabic" pitchFamily="18" charset="-78"/>
                <a:sym typeface="Adobe Arabic Regular"/>
              </a:rPr>
              <a:t>أو</a:t>
            </a:r>
            <a:r>
              <a:rPr sz="3200" b="1" dirty="0" smtClean="0">
                <a:latin typeface="Simplified Arabic" pitchFamily="18" charset="-78"/>
                <a:ea typeface="Adobe Arabic Regular"/>
                <a:cs typeface="Simplified Arabic" pitchFamily="18" charset="-78"/>
                <a:sym typeface="Adobe Arabic Regular"/>
              </a:rPr>
              <a:t> BMP.</a:t>
            </a:r>
          </a:p>
          <a:p>
            <a:pPr marL="0" lvl="0" indent="0" algn="just" defTabSz="457200">
              <a:lnSpc>
                <a:spcPct val="150000"/>
              </a:lnSpc>
              <a:spcBef>
                <a:spcPts val="0"/>
              </a:spcBef>
              <a:buSzTx/>
              <a:buNone/>
              <a:defRPr sz="1800">
                <a:solidFill>
                  <a:srgbClr val="000000"/>
                </a:solidFill>
                <a:effectLst/>
              </a:defRPr>
            </a:pPr>
            <a:r>
              <a:rPr sz="3200" b="1" dirty="0" smtClean="0">
                <a:latin typeface="Simplified Arabic" pitchFamily="18" charset="-78"/>
                <a:ea typeface="Adobe Arabic Regular"/>
                <a:cs typeface="Simplified Arabic" pitchFamily="18" charset="-78"/>
                <a:sym typeface="Adobe Arabic Regular"/>
              </a:rPr>
              <a:t>.</a:t>
            </a:r>
            <a:r>
              <a:rPr sz="3200" b="1" dirty="0">
                <a:latin typeface="Simplified Arabic" pitchFamily="18" charset="-78"/>
                <a:ea typeface="Adobe Arabic Regular"/>
                <a:cs typeface="Simplified Arabic" pitchFamily="18" charset="-78"/>
                <a:sym typeface="Adobe Arabic Regular"/>
              </a:rPr>
              <a:t>3       </a:t>
            </a:r>
            <a:r>
              <a:rPr sz="3200" b="1" dirty="0" err="1">
                <a:latin typeface="Simplified Arabic" pitchFamily="18" charset="-78"/>
                <a:ea typeface="Adobe Arabic Regular"/>
                <a:cs typeface="Simplified Arabic" pitchFamily="18" charset="-78"/>
                <a:sym typeface="Adobe Arabic Regular"/>
              </a:rPr>
              <a:t>دائماً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بأعلى</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دقة</a:t>
            </a:r>
            <a:r>
              <a:rPr sz="3200" b="1" dirty="0">
                <a:latin typeface="Simplified Arabic" pitchFamily="18" charset="-78"/>
                <a:ea typeface="Adobe Arabic Regular"/>
                <a:cs typeface="Simplified Arabic" pitchFamily="18" charset="-78"/>
                <a:sym typeface="Adobe Arabic Regular"/>
              </a:rPr>
              <a:t> ، </a:t>
            </a:r>
            <a:r>
              <a:rPr sz="3200" b="1" dirty="0" err="1">
                <a:latin typeface="Simplified Arabic" pitchFamily="18" charset="-78"/>
                <a:ea typeface="Adobe Arabic Regular"/>
                <a:cs typeface="Simplified Arabic" pitchFamily="18" charset="-78"/>
                <a:sym typeface="Adobe Arabic Regular"/>
              </a:rPr>
              <a:t>ويفضل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أيضاً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استخدام</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صيغة</a:t>
            </a:r>
            <a:r>
              <a:rPr sz="3200" b="1" dirty="0">
                <a:latin typeface="Simplified Arabic" pitchFamily="18" charset="-78"/>
                <a:ea typeface="Adobe Arabic Regular"/>
                <a:cs typeface="Simplified Arabic" pitchFamily="18" charset="-78"/>
                <a:sym typeface="Adobe Arabic Regular"/>
              </a:rPr>
              <a:t> RAW.</a:t>
            </a:r>
          </a:p>
          <a:p>
            <a:pPr marL="0" lvl="0" indent="0" algn="just" defTabSz="457200">
              <a:lnSpc>
                <a:spcPct val="150000"/>
              </a:lnSpc>
              <a:spcBef>
                <a:spcPts val="0"/>
              </a:spcBef>
              <a:buSzTx/>
              <a:buNone/>
              <a:defRPr sz="1800">
                <a:solidFill>
                  <a:srgbClr val="000000"/>
                </a:solidFill>
                <a:effectLst/>
              </a:defRPr>
            </a:pPr>
            <a:r>
              <a:rPr sz="3200" b="1" dirty="0">
                <a:latin typeface="Simplified Arabic" pitchFamily="18" charset="-78"/>
                <a:ea typeface="Adobe Arabic Regular"/>
                <a:cs typeface="Simplified Arabic" pitchFamily="18" charset="-78"/>
                <a:sym typeface="Adobe Arabic Regular"/>
              </a:rPr>
              <a:t>.4      </a:t>
            </a:r>
            <a:r>
              <a:rPr sz="3200" b="1" dirty="0" err="1">
                <a:latin typeface="Simplified Arabic" pitchFamily="18" charset="-78"/>
                <a:ea typeface="Adobe Arabic Regular"/>
                <a:cs typeface="Simplified Arabic" pitchFamily="18" charset="-78"/>
                <a:sym typeface="Adobe Arabic Regular"/>
              </a:rPr>
              <a:t>لا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تحذف</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الأصل</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أبداً</a:t>
            </a:r>
            <a:r>
              <a:rPr sz="3200" b="1" dirty="0">
                <a:latin typeface="Simplified Arabic" pitchFamily="18" charset="-78"/>
                <a:ea typeface="Adobe Arabic Regular"/>
                <a:cs typeface="Simplified Arabic" pitchFamily="18" charset="-78"/>
                <a:sym typeface="Adobe Arabic Regular"/>
              </a:rPr>
              <a:t>.</a:t>
            </a:r>
          </a:p>
          <a:p>
            <a:pPr marL="0" lvl="0" indent="0" algn="just" defTabSz="457200">
              <a:lnSpc>
                <a:spcPct val="150000"/>
              </a:lnSpc>
              <a:spcBef>
                <a:spcPts val="0"/>
              </a:spcBef>
              <a:buSzTx/>
              <a:buNone/>
              <a:defRPr sz="1800">
                <a:solidFill>
                  <a:srgbClr val="000000"/>
                </a:solidFill>
                <a:effectLst/>
              </a:defRPr>
            </a:pPr>
            <a:r>
              <a:rPr sz="3200" b="1" dirty="0">
                <a:latin typeface="Simplified Arabic" pitchFamily="18" charset="-78"/>
                <a:ea typeface="Adobe Arabic Regular"/>
                <a:cs typeface="Simplified Arabic" pitchFamily="18" charset="-78"/>
                <a:sym typeface="Adobe Arabic Regular"/>
              </a:rPr>
              <a:t>.5     </a:t>
            </a:r>
            <a:r>
              <a:rPr sz="3200" b="1" dirty="0" err="1">
                <a:latin typeface="Simplified Arabic" pitchFamily="18" charset="-78"/>
                <a:ea typeface="Adobe Arabic Regular"/>
                <a:cs typeface="Simplified Arabic" pitchFamily="18" charset="-78"/>
                <a:sym typeface="Adobe Arabic Regular"/>
              </a:rPr>
              <a:t>إذا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أردت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طباعة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ذات</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أبعاد</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كبيرة</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جدا</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انسخ</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الصور</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على</a:t>
            </a:r>
            <a:r>
              <a:rPr sz="3200" b="1" dirty="0">
                <a:latin typeface="Simplified Arabic" pitchFamily="18" charset="-78"/>
                <a:ea typeface="Adobe Arabic Regular"/>
                <a:cs typeface="Simplified Arabic" pitchFamily="18" charset="-78"/>
                <a:sym typeface="Adobe Arabic Regular"/>
              </a:rPr>
              <a:t> </a:t>
            </a:r>
            <a:r>
              <a:rPr sz="3200" b="1" dirty="0" err="1">
                <a:latin typeface="Simplified Arabic" pitchFamily="18" charset="-78"/>
                <a:ea typeface="Adobe Arabic Regular"/>
                <a:cs typeface="Simplified Arabic" pitchFamily="18" charset="-78"/>
                <a:sym typeface="Adobe Arabic Regular"/>
              </a:rPr>
              <a:t>صيغة</a:t>
            </a:r>
            <a:r>
              <a:rPr sz="3200" b="1" dirty="0">
                <a:latin typeface="Simplified Arabic" pitchFamily="18" charset="-78"/>
                <a:ea typeface="Adobe Arabic Regular"/>
                <a:cs typeface="Simplified Arabic" pitchFamily="18" charset="-78"/>
                <a:sym typeface="Adobe Arabic Regular"/>
              </a:rPr>
              <a:t> T</a:t>
            </a:r>
            <a:r>
              <a:rPr sz="3600" b="1" dirty="0">
                <a:latin typeface="Adobe Arabic" panose="02040503050201020203" pitchFamily="18" charset="-78"/>
                <a:ea typeface="Adobe Arabic Regular"/>
                <a:cs typeface="Adobe Arabic" panose="02040503050201020203" pitchFamily="18" charset="-78"/>
                <a:sym typeface="Adobe Arabic Regular"/>
              </a:rPr>
              <a:t>IFF.</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Shape 40"/>
          <p:cNvSpPr>
            <a:spLocks noGrp="1"/>
          </p:cNvSpPr>
          <p:nvPr>
            <p:ph type="title"/>
          </p:nvPr>
        </p:nvSpPr>
        <p:spPr>
          <a:xfrm>
            <a:off x="254000" y="291877"/>
            <a:ext cx="11201400" cy="793750"/>
          </a:xfrm>
          <a:prstGeom prst="rect">
            <a:avLst/>
          </a:prstGeom>
        </p:spPr>
        <p:txBody>
          <a:bodyPr/>
          <a:lstStyle>
            <a:lvl1pPr algn="ctr">
              <a:defRPr sz="3600" spc="288">
                <a:latin typeface="Adobe Arabic Regular"/>
                <a:ea typeface="Adobe Arabic Regular"/>
                <a:cs typeface="Adobe Arabic Regular"/>
                <a:sym typeface="Adobe Arabic Regular"/>
              </a:defRPr>
            </a:lvl1pPr>
          </a:lstStyle>
          <a:p>
            <a:pPr lvl="0">
              <a:defRPr sz="1800" b="0" cap="none" spc="0">
                <a:solidFill>
                  <a:srgbClr val="000000"/>
                </a:solidFill>
                <a:effectLst/>
              </a:defRPr>
            </a:pP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نقسم</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الصور</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بحسب</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امتداداتها</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إلى</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عائلتين</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 </a:t>
            </a:r>
            <a:r>
              <a:rPr sz="3200" b="1" cap="all" spc="288" dirty="0" err="1">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رئيسيتين</a:t>
            </a:r>
            <a:r>
              <a:rPr sz="3200" b="1" cap="all" spc="288" dirty="0">
                <a:solidFill>
                  <a:srgbClr val="787800"/>
                </a:solidFill>
                <a:effectLst>
                  <a:outerShdw blurRad="25400" dist="25400" dir="5520000" rotWithShape="0">
                    <a:srgbClr val="FFFFFF">
                      <a:alpha val="72000"/>
                    </a:srgbClr>
                  </a:outerShdw>
                </a:effectLst>
                <a:latin typeface="Adobe Arabic" panose="02040503050201020203" pitchFamily="18" charset="-78"/>
                <a:cs typeface="Adobe Arabic" panose="02040503050201020203" pitchFamily="18" charset="-78"/>
              </a:rPr>
              <a:t>:</a:t>
            </a:r>
          </a:p>
        </p:txBody>
      </p:sp>
      <p:sp>
        <p:nvSpPr>
          <p:cNvPr id="41" name="Shape 41"/>
          <p:cNvSpPr>
            <a:spLocks noGrp="1"/>
          </p:cNvSpPr>
          <p:nvPr>
            <p:ph type="body" idx="1"/>
          </p:nvPr>
        </p:nvSpPr>
        <p:spPr>
          <a:xfrm>
            <a:off x="0" y="1085626"/>
            <a:ext cx="9886950" cy="6483351"/>
          </a:xfrm>
          <a:prstGeom prst="rect">
            <a:avLst/>
          </a:prstGeom>
        </p:spPr>
        <p:txBody>
          <a:bodyPr>
            <a:noAutofit/>
          </a:bodyPr>
          <a:lstStyle/>
          <a:p>
            <a:pPr marL="0" lvl="0" indent="0" algn="r" defTabSz="324611">
              <a:lnSpc>
                <a:spcPct val="150000"/>
              </a:lnSpc>
              <a:spcBef>
                <a:spcPts val="0"/>
              </a:spcBef>
              <a:buSzTx/>
              <a:buNone/>
              <a:defRPr sz="1800">
                <a:solidFill>
                  <a:srgbClr val="000000"/>
                </a:solidFill>
                <a:effectLst/>
              </a:defRPr>
            </a:pPr>
            <a:r>
              <a:rPr sz="3600" b="1" dirty="0" err="1">
                <a:solidFill>
                  <a:srgbClr val="484F35"/>
                </a:solidFill>
                <a:latin typeface="Arabic Typesetting" pitchFamily="66" charset="-78"/>
                <a:ea typeface="Adobe Arabic Regular"/>
                <a:cs typeface="Arabic Typesetting" pitchFamily="66" charset="-78"/>
                <a:sym typeface="Adobe Arabic Regular"/>
              </a:rPr>
              <a:t>أولا</a:t>
            </a:r>
            <a:r>
              <a:rPr sz="3600" b="1" dirty="0">
                <a:solidFill>
                  <a:srgbClr val="484F35"/>
                </a:solidFill>
                <a:latin typeface="Arabic Typesetting" pitchFamily="66" charset="-78"/>
                <a:ea typeface="Adobe Arabic Regular"/>
                <a:cs typeface="Arabic Typesetting" pitchFamily="66" charset="-78"/>
                <a:sym typeface="Adobe Arabic Regular"/>
              </a:rPr>
              <a:t>: </a:t>
            </a:r>
            <a:r>
              <a:rPr sz="3600" b="1" dirty="0" err="1">
                <a:solidFill>
                  <a:srgbClr val="484F35"/>
                </a:solidFill>
                <a:latin typeface="Arabic Typesetting" pitchFamily="66" charset="-78"/>
                <a:ea typeface="Adobe Arabic Regular"/>
                <a:cs typeface="Arabic Typesetting" pitchFamily="66" charset="-78"/>
                <a:sym typeface="Adobe Arabic Regular"/>
              </a:rPr>
              <a:t>الصور</a:t>
            </a:r>
            <a:r>
              <a:rPr sz="3600" b="1" dirty="0">
                <a:solidFill>
                  <a:srgbClr val="484F35"/>
                </a:solidFill>
                <a:latin typeface="Arabic Typesetting" pitchFamily="66" charset="-78"/>
                <a:ea typeface="Adobe Arabic Regular"/>
                <a:cs typeface="Arabic Typesetting" pitchFamily="66" charset="-78"/>
                <a:sym typeface="Adobe Arabic Regular"/>
              </a:rPr>
              <a:t> </a:t>
            </a:r>
            <a:r>
              <a:rPr sz="3600" b="1" dirty="0" err="1">
                <a:solidFill>
                  <a:srgbClr val="484F35"/>
                </a:solidFill>
                <a:latin typeface="Arabic Typesetting" pitchFamily="66" charset="-78"/>
                <a:ea typeface="Adobe Arabic Regular"/>
                <a:cs typeface="Arabic Typesetting" pitchFamily="66" charset="-78"/>
                <a:sym typeface="Adobe Arabic Regular"/>
              </a:rPr>
              <a:t>النقطية</a:t>
            </a:r>
            <a:r>
              <a:rPr sz="3600" b="1" dirty="0">
                <a:solidFill>
                  <a:srgbClr val="484F35"/>
                </a:solidFill>
                <a:latin typeface="Arabic Typesetting" pitchFamily="66" charset="-78"/>
                <a:ea typeface="Adobe Arabic Regular"/>
                <a:cs typeface="Arabic Typesetting" pitchFamily="66" charset="-78"/>
                <a:sym typeface="Adobe Arabic Regular"/>
              </a:rPr>
              <a:t> </a:t>
            </a:r>
            <a:r>
              <a:rPr lang="ar-SA" sz="3600" b="1" dirty="0" smtClean="0">
                <a:solidFill>
                  <a:srgbClr val="484F35"/>
                </a:solidFill>
                <a:latin typeface="Arabic Typesetting" pitchFamily="66" charset="-78"/>
                <a:ea typeface="Adobe Arabic Regular"/>
                <a:cs typeface="Arabic Typesetting" pitchFamily="66" charset="-78"/>
                <a:sym typeface="Adobe Arabic Regular"/>
              </a:rPr>
              <a:t>-</a:t>
            </a:r>
            <a:r>
              <a:rPr sz="3600" b="1" dirty="0" err="1" smtClean="0">
                <a:solidFill>
                  <a:srgbClr val="484F35"/>
                </a:solidFill>
                <a:latin typeface="Arabic Typesetting" pitchFamily="66" charset="-78"/>
                <a:ea typeface="Adobe Arabic Regular"/>
                <a:cs typeface="Arabic Typesetting" pitchFamily="66" charset="-78"/>
                <a:sym typeface="Adobe Arabic Regular"/>
              </a:rPr>
              <a:t>البيكسل</a:t>
            </a:r>
            <a:r>
              <a:rPr sz="3600" b="1" dirty="0" smtClean="0">
                <a:solidFill>
                  <a:srgbClr val="484F35"/>
                </a:solidFill>
                <a:latin typeface="Arabic Typesetting" pitchFamily="66" charset="-78"/>
                <a:ea typeface="Adobe Arabic Regular"/>
                <a:cs typeface="Arabic Typesetting" pitchFamily="66" charset="-78"/>
                <a:sym typeface="Adobe Arabic Regular"/>
              </a:rPr>
              <a:t> Bitmap</a:t>
            </a:r>
            <a:endParaRPr lang="ar-SA" sz="3600" b="1" dirty="0" smtClean="0">
              <a:solidFill>
                <a:srgbClr val="484F35"/>
              </a:solidFill>
              <a:latin typeface="Arabic Typesetting" pitchFamily="66" charset="-78"/>
              <a:ea typeface="Adobe Arabic Regular"/>
              <a:cs typeface="Arabic Typesetting" pitchFamily="66" charset="-78"/>
              <a:sym typeface="Adobe Arabic Regular"/>
            </a:endParaRPr>
          </a:p>
          <a:p>
            <a:pPr marL="0" lvl="0" indent="0" algn="r" defTabSz="324611">
              <a:lnSpc>
                <a:spcPct val="150000"/>
              </a:lnSpc>
              <a:spcBef>
                <a:spcPts val="0"/>
              </a:spcBef>
              <a:buSzTx/>
              <a:buNone/>
              <a:defRPr sz="1800">
                <a:solidFill>
                  <a:srgbClr val="000000"/>
                </a:solidFill>
                <a:effectLst/>
              </a:defRPr>
            </a:pPr>
            <a:r>
              <a:rPr sz="3600" b="1" dirty="0" err="1" smtClean="0">
                <a:latin typeface="Arabic Typesetting" pitchFamily="66" charset="-78"/>
                <a:ea typeface="Adobe Arabic Regular"/>
                <a:cs typeface="Arabic Typesetting" pitchFamily="66" charset="-78"/>
                <a:sym typeface="Adobe Arabic Regular"/>
              </a:rPr>
              <a:t>وهي</a:t>
            </a:r>
            <a:r>
              <a:rPr sz="3600" b="1" dirty="0" smtClean="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تتكون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مجموعه</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متجاوره</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النقاط</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او</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بالاحرى</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بكسلات</a:t>
            </a:r>
            <a:r>
              <a:rPr sz="3600" b="1" dirty="0">
                <a:latin typeface="Arabic Typesetting" pitchFamily="66" charset="-78"/>
                <a:ea typeface="Adobe Arabic Regular"/>
                <a:cs typeface="Arabic Typesetting" pitchFamily="66" charset="-78"/>
                <a:sym typeface="Adobe Arabic Regular"/>
              </a:rPr>
              <a:t> – </a:t>
            </a:r>
            <a:r>
              <a:rPr sz="3600" b="1" dirty="0" err="1">
                <a:latin typeface="Arabic Typesetting" pitchFamily="66" charset="-78"/>
                <a:ea typeface="Adobe Arabic Regular"/>
                <a:cs typeface="Arabic Typesetting" pitchFamily="66" charset="-78"/>
                <a:sym typeface="Adobe Arabic Regular"/>
              </a:rPr>
              <a:t>البكسل</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هو</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اصغر</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نقطة</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يمكن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عرضها</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على</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الشاشة</a:t>
            </a:r>
            <a:r>
              <a:rPr sz="3600" b="1" dirty="0">
                <a:latin typeface="Arabic Typesetting" pitchFamily="66" charset="-78"/>
                <a:ea typeface="Adobe Arabic Regular"/>
                <a:cs typeface="Arabic Typesetting" pitchFamily="66" charset="-78"/>
                <a:sym typeface="Adobe Arabic Regular"/>
              </a:rPr>
              <a:t> -  </a:t>
            </a:r>
            <a:r>
              <a:rPr sz="3600" b="1" dirty="0" err="1">
                <a:latin typeface="Arabic Typesetting" pitchFamily="66" charset="-78"/>
                <a:ea typeface="Adobe Arabic Regular"/>
                <a:cs typeface="Arabic Typesetting" pitchFamily="66" charset="-78"/>
                <a:sym typeface="Adobe Arabic Regular"/>
              </a:rPr>
              <a:t>تكون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فيما</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بينها</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شبكة</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مترابطة</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ويكون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لكل</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بكسل</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لون</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معين</a:t>
            </a:r>
            <a:r>
              <a:rPr sz="3600" b="1" dirty="0">
                <a:latin typeface="Arabic Typesetting" pitchFamily="66" charset="-78"/>
                <a:ea typeface="Adobe Arabic Regular"/>
                <a:cs typeface="Arabic Typesetting" pitchFamily="66" charset="-78"/>
                <a:sym typeface="Adobe Arabic Regular"/>
              </a:rPr>
              <a:t> .</a:t>
            </a:r>
          </a:p>
          <a:p>
            <a:pPr marL="0" lvl="0" indent="0" algn="r" defTabSz="324611">
              <a:lnSpc>
                <a:spcPct val="150000"/>
              </a:lnSpc>
              <a:spcBef>
                <a:spcPts val="0"/>
              </a:spcBef>
              <a:buSzTx/>
              <a:buNone/>
              <a:defRPr sz="1800">
                <a:solidFill>
                  <a:srgbClr val="000000"/>
                </a:solidFill>
                <a:effectLst/>
              </a:defRPr>
            </a:pPr>
            <a:r>
              <a:rPr sz="3600" b="1" dirty="0" err="1">
                <a:latin typeface="Arabic Typesetting" pitchFamily="66" charset="-78"/>
                <a:ea typeface="Adobe Arabic Regular"/>
                <a:cs typeface="Arabic Typesetting" pitchFamily="66" charset="-78"/>
                <a:sym typeface="Adobe Arabic Regular"/>
              </a:rPr>
              <a:t>ويختلف</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عدد</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البكسلات</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التي</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يمكنك</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عرضها</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على</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الشاشة</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حسب</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درجة</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وضوح</a:t>
            </a:r>
            <a:r>
              <a:rPr sz="3600" b="1" dirty="0">
                <a:latin typeface="Arabic Typesetting" pitchFamily="66" charset="-78"/>
                <a:ea typeface="Adobe Arabic Regular"/>
                <a:cs typeface="Arabic Typesetting" pitchFamily="66" charset="-78"/>
                <a:sym typeface="Adobe Arabic Regular"/>
              </a:rPr>
              <a:t> </a:t>
            </a:r>
            <a:r>
              <a:rPr sz="3600" b="1" dirty="0" err="1">
                <a:latin typeface="Arabic Typesetting" pitchFamily="66" charset="-78"/>
                <a:ea typeface="Adobe Arabic Regular"/>
                <a:cs typeface="Arabic Typesetting" pitchFamily="66" charset="-78"/>
                <a:sym typeface="Adobe Arabic Regular"/>
              </a:rPr>
              <a:t>الشاشة</a:t>
            </a:r>
            <a:r>
              <a:rPr sz="3600" b="1" dirty="0">
                <a:latin typeface="Arabic Typesetting" pitchFamily="66" charset="-78"/>
                <a:ea typeface="Adobe Arabic Regular"/>
                <a:cs typeface="Arabic Typesetting" pitchFamily="66" charset="-78"/>
                <a:sym typeface="Adobe Arabic Regular"/>
              </a:rPr>
              <a:t> ، </a:t>
            </a:r>
            <a:r>
              <a:rPr sz="3600" b="1" dirty="0" err="1" smtClean="0">
                <a:latin typeface="Arabic Typesetting" pitchFamily="66" charset="-78"/>
                <a:ea typeface="Adobe Arabic Regular"/>
                <a:cs typeface="Arabic Typesetting" pitchFamily="66" charset="-78"/>
                <a:sym typeface="Adobe Arabic Regular"/>
              </a:rPr>
              <a:t>من</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درجات</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الوضوح</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الشائعة</a:t>
            </a:r>
            <a:r>
              <a:rPr sz="3600" b="1" dirty="0" smtClean="0">
                <a:latin typeface="Arabic Typesetting" pitchFamily="66" charset="-78"/>
                <a:ea typeface="Adobe Arabic Regular"/>
                <a:cs typeface="Arabic Typesetting" pitchFamily="66" charset="-78"/>
                <a:sym typeface="Adobe Arabic Regular"/>
              </a:rPr>
              <a:t> 1024×768 </a:t>
            </a:r>
            <a:r>
              <a:rPr sz="3600" b="1" dirty="0" err="1" smtClean="0">
                <a:latin typeface="Arabic Typesetting" pitchFamily="66" charset="-78"/>
                <a:ea typeface="Adobe Arabic Regular"/>
                <a:cs typeface="Arabic Typesetting" pitchFamily="66" charset="-78"/>
                <a:sym typeface="Adobe Arabic Regular"/>
              </a:rPr>
              <a:t>وهذا</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يعني</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أنها</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تعرض</a:t>
            </a:r>
            <a:r>
              <a:rPr sz="3600" b="1" dirty="0" smtClean="0">
                <a:latin typeface="Arabic Typesetting" pitchFamily="66" charset="-78"/>
                <a:ea typeface="Adobe Arabic Regular"/>
                <a:cs typeface="Arabic Typesetting" pitchFamily="66" charset="-78"/>
                <a:sym typeface="Adobe Arabic Regular"/>
              </a:rPr>
              <a:t> 768 </a:t>
            </a:r>
            <a:r>
              <a:rPr sz="3600" b="1" dirty="0" err="1" smtClean="0">
                <a:latin typeface="Arabic Typesetting" pitchFamily="66" charset="-78"/>
                <a:ea typeface="Adobe Arabic Regular"/>
                <a:cs typeface="Arabic Typesetting" pitchFamily="66" charset="-78"/>
                <a:sym typeface="Adobe Arabic Regular"/>
              </a:rPr>
              <a:t>بكسل</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طولا</a:t>
            </a:r>
            <a:r>
              <a:rPr sz="3600" b="1" dirty="0" smtClean="0">
                <a:latin typeface="Arabic Typesetting" pitchFamily="66" charset="-78"/>
                <a:ea typeface="Adobe Arabic Regular"/>
                <a:cs typeface="Arabic Typesetting" pitchFamily="66" charset="-78"/>
                <a:sym typeface="Adobe Arabic Regular"/>
              </a:rPr>
              <a:t> و 1024 </a:t>
            </a:r>
            <a:r>
              <a:rPr sz="3600" b="1" dirty="0" err="1" smtClean="0">
                <a:latin typeface="Arabic Typesetting" pitchFamily="66" charset="-78"/>
                <a:ea typeface="Adobe Arabic Regular"/>
                <a:cs typeface="Arabic Typesetting" pitchFamily="66" charset="-78"/>
                <a:sym typeface="Adobe Arabic Regular"/>
              </a:rPr>
              <a:t>عرضاً</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مما</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يعني</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انها</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تستطيع</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عرض</a:t>
            </a:r>
            <a:r>
              <a:rPr sz="3600" b="1" dirty="0" smtClean="0">
                <a:latin typeface="Arabic Typesetting" pitchFamily="66" charset="-78"/>
                <a:ea typeface="Adobe Arabic Regular"/>
                <a:cs typeface="Arabic Typesetting" pitchFamily="66" charset="-78"/>
                <a:sym typeface="Adobe Arabic Regular"/>
              </a:rPr>
              <a:t> 786432 </a:t>
            </a:r>
            <a:r>
              <a:rPr sz="3600" b="1" dirty="0" err="1" smtClean="0">
                <a:latin typeface="Arabic Typesetting" pitchFamily="66" charset="-78"/>
                <a:ea typeface="Adobe Arabic Regular"/>
                <a:cs typeface="Arabic Typesetting" pitchFamily="66" charset="-78"/>
                <a:sym typeface="Adobe Arabic Regular"/>
              </a:rPr>
              <a:t>بكسل</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في</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نفس</a:t>
            </a:r>
            <a:r>
              <a:rPr sz="3600" b="1" dirty="0" smtClean="0">
                <a:latin typeface="Arabic Typesetting" pitchFamily="66" charset="-78"/>
                <a:ea typeface="Adobe Arabic Regular"/>
                <a:cs typeface="Arabic Typesetting" pitchFamily="66" charset="-78"/>
                <a:sym typeface="Adobe Arabic Regular"/>
              </a:rPr>
              <a:t> </a:t>
            </a:r>
            <a:r>
              <a:rPr sz="3600" b="1" dirty="0" err="1" smtClean="0">
                <a:latin typeface="Arabic Typesetting" pitchFamily="66" charset="-78"/>
                <a:ea typeface="Adobe Arabic Regular"/>
                <a:cs typeface="Arabic Typesetting" pitchFamily="66" charset="-78"/>
                <a:sym typeface="Adobe Arabic Regular"/>
              </a:rPr>
              <a:t>الوقت</a:t>
            </a:r>
            <a:r>
              <a:rPr sz="3600" b="1" dirty="0" smtClean="0">
                <a:latin typeface="Arabic Typesetting" pitchFamily="66" charset="-78"/>
                <a:ea typeface="Adobe Arabic Regular"/>
                <a:cs typeface="Arabic Typesetting" pitchFamily="66" charset="-78"/>
                <a:sym typeface="Adobe Arabic Regular"/>
              </a:rPr>
              <a:t> .</a:t>
            </a:r>
            <a:endParaRPr sz="3600" b="1" dirty="0">
              <a:latin typeface="Arabic Typesetting" pitchFamily="66" charset="-78"/>
              <a:ea typeface="Adobe Arabic Regular"/>
              <a:cs typeface="Arabic Typesetting" pitchFamily="66" charset="-78"/>
              <a:sym typeface="Adobe Arabic Regular"/>
            </a:endParaRPr>
          </a:p>
        </p:txBody>
      </p:sp>
      <p:pic>
        <p:nvPicPr>
          <p:cNvPr id="42" name="pasted-image.tif"/>
          <p:cNvPicPr/>
          <p:nvPr/>
        </p:nvPicPr>
        <p:blipFill>
          <a:blip r:embed="rId2">
            <a:extLst/>
          </a:blip>
          <a:stretch>
            <a:fillRect/>
          </a:stretch>
        </p:blipFill>
        <p:spPr>
          <a:xfrm rot="5399280">
            <a:off x="7867649" y="3308349"/>
            <a:ext cx="6565900" cy="212090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514350" y="1694585"/>
            <a:ext cx="11555730" cy="4708981"/>
          </a:xfrm>
          <a:prstGeom prst="rect">
            <a:avLst/>
          </a:prstGeom>
        </p:spPr>
        <p:txBody>
          <a:bodyPr wrap="square">
            <a:spAutoFit/>
          </a:bodyPr>
          <a:lstStyle/>
          <a:p>
            <a:pPr lvl="1" indent="0" algn="just" defTabSz="324611" rtl="1">
              <a:lnSpc>
                <a:spcPct val="150000"/>
              </a:lnSpc>
              <a:defRPr sz="1800">
                <a:solidFill>
                  <a:srgbClr val="000000"/>
                </a:solidFill>
                <a:effectLst/>
              </a:defRPr>
            </a:pPr>
            <a:r>
              <a:rPr lang="ar-SA" sz="4000" b="1" dirty="0">
                <a:latin typeface="Adobe Arabic" panose="02040503050201020203" pitchFamily="18" charset="-78"/>
                <a:ea typeface="Adobe Arabic Regular"/>
                <a:cs typeface="+mn-cs"/>
                <a:sym typeface="Adobe Arabic Regular"/>
              </a:rPr>
              <a:t>ولأن الصور النقطية تتكون من </a:t>
            </a:r>
            <a:r>
              <a:rPr lang="ar-SA" sz="4000" b="1" dirty="0" err="1">
                <a:latin typeface="Adobe Arabic" panose="02040503050201020203" pitchFamily="18" charset="-78"/>
                <a:ea typeface="Adobe Arabic Regular"/>
                <a:cs typeface="+mn-cs"/>
                <a:sym typeface="Adobe Arabic Regular"/>
              </a:rPr>
              <a:t>بكسلات</a:t>
            </a:r>
            <a:r>
              <a:rPr lang="ar-SA" sz="4000" b="1" dirty="0">
                <a:latin typeface="Adobe Arabic" panose="02040503050201020203" pitchFamily="18" charset="-78"/>
                <a:ea typeface="Adobe Arabic Regular"/>
                <a:cs typeface="+mn-cs"/>
                <a:sym typeface="Adobe Arabic Regular"/>
              </a:rPr>
              <a:t> متجاورة فهذا يجعل من الصعب تكبيرها أو تصغيرها دون أن تتأثر دقتها ، فمثلا عند تصغير الصورة سيتم حذف عدد من </a:t>
            </a:r>
            <a:r>
              <a:rPr lang="ar-SA" sz="4000" b="1" dirty="0" err="1">
                <a:latin typeface="Adobe Arabic" panose="02040503050201020203" pitchFamily="18" charset="-78"/>
                <a:ea typeface="Adobe Arabic Regular"/>
                <a:cs typeface="+mn-cs"/>
                <a:sym typeface="Adobe Arabic Regular"/>
              </a:rPr>
              <a:t>البكسلات</a:t>
            </a:r>
            <a:r>
              <a:rPr lang="ar-SA" sz="4000" b="1" dirty="0">
                <a:latin typeface="Adobe Arabic" panose="02040503050201020203" pitchFamily="18" charset="-78"/>
                <a:ea typeface="Adobe Arabic Regular"/>
                <a:cs typeface="+mn-cs"/>
                <a:sym typeface="Adobe Arabic Regular"/>
              </a:rPr>
              <a:t> </a:t>
            </a:r>
            <a:r>
              <a:rPr lang="ar-SA" sz="4000" b="1" dirty="0" err="1">
                <a:latin typeface="Adobe Arabic" panose="02040503050201020203" pitchFamily="18" charset="-78"/>
                <a:ea typeface="Adobe Arabic Regular"/>
                <a:cs typeface="+mn-cs"/>
                <a:sym typeface="Adobe Arabic Regular"/>
              </a:rPr>
              <a:t>المكونه</a:t>
            </a:r>
            <a:r>
              <a:rPr lang="ar-SA" sz="4000" b="1" dirty="0">
                <a:latin typeface="Adobe Arabic" panose="02040503050201020203" pitchFamily="18" charset="-78"/>
                <a:ea typeface="Adobe Arabic Regular"/>
                <a:cs typeface="+mn-cs"/>
                <a:sym typeface="Adobe Arabic Regular"/>
              </a:rPr>
              <a:t> لها و على العكس عند تكبير الصورة سيتم زياده عدد </a:t>
            </a:r>
            <a:r>
              <a:rPr lang="ar-SA" sz="4000" b="1" dirty="0" err="1">
                <a:latin typeface="Adobe Arabic" panose="02040503050201020203" pitchFamily="18" charset="-78"/>
                <a:ea typeface="Adobe Arabic Regular"/>
                <a:cs typeface="+mn-cs"/>
                <a:sym typeface="Adobe Arabic Regular"/>
              </a:rPr>
              <a:t>البكسلات</a:t>
            </a:r>
            <a:r>
              <a:rPr lang="ar-SA" sz="4000" b="1" dirty="0">
                <a:latin typeface="Adobe Arabic" panose="02040503050201020203" pitchFamily="18" charset="-78"/>
                <a:ea typeface="Adobe Arabic Regular"/>
                <a:cs typeface="+mn-cs"/>
                <a:sym typeface="Adobe Arabic Regular"/>
              </a:rPr>
              <a:t> في </a:t>
            </a:r>
            <a:r>
              <a:rPr lang="ar-SA" sz="4000" b="1" dirty="0" smtClean="0">
                <a:latin typeface="Adobe Arabic" panose="02040503050201020203" pitchFamily="18" charset="-78"/>
                <a:ea typeface="Adobe Arabic Regular"/>
                <a:cs typeface="+mn-cs"/>
                <a:sym typeface="Adobe Arabic Regular"/>
              </a:rPr>
              <a:t>الصورة، </a:t>
            </a:r>
            <a:r>
              <a:rPr lang="ar-SA" sz="4000" b="1" dirty="0">
                <a:latin typeface="Adobe Arabic" panose="02040503050201020203" pitchFamily="18" charset="-78"/>
                <a:ea typeface="Adobe Arabic Regular"/>
                <a:cs typeface="+mn-cs"/>
                <a:sym typeface="Adobe Arabic Regular"/>
              </a:rPr>
              <a:t>ويعتمد لون كل بكسل من </a:t>
            </a:r>
            <a:r>
              <a:rPr lang="ar-SA" sz="4000" b="1" dirty="0" err="1">
                <a:latin typeface="Adobe Arabic" panose="02040503050201020203" pitchFamily="18" charset="-78"/>
                <a:ea typeface="Adobe Arabic Regular"/>
                <a:cs typeface="+mn-cs"/>
                <a:sym typeface="Adobe Arabic Regular"/>
              </a:rPr>
              <a:t>البكسلات</a:t>
            </a:r>
            <a:r>
              <a:rPr lang="ar-SA" sz="4000" b="1" dirty="0">
                <a:latin typeface="Adobe Arabic" panose="02040503050201020203" pitchFamily="18" charset="-78"/>
                <a:ea typeface="Adobe Arabic Regular"/>
                <a:cs typeface="+mn-cs"/>
                <a:sym typeface="Adobe Arabic Regular"/>
              </a:rPr>
              <a:t> المضافة على لون </a:t>
            </a:r>
            <a:r>
              <a:rPr lang="ar-SA" sz="4000" b="1" dirty="0" err="1">
                <a:latin typeface="Adobe Arabic" panose="02040503050201020203" pitchFamily="18" charset="-78"/>
                <a:ea typeface="Adobe Arabic Regular"/>
                <a:cs typeface="+mn-cs"/>
                <a:sym typeface="Adobe Arabic Regular"/>
              </a:rPr>
              <a:t>البكسلات</a:t>
            </a:r>
            <a:r>
              <a:rPr lang="ar-SA" sz="4000" b="1" dirty="0">
                <a:latin typeface="Adobe Arabic" panose="02040503050201020203" pitchFamily="18" charset="-78"/>
                <a:ea typeface="Adobe Arabic Regular"/>
                <a:cs typeface="+mn-cs"/>
                <a:sym typeface="Adobe Arabic Regular"/>
              </a:rPr>
              <a:t> </a:t>
            </a:r>
            <a:r>
              <a:rPr lang="ar-SA" sz="4000" b="1" dirty="0" err="1">
                <a:latin typeface="Adobe Arabic" panose="02040503050201020203" pitchFamily="18" charset="-78"/>
                <a:ea typeface="Adobe Arabic Regular"/>
                <a:cs typeface="+mn-cs"/>
                <a:sym typeface="Adobe Arabic Regular"/>
              </a:rPr>
              <a:t>المحيطه</a:t>
            </a:r>
            <a:r>
              <a:rPr lang="ar-SA" sz="4000" b="1" dirty="0">
                <a:latin typeface="Adobe Arabic" panose="02040503050201020203" pitchFamily="18" charset="-78"/>
                <a:ea typeface="Adobe Arabic Regular"/>
                <a:cs typeface="+mn-cs"/>
                <a:sym typeface="Adobe Arabic Regular"/>
              </a:rPr>
              <a:t> </a:t>
            </a:r>
            <a:r>
              <a:rPr lang="ar-SA" sz="4000" b="1" dirty="0">
                <a:latin typeface="Adobe Arabic" panose="02040503050201020203" pitchFamily="18" charset="-78"/>
                <a:ea typeface="Adobe Arabic Regular"/>
                <a:cs typeface="Adobe Arabic" panose="02040503050201020203" pitchFamily="18" charset="-78"/>
                <a:sym typeface="Adobe Arabic Regular"/>
              </a:rPr>
              <a:t>به .</a:t>
            </a:r>
          </a:p>
        </p:txBody>
      </p:sp>
    </p:spTree>
    <p:extLst>
      <p:ext uri="{BB962C8B-B14F-4D97-AF65-F5344CB8AC3E}">
        <p14:creationId xmlns:p14="http://schemas.microsoft.com/office/powerpoint/2010/main" xmlns="" val="2411536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Shape 45"/>
          <p:cNvSpPr>
            <a:spLocks noGrp="1"/>
          </p:cNvSpPr>
          <p:nvPr>
            <p:ph type="body" idx="1"/>
          </p:nvPr>
        </p:nvSpPr>
        <p:spPr>
          <a:xfrm>
            <a:off x="285750" y="3243888"/>
            <a:ext cx="8267700" cy="4686300"/>
          </a:xfrm>
          <a:prstGeom prst="rect">
            <a:avLst/>
          </a:prstGeom>
        </p:spPr>
        <p:txBody>
          <a:bodyPr>
            <a:noAutofit/>
          </a:bodyPr>
          <a:lstStyle/>
          <a:p>
            <a:pPr marL="0" lvl="0" indent="0" algn="r" defTabSz="370331">
              <a:lnSpc>
                <a:spcPct val="150000"/>
              </a:lnSpc>
              <a:spcBef>
                <a:spcPts val="0"/>
              </a:spcBef>
              <a:buSzTx/>
              <a:buNone/>
              <a:defRPr sz="1800">
                <a:solidFill>
                  <a:srgbClr val="000000"/>
                </a:solidFill>
                <a:effectLst/>
              </a:defRPr>
            </a:pPr>
            <a:r>
              <a:rPr sz="4000" dirty="0" err="1" smtClean="0">
                <a:latin typeface="Adobe Arabic" panose="02040503050201020203" pitchFamily="18" charset="-78"/>
                <a:ea typeface="Adobe Arabic Regular"/>
                <a:cs typeface="Adobe Arabic" panose="02040503050201020203" pitchFamily="18" charset="-78"/>
                <a:sym typeface="Adobe Arabic Regular"/>
              </a:rPr>
              <a:t>وعلى</a:t>
            </a:r>
            <a:r>
              <a:rPr sz="4000" dirty="0" smtClean="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عكس</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النقطية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فان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المتجهة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لا</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تتعامل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البكسلات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تتعامل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الخطوط</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تحفظ</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موقع</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واتجاه</a:t>
            </a:r>
            <a:r>
              <a:rPr sz="4000" dirty="0">
                <a:latin typeface="Adobe Arabic" panose="02040503050201020203" pitchFamily="18" charset="-78"/>
                <a:ea typeface="Adobe Arabic Regular"/>
                <a:cs typeface="Adobe Arabic" panose="02040503050201020203" pitchFamily="18" charset="-78"/>
                <a:sym typeface="Adobe Arabic Regular"/>
              </a:rPr>
              <a:t> و </a:t>
            </a:r>
            <a:r>
              <a:rPr sz="4000" dirty="0" err="1">
                <a:latin typeface="Adobe Arabic" panose="02040503050201020203" pitchFamily="18" charset="-78"/>
                <a:ea typeface="Adobe Arabic Regular"/>
                <a:cs typeface="Adobe Arabic" panose="02040503050201020203" pitchFamily="18" charset="-78"/>
                <a:sym typeface="Adobe Arabic Regular"/>
              </a:rPr>
              <a:t>سمك</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ولون</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ويتم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رسم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كل</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خط</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في</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الصورة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باستخدام</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معادلات</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err="1">
                <a:latin typeface="Adobe Arabic" panose="02040503050201020203" pitchFamily="18" charset="-78"/>
                <a:ea typeface="Adobe Arabic Regular"/>
                <a:cs typeface="Adobe Arabic" panose="02040503050201020203" pitchFamily="18" charset="-78"/>
                <a:sym typeface="Adobe Arabic Regular"/>
              </a:rPr>
              <a:t>رياضية</a:t>
            </a:r>
            <a:r>
              <a:rPr sz="4000" dirty="0">
                <a:latin typeface="Adobe Arabic" panose="02040503050201020203" pitchFamily="18" charset="-78"/>
                <a:ea typeface="Adobe Arabic Regular"/>
                <a:cs typeface="Adobe Arabic" panose="02040503050201020203" pitchFamily="18" charset="-78"/>
                <a:sym typeface="Adobe Arabic Regular"/>
              </a:rPr>
              <a:t> </a:t>
            </a:r>
            <a:r>
              <a:rPr sz="4000" dirty="0" smtClean="0">
                <a:latin typeface="Adobe Arabic" panose="02040503050201020203" pitchFamily="18" charset="-78"/>
                <a:ea typeface="Adobe Arabic Regular"/>
                <a:cs typeface="Adobe Arabic" panose="02040503050201020203" pitchFamily="18" charset="-78"/>
                <a:sym typeface="Adobe Arabic Regular"/>
              </a:rPr>
              <a:t>.</a:t>
            </a:r>
            <a:endParaRPr sz="4000" dirty="0">
              <a:latin typeface="Adobe Arabic" panose="02040503050201020203" pitchFamily="18" charset="-78"/>
              <a:ea typeface="Adobe Arabic Regular"/>
              <a:cs typeface="Adobe Arabic" panose="02040503050201020203" pitchFamily="18" charset="-78"/>
              <a:sym typeface="Adobe Arabic Regular"/>
            </a:endParaRPr>
          </a:p>
        </p:txBody>
      </p:sp>
      <p:pic>
        <p:nvPicPr>
          <p:cNvPr id="46" name="Screen Shot 2014-02-10 at 1.00.33 AM.png"/>
          <p:cNvPicPr/>
          <p:nvPr/>
        </p:nvPicPr>
        <p:blipFill>
          <a:blip r:embed="rId2">
            <a:extLst/>
          </a:blip>
          <a:stretch>
            <a:fillRect/>
          </a:stretch>
        </p:blipFill>
        <p:spPr>
          <a:xfrm>
            <a:off x="8839200" y="5002784"/>
            <a:ext cx="3397250" cy="2927404"/>
          </a:xfrm>
          <a:prstGeom prst="rect">
            <a:avLst/>
          </a:prstGeom>
          <a:ln w="12700">
            <a:miter lim="400000"/>
          </a:ln>
        </p:spPr>
      </p:pic>
      <p:sp>
        <p:nvSpPr>
          <p:cNvPr id="3" name="مربع نص 2"/>
          <p:cNvSpPr txBox="1"/>
          <p:nvPr/>
        </p:nvSpPr>
        <p:spPr>
          <a:xfrm>
            <a:off x="285750" y="601579"/>
            <a:ext cx="11950700" cy="4401205"/>
          </a:xfrm>
          <a:prstGeom prst="rect">
            <a:avLst/>
          </a:prstGeom>
          <a:noFill/>
        </p:spPr>
        <p:txBody>
          <a:bodyPr wrap="square" rtlCol="1">
            <a:spAutoFit/>
          </a:bodyPr>
          <a:lstStyle/>
          <a:p>
            <a:pPr marL="0" lvl="0" indent="0" algn="r" defTabSz="370331">
              <a:lnSpc>
                <a:spcPct val="150000"/>
              </a:lnSpc>
              <a:spcBef>
                <a:spcPts val="0"/>
              </a:spcBef>
              <a:buSzTx/>
              <a:buNone/>
              <a:defRPr sz="1800">
                <a:solidFill>
                  <a:srgbClr val="000000"/>
                </a:solidFill>
                <a:effectLst/>
              </a:defRPr>
            </a:pPr>
            <a:r>
              <a:rPr lang="ar-SA" sz="4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ثانيا: صور الرسومات المتجهة الفيكتور </a:t>
            </a:r>
            <a:r>
              <a:rPr lang="en-US" sz="4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Vector</a:t>
            </a:r>
          </a:p>
          <a:p>
            <a:pPr marL="0" lvl="0" indent="0" algn="r" defTabSz="370331">
              <a:lnSpc>
                <a:spcPct val="150000"/>
              </a:lnSpc>
              <a:spcBef>
                <a:spcPts val="0"/>
              </a:spcBef>
              <a:buSzTx/>
              <a:buNone/>
              <a:defRPr sz="1800">
                <a:solidFill>
                  <a:srgbClr val="000000"/>
                </a:solidFill>
                <a:effectLst/>
              </a:defRPr>
            </a:pPr>
            <a:r>
              <a:rPr lang="ar-SA" sz="4000" i="0" dirty="0">
                <a:latin typeface="Adobe Arabic" panose="02040503050201020203" pitchFamily="18" charset="-78"/>
                <a:ea typeface="Adobe Arabic Regular"/>
                <a:cs typeface="+mn-cs"/>
                <a:sym typeface="Adobe Arabic Regular"/>
              </a:rPr>
              <a:t>لا تعتمد على درجة وضوح الشاشة، مما يعني أنها تظهر بأعلى درجة </a:t>
            </a:r>
            <a:r>
              <a:rPr lang="ar-SA" sz="4000" i="0" dirty="0">
                <a:latin typeface="Adobe Arabic" panose="02040503050201020203" pitchFamily="18" charset="-78"/>
                <a:ea typeface="Adobe Arabic Regular"/>
                <a:cs typeface="Adobe Arabic" panose="02040503050201020203" pitchFamily="18" charset="-78"/>
                <a:sym typeface="Adobe Arabic Regular"/>
              </a:rPr>
              <a:t>وضوح ممكنه بغض </a:t>
            </a:r>
            <a:endParaRPr lang="ar-SA" sz="4000" i="0" dirty="0" smtClean="0">
              <a:latin typeface="Adobe Arabic" panose="02040503050201020203" pitchFamily="18" charset="-78"/>
              <a:ea typeface="Adobe Arabic Regular"/>
              <a:cs typeface="Adobe Arabic" panose="02040503050201020203" pitchFamily="18" charset="-78"/>
              <a:sym typeface="Adobe Arabic Regular"/>
            </a:endParaRPr>
          </a:p>
          <a:p>
            <a:pPr marL="0" lvl="0" indent="0" algn="r" defTabSz="370331">
              <a:lnSpc>
                <a:spcPct val="150000"/>
              </a:lnSpc>
              <a:spcBef>
                <a:spcPts val="0"/>
              </a:spcBef>
              <a:buSzTx/>
              <a:buNone/>
              <a:defRPr sz="1800">
                <a:solidFill>
                  <a:srgbClr val="000000"/>
                </a:solidFill>
                <a:effectLst/>
              </a:defRPr>
            </a:pPr>
            <a:r>
              <a:rPr lang="ar-SA" sz="4000" i="0" dirty="0" smtClean="0">
                <a:latin typeface="Adobe Arabic" panose="02040503050201020203" pitchFamily="18" charset="-78"/>
                <a:ea typeface="Adobe Arabic Regular"/>
                <a:cs typeface="Adobe Arabic" panose="02040503050201020203" pitchFamily="18" charset="-78"/>
                <a:sym typeface="Adobe Arabic Regular"/>
              </a:rPr>
              <a:t>النظر </a:t>
            </a:r>
            <a:r>
              <a:rPr lang="ar-SA" sz="4000" i="0" dirty="0">
                <a:latin typeface="Adobe Arabic" panose="02040503050201020203" pitchFamily="18" charset="-78"/>
                <a:ea typeface="Adobe Arabic Regular"/>
                <a:cs typeface="Adobe Arabic" panose="02040503050201020203" pitchFamily="18" charset="-78"/>
                <a:sym typeface="Adobe Arabic Regular"/>
              </a:rPr>
              <a:t>عن درجة وضوح الشاشة</a:t>
            </a:r>
            <a:r>
              <a:rPr lang="ar-SA" sz="4000" b="1" dirty="0">
                <a:latin typeface="Adobe Arabic" panose="02040503050201020203" pitchFamily="18" charset="-78"/>
                <a:ea typeface="Adobe Arabic Regular"/>
                <a:cs typeface="Adobe Arabic" panose="02040503050201020203" pitchFamily="18" charset="-78"/>
                <a:sym typeface="Adobe Arabic Regular"/>
              </a:rPr>
              <a:t>.</a:t>
            </a:r>
          </a:p>
          <a:p>
            <a:endParaRPr lang="ar-SA" sz="4000" dirty="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33550" y="2300585"/>
            <a:ext cx="9239250" cy="2862322"/>
          </a:xfrm>
          <a:prstGeom prst="rect">
            <a:avLst/>
          </a:prstGeom>
        </p:spPr>
        <p:txBody>
          <a:bodyPr wrap="square">
            <a:spAutoFit/>
          </a:bodyPr>
          <a:lstStyle/>
          <a:p>
            <a:pPr marL="0" lvl="0" indent="0" algn="r" defTabSz="370331">
              <a:lnSpc>
                <a:spcPct val="150000"/>
              </a:lnSpc>
              <a:spcBef>
                <a:spcPts val="0"/>
              </a:spcBef>
              <a:buSzTx/>
              <a:buNone/>
              <a:defRPr sz="1800">
                <a:solidFill>
                  <a:srgbClr val="000000"/>
                </a:solidFill>
                <a:effectLst/>
              </a:defRPr>
            </a:pPr>
            <a:r>
              <a:rPr lang="ar-SA" sz="4000" b="1" dirty="0">
                <a:latin typeface="Adobe Arabic" panose="02040503050201020203" pitchFamily="18" charset="-78"/>
                <a:ea typeface="Adobe Arabic Regular"/>
                <a:cs typeface="Adobe Arabic" panose="02040503050201020203" pitchFamily="18" charset="-78"/>
                <a:sym typeface="Adobe Arabic Regular"/>
              </a:rPr>
              <a:t>من مميزات الصور المتجهة امكانية تكبيرها او تصغيرها </a:t>
            </a:r>
            <a:r>
              <a:rPr lang="ar-SA" sz="4000" b="1" dirty="0" err="1">
                <a:latin typeface="Adobe Arabic" panose="02040503050201020203" pitchFamily="18" charset="-78"/>
                <a:ea typeface="Adobe Arabic Regular"/>
                <a:cs typeface="Adobe Arabic" panose="02040503050201020203" pitchFamily="18" charset="-78"/>
                <a:sym typeface="Adobe Arabic Regular"/>
              </a:rPr>
              <a:t>لاي</a:t>
            </a:r>
            <a:r>
              <a:rPr lang="ar-SA" sz="4000" b="1" dirty="0">
                <a:latin typeface="Adobe Arabic" panose="02040503050201020203" pitchFamily="18" charset="-78"/>
                <a:ea typeface="Adobe Arabic Regular"/>
                <a:cs typeface="Adobe Arabic" panose="02040503050201020203" pitchFamily="18" charset="-78"/>
                <a:sym typeface="Adobe Arabic Regular"/>
              </a:rPr>
              <a:t> درجة دون أن تتأثر جودة الصورة  ، كذلك فهي  لا تتطلب مساحة كبيرة عند تخزينها .</a:t>
            </a:r>
          </a:p>
        </p:txBody>
      </p:sp>
    </p:spTree>
    <p:extLst>
      <p:ext uri="{BB962C8B-B14F-4D97-AF65-F5344CB8AC3E}">
        <p14:creationId xmlns:p14="http://schemas.microsoft.com/office/powerpoint/2010/main" xmlns="" val="4608698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Shape 48"/>
          <p:cNvSpPr>
            <a:spLocks noGrp="1"/>
          </p:cNvSpPr>
          <p:nvPr>
            <p:ph type="title"/>
          </p:nvPr>
        </p:nvSpPr>
        <p:spPr>
          <a:xfrm>
            <a:off x="901700" y="678447"/>
            <a:ext cx="11201400" cy="1714500"/>
          </a:xfrm>
          <a:prstGeom prst="rect">
            <a:avLst/>
          </a:prstGeom>
        </p:spPr>
        <p:txBody>
          <a:bodyPr/>
          <a:lstStyle/>
          <a:p>
            <a:pPr algn="r" rtl="0"/>
            <a:r>
              <a:rPr lang="ar-SA" sz="6000" b="1" dirty="0">
                <a:solidFill>
                  <a:srgbClr val="787800"/>
                </a:solidFill>
                <a:latin typeface="Adobe Arabic" panose="02040503050201020203" pitchFamily="18" charset="-78"/>
                <a:ea typeface="Adobe Arabic Regular"/>
                <a:cs typeface="Adobe Arabic" panose="02040503050201020203" pitchFamily="18" charset="-78"/>
                <a:sym typeface="Adobe Arabic Regular"/>
              </a:rPr>
              <a:t>من لواحق الصور المتجهة :</a:t>
            </a:r>
            <a:r>
              <a:rPr lang="ar-SA" sz="6000" dirty="0">
                <a:solidFill>
                  <a:srgbClr val="787800"/>
                </a:solidFill>
                <a:latin typeface="Adobe Arabic" panose="02040503050201020203" pitchFamily="18" charset="-78"/>
                <a:ea typeface="Adobe Arabic Regular"/>
                <a:cs typeface="Adobe Arabic" panose="02040503050201020203" pitchFamily="18" charset="-78"/>
                <a:sym typeface="Adobe Arabic Regular"/>
              </a:rPr>
              <a:t/>
            </a:r>
            <a:br>
              <a:rPr lang="ar-SA" sz="6000" dirty="0">
                <a:solidFill>
                  <a:srgbClr val="787800"/>
                </a:solidFill>
                <a:latin typeface="Adobe Arabic" panose="02040503050201020203" pitchFamily="18" charset="-78"/>
                <a:ea typeface="Adobe Arabic Regular"/>
                <a:cs typeface="Adobe Arabic" panose="02040503050201020203" pitchFamily="18" charset="-78"/>
                <a:sym typeface="Adobe Arabic Regular"/>
              </a:rPr>
            </a:br>
            <a:endParaRPr sz="6000" dirty="0">
              <a:solidFill>
                <a:srgbClr val="787800"/>
              </a:solidFill>
              <a:latin typeface="Adobe Arabic" panose="02040503050201020203" pitchFamily="18" charset="-78"/>
              <a:cs typeface="Adobe Arabic" panose="02040503050201020203" pitchFamily="18" charset="-78"/>
            </a:endParaRPr>
          </a:p>
        </p:txBody>
      </p:sp>
      <p:sp>
        <p:nvSpPr>
          <p:cNvPr id="49" name="Shape 49"/>
          <p:cNvSpPr>
            <a:spLocks noGrp="1"/>
          </p:cNvSpPr>
          <p:nvPr>
            <p:ph type="body" idx="1"/>
          </p:nvPr>
        </p:nvSpPr>
        <p:spPr>
          <a:xfrm>
            <a:off x="4238318" y="1722521"/>
            <a:ext cx="6645722" cy="1862889"/>
          </a:xfrm>
          <a:prstGeom prst="rect">
            <a:avLst/>
          </a:prstGeom>
        </p:spPr>
        <p:txBody>
          <a:bodyPr>
            <a:noAutofit/>
          </a:bodyPr>
          <a:lstStyle/>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AI</a:t>
            </a:r>
          </a:p>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CDR</a:t>
            </a:r>
          </a:p>
          <a:p>
            <a:pPr marL="457200" marR="584200" lvl="0" indent="-457200" algn="just" defTabSz="457200">
              <a:spcBef>
                <a:spcPts val="1000"/>
              </a:spcBef>
              <a:buSzTx/>
              <a:buNone/>
              <a:tabLst>
                <a:tab pos="139700" algn="l"/>
                <a:tab pos="457200" algn="l"/>
              </a:tabLst>
              <a:defRPr sz="1800">
                <a:solidFill>
                  <a:srgbClr val="000000"/>
                </a:solidFill>
                <a:effectLst/>
              </a:defRPr>
            </a:pPr>
            <a:r>
              <a:rPr sz="4400" b="1" dirty="0">
                <a:latin typeface="Adobe Arabic" panose="02040503050201020203" pitchFamily="18" charset="-78"/>
                <a:ea typeface="Adobe Arabic Regular"/>
                <a:cs typeface="Adobe Arabic" panose="02040503050201020203" pitchFamily="18" charset="-78"/>
                <a:sym typeface="Adobe Arabic Regular"/>
              </a:rPr>
              <a:t>	•	 </a:t>
            </a:r>
            <a:r>
              <a:rPr sz="4400" b="1" dirty="0" smtClean="0">
                <a:latin typeface="Adobe Arabic" panose="02040503050201020203" pitchFamily="18" charset="-78"/>
                <a:ea typeface="Adobe Arabic Regular"/>
                <a:cs typeface="Adobe Arabic" panose="02040503050201020203" pitchFamily="18" charset="-78"/>
                <a:sym typeface="Adobe Arabic Regular"/>
              </a:rPr>
              <a:t>DXF</a:t>
            </a:r>
            <a:endParaRPr sz="4400" b="1" dirty="0">
              <a:latin typeface="Adobe Arabic" panose="02040503050201020203" pitchFamily="18" charset="-78"/>
              <a:ea typeface="Adobe Arabic Regular"/>
              <a:cs typeface="Adobe Arabic" panose="02040503050201020203" pitchFamily="18" charset="-78"/>
              <a:sym typeface="Adobe Arabic Regular"/>
            </a:endParaRPr>
          </a:p>
        </p:txBody>
      </p:sp>
      <p:sp>
        <p:nvSpPr>
          <p:cNvPr id="2" name="مربع نص 1"/>
          <p:cNvSpPr txBox="1"/>
          <p:nvPr/>
        </p:nvSpPr>
        <p:spPr>
          <a:xfrm>
            <a:off x="2212848" y="5832642"/>
            <a:ext cx="9460675" cy="2251899"/>
          </a:xfrm>
          <a:prstGeom prst="rect">
            <a:avLst/>
          </a:prstGeom>
          <a:noFill/>
        </p:spPr>
        <p:txBody>
          <a:bodyPr wrap="square" rtlCol="1">
            <a:spAutoFit/>
          </a:bodyPr>
          <a:lstStyle/>
          <a:p>
            <a:pPr marL="457200" marR="584200" lvl="0" indent="-457200" algn="just" defTabSz="457200" rtl="1">
              <a:spcBef>
                <a:spcPts val="1000"/>
              </a:spcBef>
              <a:buSzTx/>
              <a:buNone/>
              <a:tabLst>
                <a:tab pos="139700" algn="l"/>
                <a:tab pos="457200" algn="l"/>
              </a:tabLst>
              <a:defRPr sz="1800">
                <a:solidFill>
                  <a:srgbClr val="000000"/>
                </a:solidFill>
                <a:effectLst/>
              </a:defRPr>
            </a:pPr>
            <a:r>
              <a:rPr lang="ar-SA" sz="4400" b="1" dirty="0">
                <a:latin typeface="Adobe Arabic" panose="02040503050201020203" pitchFamily="18" charset="-78"/>
                <a:ea typeface="Adobe Arabic Regular"/>
                <a:cs typeface="Adobe Arabic" panose="02040503050201020203" pitchFamily="18" charset="-78"/>
                <a:sym typeface="Adobe Arabic Regular"/>
              </a:rPr>
              <a:t>	•	  </a:t>
            </a:r>
            <a:r>
              <a:rPr lang="en-US" sz="4400" b="1" dirty="0" smtClean="0">
                <a:latin typeface="Adobe Arabic" panose="02040503050201020203" pitchFamily="18" charset="-78"/>
                <a:ea typeface="Adobe Arabic Regular"/>
                <a:cs typeface="Adobe Arabic" panose="02040503050201020203" pitchFamily="18" charset="-78"/>
                <a:sym typeface="Adobe Arabic Regular"/>
              </a:rPr>
              <a:t>ADOBE ILLUSTRATOR</a:t>
            </a:r>
            <a:endParaRPr lang="en-US" sz="4400" b="1" dirty="0">
              <a:latin typeface="Adobe Arabic" panose="02040503050201020203" pitchFamily="18" charset="-78"/>
              <a:ea typeface="Adobe Arabic Regular"/>
              <a:cs typeface="Adobe Arabic" panose="02040503050201020203" pitchFamily="18" charset="-78"/>
              <a:sym typeface="Adobe Arabic Regular"/>
            </a:endParaRPr>
          </a:p>
          <a:p>
            <a:pPr marL="457200" marR="584200" lvl="0" indent="-457200" algn="just" defTabSz="457200" rtl="1">
              <a:spcBef>
                <a:spcPts val="1000"/>
              </a:spcBef>
              <a:buSzTx/>
              <a:buNone/>
              <a:tabLst>
                <a:tab pos="139700" algn="l"/>
                <a:tab pos="457200" algn="l"/>
              </a:tabLst>
              <a:defRPr sz="1800">
                <a:solidFill>
                  <a:srgbClr val="000000"/>
                </a:solidFill>
                <a:effectLst/>
              </a:defRPr>
            </a:pPr>
            <a:r>
              <a:rPr lang="en-US" sz="4400" b="1" dirty="0">
                <a:latin typeface="Adobe Arabic" panose="02040503050201020203" pitchFamily="18" charset="-78"/>
                <a:ea typeface="Adobe Arabic Regular"/>
                <a:cs typeface="Adobe Arabic" panose="02040503050201020203" pitchFamily="18" charset="-78"/>
                <a:sym typeface="Adobe Arabic Regular"/>
              </a:rPr>
              <a:t>	•	  </a:t>
            </a:r>
            <a:r>
              <a:rPr lang="en-US" sz="4400" b="1" dirty="0" smtClean="0">
                <a:latin typeface="Adobe Arabic" panose="02040503050201020203" pitchFamily="18" charset="-78"/>
                <a:ea typeface="Adobe Arabic Regular"/>
                <a:cs typeface="Adobe Arabic" panose="02040503050201020203" pitchFamily="18" charset="-78"/>
                <a:sym typeface="Adobe Arabic Regular"/>
              </a:rPr>
              <a:t>COREL DRAW</a:t>
            </a:r>
            <a:endParaRPr lang="en-US" sz="4400" b="1" dirty="0">
              <a:latin typeface="Adobe Arabic" panose="02040503050201020203" pitchFamily="18" charset="-78"/>
              <a:ea typeface="Adobe Arabic Regular"/>
              <a:cs typeface="Adobe Arabic" panose="02040503050201020203" pitchFamily="18" charset="-78"/>
              <a:sym typeface="Adobe Arabic Regular"/>
            </a:endParaRPr>
          </a:p>
          <a:p>
            <a:pPr rtl="1"/>
            <a:endParaRPr lang="ar-SA" sz="4400" dirty="0">
              <a:latin typeface="Adobe Arabic" panose="02040503050201020203" pitchFamily="18" charset="-78"/>
              <a:cs typeface="Adobe Arabic" panose="02040503050201020203" pitchFamily="18" charset="-78"/>
            </a:endParaRPr>
          </a:p>
        </p:txBody>
      </p:sp>
      <p:sp>
        <p:nvSpPr>
          <p:cNvPr id="3" name="مربع نص 2"/>
          <p:cNvSpPr txBox="1"/>
          <p:nvPr/>
        </p:nvSpPr>
        <p:spPr>
          <a:xfrm>
            <a:off x="3067453" y="3954973"/>
            <a:ext cx="7980069" cy="1138773"/>
          </a:xfrm>
          <a:prstGeom prst="rect">
            <a:avLst/>
          </a:prstGeom>
          <a:noFill/>
        </p:spPr>
        <p:txBody>
          <a:bodyPr wrap="none" rtlCol="1">
            <a:spAutoFit/>
          </a:bodyPr>
          <a:lstStyle/>
          <a:p>
            <a:pPr lvl="0" rtl="1"/>
            <a:r>
              <a:rPr lang="ar-SA" sz="3600" b="1" kern="1200" cap="all" dirty="0">
                <a:solidFill>
                  <a:srgbClr val="787800"/>
                </a:solidFill>
                <a:effectLst/>
                <a:latin typeface="Adobe Arabic" panose="02040503050201020203" pitchFamily="18" charset="-78"/>
                <a:ea typeface="Adobe Arabic Regular"/>
                <a:cs typeface="Adobe Arabic" panose="02040503050201020203" pitchFamily="18" charset="-78"/>
                <a:sym typeface="Adobe Arabic Regular"/>
              </a:rPr>
              <a:t>من البرامج التي تستخدم في انشاء الصور المتجهة :</a:t>
            </a:r>
          </a:p>
          <a:p>
            <a:endParaRPr lang="ar-SA" dirty="0"/>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Shape 54"/>
          <p:cNvSpPr>
            <a:spLocks noGrp="1"/>
          </p:cNvSpPr>
          <p:nvPr>
            <p:ph type="title"/>
          </p:nvPr>
        </p:nvSpPr>
        <p:spPr>
          <a:xfrm>
            <a:off x="8028126" y="0"/>
            <a:ext cx="3970463" cy="1203158"/>
          </a:xfrm>
          <a:prstGeom prst="rect">
            <a:avLst/>
          </a:prstGeom>
        </p:spPr>
        <p:txBody>
          <a:bodyPr/>
          <a:lstStyle>
            <a:lvl1pPr algn="ctr">
              <a:defRPr>
                <a:solidFill>
                  <a:srgbClr val="733732"/>
                </a:solidFill>
              </a:defRPr>
            </a:lvl1pPr>
          </a:lstStyle>
          <a:p>
            <a:pPr lvl="0" algn="r">
              <a:defRPr sz="1800" b="0" cap="none" spc="0">
                <a:solidFill>
                  <a:srgbClr val="000000"/>
                </a:solidFill>
                <a:effectLst/>
              </a:defRPr>
            </a:pPr>
            <a:r>
              <a:rPr sz="4800" b="1" cap="all" spc="384" dirty="0">
                <a:solidFill>
                  <a:srgbClr val="787800"/>
                </a:solidFill>
                <a:effectLst>
                  <a:outerShdw blurRad="25400" dist="25400" dir="5520000" rotWithShape="0">
                    <a:srgbClr val="FFFFFF">
                      <a:alpha val="72000"/>
                    </a:srgbClr>
                  </a:outerShdw>
                </a:effectLst>
              </a:rPr>
              <a:t>JPG, JPEG</a:t>
            </a:r>
          </a:p>
        </p:txBody>
      </p:sp>
      <p:sp>
        <p:nvSpPr>
          <p:cNvPr id="51" name="Shape 51"/>
          <p:cNvSpPr>
            <a:spLocks noGrp="1"/>
          </p:cNvSpPr>
          <p:nvPr>
            <p:ph type="body" idx="1"/>
          </p:nvPr>
        </p:nvSpPr>
        <p:spPr>
          <a:xfrm>
            <a:off x="315906" y="1400341"/>
            <a:ext cx="11963529" cy="6684879"/>
          </a:xfrm>
          <a:prstGeom prst="rect">
            <a:avLst/>
          </a:prstGeom>
        </p:spPr>
        <p:txBody>
          <a:bodyPr>
            <a:noAutofit/>
          </a:bodyPr>
          <a:lstStyle/>
          <a:p>
            <a:pPr marL="0" lvl="0" indent="0" algn="r" defTabSz="182880">
              <a:lnSpc>
                <a:spcPct val="150000"/>
              </a:lnSpc>
              <a:spcBef>
                <a:spcPts val="0"/>
              </a:spcBef>
              <a:buSzTx/>
              <a:buNone/>
              <a:defRPr sz="1800">
                <a:solidFill>
                  <a:srgbClr val="000000"/>
                </a:solidFill>
                <a:effectLst/>
              </a:defRPr>
            </a:pPr>
            <a:r>
              <a:rPr sz="3200" b="1" dirty="0" err="1">
                <a:solidFill>
                  <a:srgbClr val="000000"/>
                </a:solidFill>
                <a:latin typeface="Simplified Arabic" pitchFamily="18" charset="-78"/>
                <a:ea typeface="Adobe Arabic Regular"/>
                <a:cs typeface="Simplified Arabic" pitchFamily="18" charset="-78"/>
                <a:sym typeface="Adobe Arabic Regular"/>
              </a:rPr>
              <a:t>أشهر</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صيغة</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وهي</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إختصار</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للعبارة</a:t>
            </a:r>
            <a:r>
              <a:rPr sz="3200" b="1" dirty="0">
                <a:solidFill>
                  <a:srgbClr val="000000"/>
                </a:solidFill>
                <a:latin typeface="Simplified Arabic" pitchFamily="18" charset="-78"/>
                <a:ea typeface="Adobe Arabic Regular"/>
                <a:cs typeface="Simplified Arabic" pitchFamily="18" charset="-78"/>
                <a:sym typeface="Adobe Arabic Regular"/>
              </a:rPr>
              <a:t> "Joint Photographic Experts Group" </a:t>
            </a:r>
            <a:r>
              <a:rPr sz="3200" b="1" dirty="0" err="1">
                <a:solidFill>
                  <a:srgbClr val="000000"/>
                </a:solidFill>
                <a:latin typeface="Simplified Arabic" pitchFamily="18" charset="-78"/>
                <a:ea typeface="Adobe Arabic Regular"/>
                <a:cs typeface="Simplified Arabic" pitchFamily="18" charset="-78"/>
                <a:sym typeface="Adobe Arabic Regular"/>
              </a:rPr>
              <a:t>قام</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بتطويرها</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فرق</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خبراء</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التصوير</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لذلك</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سميت</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بهذا</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الإسم</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وتقريباً</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كل</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الكاميرات</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تصور</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صور</a:t>
            </a:r>
            <a:r>
              <a:rPr sz="3200" b="1" dirty="0">
                <a:solidFill>
                  <a:srgbClr val="000000"/>
                </a:solidFill>
                <a:latin typeface="Simplified Arabic" pitchFamily="18" charset="-78"/>
                <a:ea typeface="Adobe Arabic Regular"/>
                <a:cs typeface="Simplified Arabic" pitchFamily="18" charset="-78"/>
                <a:sym typeface="Adobe Arabic Regular"/>
              </a:rPr>
              <a:t> </a:t>
            </a:r>
            <a:r>
              <a:rPr lang="ar-SA" sz="3200" b="1" dirty="0">
                <a:solidFill>
                  <a:srgbClr val="000000"/>
                </a:solidFill>
                <a:latin typeface="Simplified Arabic" pitchFamily="18" charset="-78"/>
                <a:ea typeface="Adobe Arabic Regular"/>
                <a:cs typeface="Simplified Arabic" pitchFamily="18" charset="-78"/>
                <a:sym typeface="Adobe Arabic Regular"/>
              </a:rPr>
              <a:t>إحدى الامتدادين </a:t>
            </a:r>
            <a:r>
              <a:rPr sz="3200" b="1" dirty="0">
                <a:solidFill>
                  <a:srgbClr val="000000"/>
                </a:solidFill>
                <a:latin typeface="Simplified Arabic" pitchFamily="18" charset="-78"/>
                <a:ea typeface="Adobe Arabic Regular"/>
                <a:cs typeface="Simplified Arabic" pitchFamily="18" charset="-78"/>
                <a:sym typeface="Adobe Arabic Regular"/>
              </a:rPr>
              <a:t> JPG </a:t>
            </a:r>
            <a:r>
              <a:rPr lang="ar-SA" sz="3200" b="1" dirty="0">
                <a:solidFill>
                  <a:srgbClr val="000000"/>
                </a:solidFill>
                <a:latin typeface="Simplified Arabic" pitchFamily="18" charset="-78"/>
                <a:ea typeface="Adobe Arabic Regular"/>
                <a:cs typeface="Simplified Arabic" pitchFamily="18" charset="-78"/>
                <a:sym typeface="Adobe Arabic Regular"/>
              </a:rPr>
              <a:t>-</a:t>
            </a:r>
            <a:r>
              <a:rPr sz="3200" b="1" dirty="0">
                <a:solidFill>
                  <a:srgbClr val="000000"/>
                </a:solidFill>
                <a:latin typeface="Simplified Arabic" pitchFamily="18" charset="-78"/>
                <a:ea typeface="Adobe Arabic Regular"/>
                <a:cs typeface="Simplified Arabic" pitchFamily="18" charset="-78"/>
                <a:sym typeface="Adobe Arabic Regular"/>
              </a:rPr>
              <a:t> JPEG.</a:t>
            </a:r>
          </a:p>
          <a:p>
            <a:pPr marL="0" lvl="0" indent="0" algn="r" defTabSz="182880">
              <a:lnSpc>
                <a:spcPct val="150000"/>
              </a:lnSpc>
              <a:spcBef>
                <a:spcPts val="0"/>
              </a:spcBef>
              <a:buSzTx/>
              <a:buNone/>
              <a:defRPr sz="1800">
                <a:solidFill>
                  <a:srgbClr val="000000"/>
                </a:solidFill>
                <a:effectLst/>
              </a:defRPr>
            </a:pPr>
            <a:r>
              <a:rPr sz="3200" b="1" dirty="0" err="1">
                <a:solidFill>
                  <a:srgbClr val="000000"/>
                </a:solidFill>
                <a:latin typeface="Simplified Arabic" pitchFamily="18" charset="-78"/>
                <a:ea typeface="Adobe Arabic Regular"/>
                <a:cs typeface="Simplified Arabic" pitchFamily="18" charset="-78"/>
                <a:sym typeface="Adobe Arabic Regular"/>
              </a:rPr>
              <a:t>تمتاز</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ملفات</a:t>
            </a:r>
            <a:r>
              <a:rPr sz="3200" b="1" dirty="0">
                <a:solidFill>
                  <a:srgbClr val="000000"/>
                </a:solidFill>
                <a:latin typeface="Simplified Arabic" pitchFamily="18" charset="-78"/>
                <a:ea typeface="Adobe Arabic Regular"/>
                <a:cs typeface="Simplified Arabic" pitchFamily="18" charset="-78"/>
                <a:sym typeface="Adobe Arabic Regular"/>
              </a:rPr>
              <a:t> JPG </a:t>
            </a:r>
            <a:r>
              <a:rPr sz="3200" b="1" dirty="0" err="1">
                <a:solidFill>
                  <a:srgbClr val="000000"/>
                </a:solidFill>
                <a:latin typeface="Simplified Arabic" pitchFamily="18" charset="-78"/>
                <a:ea typeface="Adobe Arabic Regular"/>
                <a:cs typeface="Simplified Arabic" pitchFamily="18" charset="-78"/>
                <a:sym typeface="Adobe Arabic Regular"/>
              </a:rPr>
              <a:t>أو</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JPEGبالتالي</a:t>
            </a:r>
            <a:r>
              <a:rPr sz="3200" b="1" dirty="0" smtClean="0">
                <a:solidFill>
                  <a:srgbClr val="000000"/>
                </a:solidFill>
                <a:latin typeface="Simplified Arabic" pitchFamily="18" charset="-78"/>
                <a:ea typeface="Adobe Arabic Regular"/>
                <a:cs typeface="Simplified Arabic" pitchFamily="18" charset="-78"/>
                <a:sym typeface="Adobe Arabic Regular"/>
              </a:rPr>
              <a:t>:</a:t>
            </a:r>
            <a:endParaRPr sz="3200" b="1" dirty="0">
              <a:solidFill>
                <a:srgbClr val="000000"/>
              </a:solidFill>
              <a:latin typeface="Simplified Arabic" pitchFamily="18" charset="-78"/>
              <a:ea typeface="Adobe Arabic Regular"/>
              <a:cs typeface="Simplified Arabic" pitchFamily="18" charset="-78"/>
              <a:sym typeface="Adobe Arabic Regular"/>
            </a:endParaRPr>
          </a:p>
          <a:p>
            <a:pPr marL="0" lvl="0" indent="0" algn="r" defTabSz="182880">
              <a:lnSpc>
                <a:spcPct val="150000"/>
              </a:lnSpc>
              <a:spcBef>
                <a:spcPts val="0"/>
              </a:spcBef>
              <a:buSzTx/>
              <a:buNone/>
              <a:defRPr sz="1800">
                <a:solidFill>
                  <a:srgbClr val="000000"/>
                </a:solidFill>
                <a:effectLst/>
              </a:defRPr>
            </a:pPr>
            <a:r>
              <a:rPr sz="3200" b="1" dirty="0">
                <a:solidFill>
                  <a:srgbClr val="000000"/>
                </a:solidFill>
                <a:latin typeface="Simplified Arabic" pitchFamily="18" charset="-78"/>
                <a:ea typeface="Adobe Arabic Regular"/>
                <a:cs typeface="Simplified Arabic" pitchFamily="18" charset="-78"/>
                <a:sym typeface="Adobe Arabic Regular"/>
              </a:rPr>
              <a:t>1.  </a:t>
            </a:r>
            <a:r>
              <a:rPr lang="ar-SA" sz="3200" b="1" dirty="0">
                <a:solidFill>
                  <a:srgbClr val="000000"/>
                </a:solidFill>
                <a:latin typeface="Simplified Arabic" pitchFamily="18" charset="-78"/>
                <a:ea typeface="Adobe Arabic Regular"/>
                <a:cs typeface="Simplified Arabic" pitchFamily="18" charset="-78"/>
                <a:sym typeface="Adobe Arabic Regular"/>
              </a:rPr>
              <a:t>ب</a:t>
            </a:r>
            <a:r>
              <a:rPr sz="3200" b="1" dirty="0" err="1">
                <a:solidFill>
                  <a:srgbClr val="000000"/>
                </a:solidFill>
                <a:latin typeface="Simplified Arabic" pitchFamily="18" charset="-78"/>
                <a:ea typeface="Adobe Arabic Regular"/>
                <a:cs typeface="Simplified Arabic" pitchFamily="18" charset="-78"/>
                <a:sym typeface="Adobe Arabic Regular"/>
              </a:rPr>
              <a:t>كثرة</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البرامج</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المشغلة</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لها</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الفوتوشوب</a:t>
            </a:r>
            <a:r>
              <a:rPr sz="3200" b="1" dirty="0">
                <a:solidFill>
                  <a:srgbClr val="000000"/>
                </a:solidFill>
                <a:latin typeface="Simplified Arabic" pitchFamily="18" charset="-78"/>
                <a:ea typeface="Adobe Arabic Regular"/>
                <a:cs typeface="Simplified Arabic" pitchFamily="18" charset="-78"/>
                <a:sym typeface="Adobe Arabic Regular"/>
              </a:rPr>
              <a:t> – </a:t>
            </a:r>
            <a:r>
              <a:rPr sz="3200" b="1" dirty="0" err="1">
                <a:solidFill>
                  <a:srgbClr val="000000"/>
                </a:solidFill>
                <a:latin typeface="Simplified Arabic" pitchFamily="18" charset="-78"/>
                <a:ea typeface="Adobe Arabic Regular"/>
                <a:cs typeface="Simplified Arabic" pitchFamily="18" charset="-78"/>
                <a:sym typeface="Adobe Arabic Regular"/>
              </a:rPr>
              <a:t>الرسام</a:t>
            </a:r>
            <a:r>
              <a:rPr sz="3200" b="1" dirty="0">
                <a:solidFill>
                  <a:srgbClr val="000000"/>
                </a:solidFill>
                <a:latin typeface="Simplified Arabic" pitchFamily="18" charset="-78"/>
                <a:ea typeface="Adobe Arabic Regular"/>
                <a:cs typeface="Simplified Arabic" pitchFamily="18" charset="-78"/>
                <a:sym typeface="Adobe Arabic Regular"/>
              </a:rPr>
              <a:t> – </a:t>
            </a:r>
            <a:r>
              <a:rPr sz="3200" b="1" dirty="0" err="1">
                <a:solidFill>
                  <a:srgbClr val="000000"/>
                </a:solidFill>
                <a:latin typeface="Simplified Arabic" pitchFamily="18" charset="-78"/>
                <a:ea typeface="Adobe Arabic Regular"/>
                <a:cs typeface="Simplified Arabic" pitchFamily="18" charset="-78"/>
                <a:sym typeface="Adobe Arabic Regular"/>
              </a:rPr>
              <a:t>الوورد</a:t>
            </a:r>
            <a:r>
              <a:rPr sz="3200" b="1" dirty="0">
                <a:solidFill>
                  <a:srgbClr val="000000"/>
                </a:solidFill>
                <a:latin typeface="Simplified Arabic" pitchFamily="18" charset="-78"/>
                <a:ea typeface="Adobe Arabic Regular"/>
                <a:cs typeface="Simplified Arabic" pitchFamily="18" charset="-78"/>
                <a:sym typeface="Adobe Arabic Regular"/>
              </a:rPr>
              <a:t> – </a:t>
            </a:r>
            <a:r>
              <a:rPr sz="3200" b="1" dirty="0" err="1">
                <a:solidFill>
                  <a:srgbClr val="000000"/>
                </a:solidFill>
                <a:latin typeface="Simplified Arabic" pitchFamily="18" charset="-78"/>
                <a:ea typeface="Adobe Arabic Regular"/>
                <a:cs typeface="Simplified Arabic" pitchFamily="18" charset="-78"/>
                <a:sym typeface="Adobe Arabic Regular"/>
              </a:rPr>
              <a:t>البوربوينت</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smtClean="0">
                <a:solidFill>
                  <a:srgbClr val="000000"/>
                </a:solidFill>
                <a:latin typeface="Simplified Arabic" pitchFamily="18" charset="-78"/>
                <a:ea typeface="Adobe Arabic Regular"/>
                <a:cs typeface="Simplified Arabic" pitchFamily="18" charset="-78"/>
                <a:sym typeface="Adobe Arabic Regular"/>
              </a:rPr>
              <a:t>كلها</a:t>
            </a:r>
            <a:r>
              <a:rPr sz="3200" b="1" dirty="0" smtClean="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ملفات</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تسمح</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بتشغيل</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وعرض</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هذه</a:t>
            </a:r>
            <a:r>
              <a:rPr sz="3200" b="1" dirty="0">
                <a:solidFill>
                  <a:srgbClr val="000000"/>
                </a:solidFill>
                <a:latin typeface="Simplified Arabic" pitchFamily="18" charset="-78"/>
                <a:ea typeface="Adobe Arabic Regular"/>
                <a:cs typeface="Simplified Arabic" pitchFamily="18" charset="-78"/>
                <a:sym typeface="Adobe Arabic Regular"/>
              </a:rPr>
              <a:t> </a:t>
            </a:r>
            <a:r>
              <a:rPr sz="3200" b="1" dirty="0" err="1">
                <a:solidFill>
                  <a:srgbClr val="000000"/>
                </a:solidFill>
                <a:latin typeface="Simplified Arabic" pitchFamily="18" charset="-78"/>
                <a:ea typeface="Adobe Arabic Regular"/>
                <a:cs typeface="Simplified Arabic" pitchFamily="18" charset="-78"/>
                <a:sym typeface="Adobe Arabic Regular"/>
              </a:rPr>
              <a:t>الملفات</a:t>
            </a:r>
            <a:r>
              <a:rPr sz="4000" i="1" dirty="0">
                <a:solidFill>
                  <a:srgbClr val="000000"/>
                </a:solidFill>
                <a:latin typeface="Adobe Arabic" panose="02040503050201020203" pitchFamily="18" charset="-78"/>
                <a:ea typeface="Adobe Arabic Regular"/>
                <a:cs typeface="Adobe Arabic" panose="02040503050201020203" pitchFamily="18" charset="-78"/>
                <a:sym typeface="Adobe Arabic Regular"/>
              </a:rPr>
              <a:t>.</a:t>
            </a:r>
          </a:p>
        </p:txBody>
      </p:sp>
      <p:sp>
        <p:nvSpPr>
          <p:cNvPr id="53" name="Shape 53"/>
          <p:cNvSpPr>
            <a:spLocks noGrp="1"/>
          </p:cNvSpPr>
          <p:nvPr>
            <p:ph type="sldNum" sz="quarter" idx="4294967295"/>
          </p:nvPr>
        </p:nvSpPr>
        <p:spPr>
          <a:xfrm>
            <a:off x="12742863" y="9258300"/>
            <a:ext cx="261937" cy="419100"/>
          </a:xfrm>
          <a:prstGeom prst="rect">
            <a:avLst/>
          </a:prstGeom>
          <a:ln w="12700">
            <a:miter lim="400000"/>
          </a:ln>
          <a:extLst>
            <a:ext uri="{C572A759-6A51-4108-AA02-DFA0A04FC94B}">
              <ma14:wrappingTextBoxFlag xmlns:ma14="http://schemas.microsoft.com/office/mac/drawingml/2011/main" xmlns="" val="1"/>
            </a:ext>
          </a:extLst>
        </p:spPr>
        <p:txBody>
          <a:bodyPr wrap="none" lIns="0" tIns="0" rIns="0" bIns="0">
            <a:spAutoFit/>
          </a:bodyPr>
          <a:lstStyle>
            <a:lvl1pPr>
              <a:defRPr sz="1800" b="1" i="0" cap="all">
                <a:latin typeface="+mn-lt"/>
                <a:ea typeface="+mn-ea"/>
                <a:cs typeface="+mn-cs"/>
                <a:sym typeface="Avenir Next Regular"/>
              </a:defRPr>
            </a:lvl1pPr>
          </a:lstStyle>
          <a:p>
            <a:pPr lvl="0">
              <a:defRPr b="0" cap="none">
                <a:solidFill>
                  <a:srgbClr val="000000"/>
                </a:solidFill>
                <a:effectLst/>
              </a:defRPr>
            </a:pPr>
            <a:fld id="{86CB4B4D-7CA3-9044-876B-883B54F8677D}" type="slidenum">
              <a:rPr b="1" cap="all">
                <a:solidFill>
                  <a:srgbClr val="5E524C"/>
                </a:solidFill>
                <a:effectLst>
                  <a:outerShdw blurRad="25400" dist="25400" dir="5520000" rotWithShape="0">
                    <a:srgbClr val="FFFFFF">
                      <a:alpha val="71999"/>
                    </a:srgbClr>
                  </a:outerShdw>
                </a:effectLst>
              </a:rPr>
              <a:pPr lvl="0">
                <a:defRPr b="0" cap="none">
                  <a:solidFill>
                    <a:srgbClr val="000000"/>
                  </a:solidFill>
                  <a:effectLst/>
                </a:defRPr>
              </a:pPr>
              <a:t>8</a:t>
            </a:fld>
            <a:endParaRPr b="1" cap="all">
              <a:solidFill>
                <a:srgbClr val="5E524C"/>
              </a:solidFill>
              <a:effectLst>
                <a:outerShdw blurRad="25400" dist="25400" dir="5520000" rotWithShape="0">
                  <a:srgbClr val="FFFFFF">
                    <a:alpha val="71999"/>
                  </a:srgbClr>
                </a:outerShdw>
              </a:effectLst>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73768" y="311550"/>
            <a:ext cx="11534274" cy="7478970"/>
          </a:xfrm>
          <a:prstGeom prst="rect">
            <a:avLst/>
          </a:prstGeom>
        </p:spPr>
        <p:txBody>
          <a:bodyPr wrap="square">
            <a:spAutoFit/>
          </a:bodyPr>
          <a:lstStyle/>
          <a:p>
            <a:pPr algn="just" defTabSz="457200" rtl="1">
              <a:lnSpc>
                <a:spcPct val="150000"/>
              </a:lnSpc>
              <a:buClr>
                <a:schemeClr val="accent1"/>
              </a:buClr>
              <a:defRPr sz="1800">
                <a:solidFill>
                  <a:srgbClr val="000000"/>
                </a:solidFill>
                <a:effectLst/>
              </a:defRPr>
            </a:pPr>
            <a:r>
              <a:rPr lang="ar-SA" sz="4000" b="1" dirty="0">
                <a:latin typeface="Adobe Arabic" panose="02040503050201020203" pitchFamily="18" charset="-78"/>
                <a:ea typeface="Adobe Arabic Regular"/>
                <a:cs typeface="Adobe Arabic" panose="02040503050201020203" pitchFamily="18" charset="-78"/>
                <a:sym typeface="Adobe Arabic Regular"/>
              </a:rPr>
              <a:t>2</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تستعمل آلية ضغط متغيّرة, حيث تستطيع التحكّم بدرجة الضغط عند التخزين, للحصول على حجم فايل مناسب, حتى أنه يمكنك الحصول على حجم ملف صغير جداً ولكن طبعاً مع ضعف في جودة الصورة.</a:t>
            </a:r>
          </a:p>
          <a:p>
            <a:pPr algn="just" defTabSz="457200" rtl="1">
              <a:lnSpc>
                <a:spcPct val="150000"/>
              </a:lnSpc>
              <a:buClr>
                <a:schemeClr val="accent1"/>
              </a:buClr>
              <a:defRPr sz="1800">
                <a:solidFill>
                  <a:srgbClr val="000000"/>
                </a:solidFill>
                <a:effectLst/>
              </a:defRPr>
            </a:pP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3.  ملفات تدعم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hlinkClick r:id="rId2"/>
              </a:rPr>
              <a:t>تدرجات لونية</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كبيرة (أكثر من 16 مليون لون) في حين أن العمق اللوني للهيئة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GIF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محصور (256 لون).</a:t>
            </a:r>
          </a:p>
          <a:p>
            <a:pPr algn="just" defTabSz="457200" rtl="1">
              <a:lnSpc>
                <a:spcPct val="150000"/>
              </a:lnSpc>
              <a:buClr>
                <a:schemeClr val="accent1"/>
              </a:buClr>
              <a:defRPr sz="1800">
                <a:solidFill>
                  <a:srgbClr val="000000"/>
                </a:solidFill>
                <a:effectLst/>
              </a:defRPr>
            </a:pP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4. مشكلة صور الـ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أو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JPEG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تكمن في الحدة، وهذا شيء طبيعي، بالإضافة لذلك، يعيب ملفات الـ </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JPG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ان حجمها (الطول</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x</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العرض) </a:t>
            </a:r>
            <a:r>
              <a:rPr lang="ar-SA" sz="4000" kern="1200" cap="all" spc="288" dirty="0" err="1">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لايمكن</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 أن يتجاوز (64000</a:t>
            </a:r>
            <a:r>
              <a:rPr lang="en-US"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x 64000) </a:t>
            </a:r>
            <a:r>
              <a:rPr lang="ar-SA" sz="4000" kern="1200" cap="all" spc="288" dirty="0">
                <a:solidFill>
                  <a:srgbClr val="000000"/>
                </a:solidFill>
                <a:effectLst/>
                <a:latin typeface="Adobe Arabic" panose="02040503050201020203" pitchFamily="18" charset="-78"/>
                <a:ea typeface="Adobe Arabic Regular"/>
                <a:cs typeface="Adobe Arabic" panose="02040503050201020203" pitchFamily="18" charset="-78"/>
                <a:sym typeface="Adobe Arabic Regular"/>
              </a:rPr>
              <a:t>بكسل</a:t>
            </a:r>
            <a:r>
              <a:rPr lang="ar-SA" sz="4000" b="1" dirty="0">
                <a:latin typeface="Adobe Arabic" panose="02040503050201020203" pitchFamily="18" charset="-78"/>
                <a:ea typeface="Adobe Arabic Regular"/>
                <a:cs typeface="Adobe Arabic" panose="02040503050201020203" pitchFamily="18" charset="-78"/>
                <a:sym typeface="Adobe Arabic Regular"/>
              </a:rPr>
              <a:t>.</a:t>
            </a:r>
          </a:p>
        </p:txBody>
      </p:sp>
    </p:spTree>
    <p:extLst>
      <p:ext uri="{BB962C8B-B14F-4D97-AF65-F5344CB8AC3E}">
        <p14:creationId xmlns:p14="http://schemas.microsoft.com/office/powerpoint/2010/main" xmlns="" val="3816120014"/>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4.png"/></Relationships>
</file>

<file path=ppt/theme/theme1.xml><?xml version="1.0" encoding="utf-8"?>
<a:theme xmlns:a="http://schemas.openxmlformats.org/drawingml/2006/main" name="الحدث الرئيسي">
  <a:themeElements>
    <a:clrScheme name="الحدث الرئيسي">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الحدث الرئيسي">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الحدث الرئيسي">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 xmlns:thm15="http://schemas.microsoft.com/office/thememl/2012/main" name="Main Event" id="{AC372BB4-D83D-411E-B849-B641926BA760}" vid="{F1EFBDE3-1A95-4E3D-81AD-1F53D65BEA01}"/>
    </a:ext>
  </a:extLst>
</a:theme>
</file>

<file path=ppt/theme/theme2.xml><?xml version="1.0" encoding="utf-8"?>
<a:theme xmlns:a="http://schemas.openxmlformats.org/drawingml/2006/main" name="New_Template5">
  <a:themeElements>
    <a:clrScheme name="New_Template5">
      <a:dk1>
        <a:srgbClr val="000000"/>
      </a:dk1>
      <a:lt1>
        <a:srgbClr val="FFFFFF"/>
      </a:lt1>
      <a:dk2>
        <a:srgbClr val="615E5A"/>
      </a:dk2>
      <a:lt2>
        <a:srgbClr val="C8C1B8"/>
      </a:lt2>
      <a:accent1>
        <a:srgbClr val="899DBD"/>
      </a:accent1>
      <a:accent2>
        <a:srgbClr val="74A198"/>
      </a:accent2>
      <a:accent3>
        <a:srgbClr val="8A9759"/>
      </a:accent3>
      <a:accent4>
        <a:srgbClr val="CBA466"/>
      </a:accent4>
      <a:accent5>
        <a:srgbClr val="BB7B3F"/>
      </a:accent5>
      <a:accent6>
        <a:srgbClr val="BA6C5B"/>
      </a:accent6>
      <a:hlink>
        <a:srgbClr val="0000FF"/>
      </a:hlink>
      <a:folHlink>
        <a:srgbClr val="FF00FF"/>
      </a:folHlink>
    </a:clrScheme>
    <a:fontScheme name="New_Template5">
      <a:majorFont>
        <a:latin typeface="Avenir Next Regular"/>
        <a:ea typeface="Avenir Next Regular"/>
        <a:cs typeface="Avenir Next Regular"/>
      </a:majorFont>
      <a:minorFont>
        <a:latin typeface="Avenir Next Regular"/>
        <a:ea typeface="Avenir Next Regular"/>
        <a:cs typeface="Avenir Next Regular"/>
      </a:minorFont>
    </a:fontScheme>
    <a:fmtScheme name="New_Template5">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760000" rotWithShape="0">
              <a:srgbClr val="FFFFFF">
                <a:alpha val="30000"/>
              </a:srgbClr>
            </a:outerShdw>
          </a:effectLst>
        </a:effectStyle>
        <a:effectStyle>
          <a:effectLst>
            <a:outerShdw blurRad="38100" dist="25400" dir="5760000" rotWithShape="0">
              <a:srgbClr val="FFFFFF">
                <a:alpha val="30000"/>
              </a:srgbClr>
            </a:outerShdw>
          </a:effectLst>
        </a:effectStyle>
        <a:effectStyle>
          <a:effectLst>
            <a:outerShdw blurRad="38100" dist="25400" dir="5760000" rotWithShape="0">
              <a:srgbClr val="FFFFFF">
                <a:alpha val="3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760000" rotWithShape="0">
            <a:srgbClr val="FFFFFF">
              <a:alpha val="3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000" b="0" i="0" u="none" strike="noStrike" cap="none" spc="0" normalizeH="0" baseline="0">
            <a:ln>
              <a:noFill/>
            </a:ln>
            <a:solidFill>
              <a:srgbClr val="3E3B39"/>
            </a:solidFill>
            <a:effectLst>
              <a:outerShdw blurRad="25400" dist="12700" dir="4920000" rotWithShape="0">
                <a:srgbClr val="FFFFFF">
                  <a:alpha val="50000"/>
                </a:srgbClr>
              </a:outerShdw>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75451">
              <a:alpha val="90000"/>
            </a:srgbClr>
          </a:solidFill>
          <a:prstDash val="solid"/>
          <a:miter lim="400000"/>
        </a:ln>
        <a:effectLst>
          <a:outerShdw blurRad="25400" dist="25400" dir="5520000" rotWithShape="0">
            <a:srgbClr val="FFFFFF">
              <a:alpha val="72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3200" b="0" i="1" u="none" strike="noStrike" cap="none" spc="0" normalizeH="0" baseline="0">
            <a:ln>
              <a:noFill/>
            </a:ln>
            <a:solidFill>
              <a:srgbClr val="5E524C"/>
            </a:solidFill>
            <a:effectLst>
              <a:outerShdw blurRad="25400" dist="25400" dir="5520000" rotWithShape="0">
                <a:srgbClr val="FFFFFF">
                  <a:alpha val="71999"/>
                </a:srgbClr>
              </a:outerShdw>
            </a:effectLst>
            <a:uFillTx/>
            <a:latin typeface="Avenir Next Medium"/>
            <a:ea typeface="Avenir Next Medium"/>
            <a:cs typeface="Avenir Next Medium"/>
            <a:sym typeface="Avenir Next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TC104033927[[fn=الحدث الرئيسي]]</Template>
  <TotalTime>74</TotalTime>
  <Words>431</Words>
  <Application>Microsoft Office PowerPoint</Application>
  <PresentationFormat>Custom</PresentationFormat>
  <Paragraphs>61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الحدث الرئيسي</vt:lpstr>
      <vt:lpstr>امتدادات الصور</vt:lpstr>
      <vt:lpstr>ماهي امتدادات الصور؟ </vt:lpstr>
      <vt:lpstr>نقسم الصور بحسب امتداداتها إلى عائلتين رئيسيتين:</vt:lpstr>
      <vt:lpstr>Slide 4</vt:lpstr>
      <vt:lpstr>Slide 5</vt:lpstr>
      <vt:lpstr>Slide 6</vt:lpstr>
      <vt:lpstr>من لواحق الصور المتجهة : </vt:lpstr>
      <vt:lpstr>JPG, JPEG</vt:lpstr>
      <vt:lpstr>Slide 9</vt:lpstr>
      <vt:lpstr>BMP : Bitmap</vt:lpstr>
      <vt:lpstr>gif</vt:lpstr>
      <vt:lpstr>Slide 12</vt:lpstr>
      <vt:lpstr>Slide 13</vt:lpstr>
      <vt:lpstr>Slide 14</vt:lpstr>
      <vt:lpstr>PNG</vt:lpstr>
      <vt:lpstr>Slide 16</vt:lpstr>
      <vt:lpstr>TIF / TIFF</vt:lpstr>
      <vt:lpstr>Slide 18</vt:lpstr>
      <vt:lpstr>RAW</vt:lpstr>
      <vt:lpstr>نصائح عامة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امتدادات الصور</dc:title>
  <dc:creator>tarig</dc:creator>
  <cp:lastModifiedBy>tarig</cp:lastModifiedBy>
  <cp:revision>17</cp:revision>
  <dcterms:modified xsi:type="dcterms:W3CDTF">2021-05-25T17:39:12Z</dcterms:modified>
</cp:coreProperties>
</file>