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FFAD3BE-C6C0-4239-9FD7-AFEEFA8A31EC}"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FAD3BE-C6C0-4239-9FD7-AFEEFA8A31EC}"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FAD3BE-C6C0-4239-9FD7-AFEEFA8A31EC}"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FFAD3BE-C6C0-4239-9FD7-AFEEFA8A31EC}"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FAD3BE-C6C0-4239-9FD7-AFEEFA8A31EC}" type="datetimeFigureOut">
              <a:rPr lang="en-US" smtClean="0"/>
              <a:t>10/14/2020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FFAD3BE-C6C0-4239-9FD7-AFEEFA8A31EC}" type="datetimeFigureOut">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FAD3BE-C6C0-4239-9FD7-AFEEFA8A31EC}" type="datetimeFigureOut">
              <a:rPr lang="en-US" smtClean="0"/>
              <a:t>10/14/2020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FFAD3BE-C6C0-4239-9FD7-AFEEFA8A31EC}" type="datetimeFigureOut">
              <a:rPr lang="en-US" smtClean="0"/>
              <a:t>10/14/2020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FAD3BE-C6C0-4239-9FD7-AFEEFA8A31EC}" type="datetimeFigureOut">
              <a:rPr lang="en-US" smtClean="0"/>
              <a:t>10/14/2020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FAD3BE-C6C0-4239-9FD7-AFEEFA8A31EC}" type="datetimeFigureOut">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FAD3BE-C6C0-4239-9FD7-AFEEFA8A31EC}" type="datetimeFigureOut">
              <a:rPr lang="en-US" smtClean="0"/>
              <a:t>10/14/2020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FAA19B6-363C-46B7-9910-B72BFD01EC7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FAD3BE-C6C0-4239-9FD7-AFEEFA8A31EC}" type="datetimeFigureOut">
              <a:rPr lang="en-US" smtClean="0"/>
              <a:t>10/14/2020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AA19B6-363C-46B7-9910-B72BFD01EC7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685800" y="1844675"/>
            <a:ext cx="7772400" cy="1008063"/>
          </a:xfrm>
        </p:spPr>
        <p:txBody>
          <a:bodyPr/>
          <a:lstStyle/>
          <a:p>
            <a:r>
              <a:rPr lang="ar-SA" sz="4000" b="1" dirty="0"/>
              <a:t>الوسـائط الفائـقة  </a:t>
            </a:r>
            <a:r>
              <a:rPr lang="en-US" sz="4000" b="1" dirty="0"/>
              <a:t>   </a:t>
            </a:r>
            <a:r>
              <a:rPr lang="arn-CL" sz="4000" b="1" dirty="0"/>
              <a:t>Hypermedia</a:t>
            </a:r>
            <a:endParaRPr lang="en-US" sz="4000" dirty="0" smtClean="0">
              <a:cs typeface="Mudir MT" pitchFamily="2" charset="-78"/>
            </a:endParaRPr>
          </a:p>
        </p:txBody>
      </p:sp>
      <p:sp>
        <p:nvSpPr>
          <p:cNvPr id="3076" name="Rectangle 3"/>
          <p:cNvSpPr>
            <a:spLocks noGrp="1" noChangeArrowheads="1"/>
          </p:cNvSpPr>
          <p:nvPr>
            <p:ph type="subTitle" idx="1"/>
          </p:nvPr>
        </p:nvSpPr>
        <p:spPr>
          <a:xfrm>
            <a:off x="609600" y="2743200"/>
            <a:ext cx="7924800" cy="3048000"/>
          </a:xfrm>
          <a:noFill/>
        </p:spPr>
        <p:txBody>
          <a:bodyPr anchor="ctr">
            <a:normAutofit/>
          </a:bodyPr>
          <a:lstStyle/>
          <a:p>
            <a:pPr algn="justLow" rtl="1">
              <a:spcBef>
                <a:spcPct val="0"/>
              </a:spcBef>
            </a:pPr>
            <a:r>
              <a:rPr lang="ar-EG" b="1" dirty="0"/>
              <a:t>تعتبر الوسائط الفائقة </a:t>
            </a:r>
            <a:r>
              <a:rPr lang="en-US" b="1" dirty="0"/>
              <a:t>Hypermedia</a:t>
            </a:r>
            <a:r>
              <a:rPr lang="ar-EG" b="1" dirty="0"/>
              <a:t> تطور لكل من تكنولوجيا النص الفائق </a:t>
            </a:r>
            <a:r>
              <a:rPr lang="en-US" b="1" dirty="0"/>
              <a:t>Hypertext</a:t>
            </a:r>
            <a:r>
              <a:rPr lang="ar-EG" b="1" dirty="0"/>
              <a:t> وتكنولوجيا الوسائط المتعددة</a:t>
            </a:r>
            <a:r>
              <a:rPr lang="ar-SA" b="1" dirty="0"/>
              <a:t>،</a:t>
            </a:r>
            <a:r>
              <a:rPr lang="en-US" b="1" dirty="0"/>
              <a:t>  Hypermedia</a:t>
            </a:r>
            <a:r>
              <a:rPr lang="ar-EG" b="1" dirty="0"/>
              <a:t>حيث ارتبط بالوسائط الفائقة </a:t>
            </a:r>
            <a:r>
              <a:rPr lang="ar-SA" b="1" dirty="0"/>
              <a:t>مفهوم أخر وهو </a:t>
            </a:r>
            <a:r>
              <a:rPr lang="ar-EG" b="1" dirty="0"/>
              <a:t>النص الفائق</a:t>
            </a:r>
            <a:r>
              <a:rPr lang="en-US" b="1" dirty="0"/>
              <a:t>Hypertext </a:t>
            </a:r>
            <a:r>
              <a:rPr lang="ar-EG" b="1" dirty="0"/>
              <a:t> والذي ظهر مع ظهور الإنترنت </a:t>
            </a:r>
            <a:r>
              <a:rPr lang="ar-SA" dirty="0"/>
              <a:t>.</a:t>
            </a:r>
            <a:endParaRPr lang="en-US" dirty="0" smtClean="0">
              <a:solidFill>
                <a:schemeClr val="tx2"/>
              </a:solidFill>
              <a:cs typeface="PT Bold Heading" pitchFamily="2" charset="-78"/>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00200"/>
            <a:ext cx="7924800" cy="4419600"/>
          </a:xfrm>
          <a:noFill/>
        </p:spPr>
        <p:txBody>
          <a:bodyPr anchor="ctr">
            <a:normAutofit lnSpcReduction="10000"/>
          </a:bodyPr>
          <a:lstStyle/>
          <a:p>
            <a:pPr rtl="1"/>
            <a:r>
              <a:rPr lang="ar-SA" dirty="0">
                <a:solidFill>
                  <a:srgbClr val="FF0000"/>
                </a:solidFill>
              </a:rPr>
              <a:t>  </a:t>
            </a:r>
            <a:r>
              <a:rPr lang="ar-EG" b="1" dirty="0">
                <a:solidFill>
                  <a:srgbClr val="FF0000"/>
                </a:solidFill>
              </a:rPr>
              <a:t>الإبحار  </a:t>
            </a:r>
            <a:r>
              <a:rPr lang="en-US" b="1" dirty="0">
                <a:solidFill>
                  <a:srgbClr val="FF0000"/>
                </a:solidFill>
              </a:rPr>
              <a:t> Navigation   </a:t>
            </a:r>
            <a:r>
              <a:rPr lang="ar-EG" b="1" dirty="0" smtClean="0">
                <a:solidFill>
                  <a:srgbClr val="FF0000"/>
                </a:solidFill>
              </a:rPr>
              <a:t>:</a:t>
            </a:r>
            <a:endParaRPr lang="en-US" b="1" dirty="0" smtClean="0">
              <a:solidFill>
                <a:srgbClr val="FF0000"/>
              </a:solidFill>
            </a:endParaRPr>
          </a:p>
          <a:p>
            <a:pPr rtl="1"/>
            <a:endParaRPr lang="en-US" b="1" dirty="0">
              <a:solidFill>
                <a:srgbClr val="FF0000"/>
              </a:solidFill>
            </a:endParaRPr>
          </a:p>
          <a:p>
            <a:pPr algn="justLow" rtl="1"/>
            <a:r>
              <a:rPr lang="ar-EG" b="1" dirty="0"/>
              <a:t>تقدم برمجيات الوسائط الفائقة أساليب متنوعة للإبحار تعمل على تبسيط التعامل داخل برمجيات الوسائط الفائقة   ومن هذه الاساليب:</a:t>
            </a:r>
            <a:endParaRPr lang="en-US" dirty="0"/>
          </a:p>
          <a:p>
            <a:pPr algn="justLow" rtl="1"/>
            <a:r>
              <a:rPr lang="ar-EG" b="1" dirty="0"/>
              <a:t>خريطة المفاهيم </a:t>
            </a:r>
            <a:r>
              <a:rPr lang="en-US" b="1" dirty="0"/>
              <a:t>Concept Maps</a:t>
            </a:r>
            <a:endParaRPr lang="en-US" dirty="0"/>
          </a:p>
          <a:p>
            <a:pPr algn="justLow" rtl="1"/>
            <a:r>
              <a:rPr lang="ar-EG" b="1" dirty="0"/>
              <a:t>الجولة </a:t>
            </a:r>
            <a:r>
              <a:rPr lang="ar-EG" b="1" dirty="0" smtClean="0"/>
              <a:t>الإرشادية</a:t>
            </a:r>
            <a:r>
              <a:rPr lang="en-US" b="1" dirty="0" smtClean="0"/>
              <a:t> Guided Tour</a:t>
            </a:r>
            <a:r>
              <a:rPr lang="ar-QA" b="1" dirty="0" smtClean="0"/>
              <a:t> </a:t>
            </a:r>
            <a:endParaRPr lang="en-US" dirty="0"/>
          </a:p>
          <a:p>
            <a:pPr algn="justLow" rtl="1"/>
            <a:r>
              <a:rPr lang="ar-EG" b="1" dirty="0"/>
              <a:t>تلميحات الإبحار</a:t>
            </a:r>
            <a:r>
              <a:rPr lang="en-US" b="1" dirty="0"/>
              <a:t>Navigation Cues</a:t>
            </a:r>
            <a:endParaRPr lang="en-US" dirty="0"/>
          </a:p>
          <a:p>
            <a:pPr rtl="1"/>
            <a:endParaRPr lang="en-US" dirty="0">
              <a:solidFill>
                <a:srgbClr val="FF0000"/>
              </a:solidFill>
            </a:endParaRPr>
          </a:p>
          <a:p>
            <a:pPr rtl="1"/>
            <a:endParaRPr lang="en-US" dirty="0">
              <a:solidFill>
                <a:srgbClr val="FF0000"/>
              </a:solidFill>
            </a:endParaRPr>
          </a:p>
        </p:txBody>
      </p:sp>
    </p:spTree>
  </p:cSld>
  <p:clrMapOvr>
    <a:masterClrMapping/>
  </p:clrMapOvr>
  <p:transition advClick="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76400"/>
            <a:ext cx="7924800" cy="4343400"/>
          </a:xfrm>
          <a:noFill/>
        </p:spPr>
        <p:txBody>
          <a:bodyPr anchor="ctr">
            <a:normAutofit/>
          </a:bodyPr>
          <a:lstStyle/>
          <a:p>
            <a:pPr algn="r" rtl="1"/>
            <a:r>
              <a:rPr lang="ar-SA" dirty="0">
                <a:solidFill>
                  <a:srgbClr val="FF0000"/>
                </a:solidFill>
              </a:rPr>
              <a:t>  </a:t>
            </a:r>
            <a:r>
              <a:rPr lang="ar-SA" b="1" dirty="0">
                <a:solidFill>
                  <a:srgbClr val="FF0000"/>
                </a:solidFill>
              </a:rPr>
              <a:t>استخدام النص الفائق أو النشط </a:t>
            </a:r>
            <a:r>
              <a:rPr lang="en-US" b="1" dirty="0">
                <a:solidFill>
                  <a:srgbClr val="FF0000"/>
                </a:solidFill>
              </a:rPr>
              <a:t>Hyper</a:t>
            </a:r>
            <a:r>
              <a:rPr lang="ar-SA" b="1" dirty="0">
                <a:solidFill>
                  <a:srgbClr val="FF0000"/>
                </a:solidFill>
              </a:rPr>
              <a:t>  </a:t>
            </a:r>
            <a:endParaRPr lang="en-US" b="1" dirty="0" smtClean="0">
              <a:solidFill>
                <a:srgbClr val="FF0000"/>
              </a:solidFill>
            </a:endParaRPr>
          </a:p>
          <a:p>
            <a:pPr rtl="1"/>
            <a:endParaRPr lang="en-US" b="1" dirty="0">
              <a:solidFill>
                <a:srgbClr val="FF0000"/>
              </a:solidFill>
            </a:endParaRPr>
          </a:p>
          <a:p>
            <a:pPr algn="justLow" rtl="1"/>
            <a:r>
              <a:rPr lang="ar-SA" b="1" dirty="0"/>
              <a:t>الذي يمكن من خلاله الوصول المباشر للمعلومات المطلوبة , دون الحاجة إلى البحث في الصفحات كما يمكن من خلاله الرجوع إلى نقاط سابقة أو القفز مباشرة إلى مواضع متقدمة  </a:t>
            </a:r>
            <a:r>
              <a:rPr lang="ar-EG" b="1" dirty="0"/>
              <a:t>.</a:t>
            </a:r>
            <a:endParaRPr lang="en-US" dirty="0"/>
          </a:p>
          <a:p>
            <a:pPr rtl="1"/>
            <a:endParaRPr lang="en-US" dirty="0">
              <a:solidFill>
                <a:srgbClr val="FF0000"/>
              </a:solidFill>
            </a:endParaRPr>
          </a:p>
        </p:txBody>
      </p:sp>
    </p:spTree>
  </p:cSld>
  <p:clrMapOvr>
    <a:masterClrMapping/>
  </p:clrMapOvr>
  <p:transition advClick="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76400"/>
            <a:ext cx="7924800" cy="4343400"/>
          </a:xfrm>
          <a:noFill/>
        </p:spPr>
        <p:txBody>
          <a:bodyPr anchor="ctr">
            <a:normAutofit/>
          </a:bodyPr>
          <a:lstStyle/>
          <a:p>
            <a:pPr algn="r" rtl="1"/>
            <a:r>
              <a:rPr lang="ar-SA" dirty="0">
                <a:solidFill>
                  <a:srgbClr val="FF0000"/>
                </a:solidFill>
              </a:rPr>
              <a:t>  </a:t>
            </a:r>
            <a:r>
              <a:rPr lang="ar-SA" b="1" dirty="0">
                <a:solidFill>
                  <a:srgbClr val="FF0000"/>
                </a:solidFill>
              </a:rPr>
              <a:t>  الوصول غير الخطى للمعلومات </a:t>
            </a:r>
            <a:endParaRPr lang="en-US" b="1" dirty="0" smtClean="0">
              <a:solidFill>
                <a:srgbClr val="FF0000"/>
              </a:solidFill>
            </a:endParaRPr>
          </a:p>
          <a:p>
            <a:pPr rtl="1"/>
            <a:endParaRPr lang="en-US" b="1" dirty="0">
              <a:solidFill>
                <a:srgbClr val="FF0000"/>
              </a:solidFill>
            </a:endParaRPr>
          </a:p>
          <a:p>
            <a:pPr rtl="1"/>
            <a:r>
              <a:rPr lang="ar-SA" b="1" dirty="0"/>
              <a:t>و يتم ذلك من خلال الارتباطات و المسارات </a:t>
            </a:r>
            <a:r>
              <a:rPr lang="en-US" b="1" dirty="0"/>
              <a:t>Paths</a:t>
            </a:r>
            <a:endParaRPr lang="en-US" dirty="0"/>
          </a:p>
          <a:p>
            <a:pPr rtl="1"/>
            <a:endParaRPr lang="en-US" dirty="0">
              <a:solidFill>
                <a:srgbClr val="FF0000"/>
              </a:solidFill>
            </a:endParaRPr>
          </a:p>
        </p:txBody>
      </p:sp>
    </p:spTree>
  </p:cSld>
  <p:clrMapOvr>
    <a:masterClrMapping/>
  </p:clrMapOvr>
  <p:transition advClick="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76400"/>
            <a:ext cx="7924800" cy="4343400"/>
          </a:xfrm>
          <a:noFill/>
        </p:spPr>
        <p:txBody>
          <a:bodyPr anchor="ctr">
            <a:normAutofit/>
          </a:bodyPr>
          <a:lstStyle/>
          <a:p>
            <a:pPr algn="r" rtl="1"/>
            <a:r>
              <a:rPr lang="ar-SA" b="1" dirty="0" smtClean="0">
                <a:solidFill>
                  <a:srgbClr val="FF0000"/>
                </a:solidFill>
              </a:rPr>
              <a:t> </a:t>
            </a:r>
            <a:r>
              <a:rPr lang="ar-SA" b="1" dirty="0">
                <a:solidFill>
                  <a:srgbClr val="FF0000"/>
                </a:solidFill>
              </a:rPr>
              <a:t>استخدام الوصلات أو الارتباطات </a:t>
            </a:r>
            <a:endParaRPr lang="en-US" b="1" dirty="0">
              <a:solidFill>
                <a:srgbClr val="FF0000"/>
              </a:solidFill>
            </a:endParaRPr>
          </a:p>
          <a:p>
            <a:pPr algn="justLow" rtl="1"/>
            <a:r>
              <a:rPr lang="ar-SA" b="1" dirty="0"/>
              <a:t>و هي التي ترشد الطالب  إلى المعلومات المرتبطة بالمحتوى</a:t>
            </a:r>
            <a:endParaRPr lang="en-US" dirty="0">
              <a:solidFill>
                <a:srgbClr val="FF0000"/>
              </a:solidFill>
            </a:endParaRPr>
          </a:p>
        </p:txBody>
      </p:sp>
    </p:spTree>
  </p:cSld>
  <p:clrMapOvr>
    <a:masterClrMapping/>
  </p:clrMapOvr>
  <p:transition advClick="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76400"/>
            <a:ext cx="7924800" cy="4343400"/>
          </a:xfrm>
          <a:noFill/>
        </p:spPr>
        <p:txBody>
          <a:bodyPr anchor="ctr">
            <a:normAutofit/>
          </a:bodyPr>
          <a:lstStyle/>
          <a:p>
            <a:pPr algn="r" rtl="1"/>
            <a:r>
              <a:rPr lang="ar-SA" b="1" dirty="0">
                <a:solidFill>
                  <a:srgbClr val="FF0000"/>
                </a:solidFill>
              </a:rPr>
              <a:t>مفردات المعلوماتية  </a:t>
            </a:r>
            <a:r>
              <a:rPr lang="en-US" b="1" dirty="0" smtClean="0">
                <a:solidFill>
                  <a:srgbClr val="FF0000"/>
                </a:solidFill>
              </a:rPr>
              <a:t>Nodes</a:t>
            </a:r>
            <a:endParaRPr lang="ar-QA" b="1" dirty="0" smtClean="0">
              <a:solidFill>
                <a:srgbClr val="FF0000"/>
              </a:solidFill>
            </a:endParaRPr>
          </a:p>
          <a:p>
            <a:pPr algn="justLow" rtl="1"/>
            <a:r>
              <a:rPr lang="ar-SA" b="1" dirty="0"/>
              <a:t>وهى عبارة عن قطع منفصلة من المعلومات ، التى ربما تأخذ شكل النص أو الرسوم أو الصوت أو الفيديو بينما تقوم الارتباطات </a:t>
            </a:r>
            <a:r>
              <a:rPr lang="en-US" b="1" dirty="0"/>
              <a:t>Links</a:t>
            </a:r>
            <a:r>
              <a:rPr lang="ar-SA" b="1" dirty="0"/>
              <a:t> بعملية وصل قطع المعلومات مع بعضها البعض لتشكل شبكة من المعلومات</a:t>
            </a:r>
            <a:r>
              <a:rPr lang="ar-EG" b="1" dirty="0"/>
              <a:t>.</a:t>
            </a:r>
            <a:endParaRPr lang="en-US" dirty="0"/>
          </a:p>
        </p:txBody>
      </p:sp>
    </p:spTree>
  </p:cSld>
  <p:clrMapOvr>
    <a:masterClrMapping/>
  </p:clrMapOvr>
  <p:transition advClick="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76400"/>
            <a:ext cx="7924800" cy="4343400"/>
          </a:xfrm>
          <a:noFill/>
        </p:spPr>
        <p:txBody>
          <a:bodyPr anchor="ctr">
            <a:normAutofit/>
          </a:bodyPr>
          <a:lstStyle/>
          <a:p>
            <a:pPr algn="r" rtl="1"/>
            <a:r>
              <a:rPr lang="ar-SA" b="1" dirty="0">
                <a:solidFill>
                  <a:srgbClr val="FF0000"/>
                </a:solidFill>
              </a:rPr>
              <a:t>بيئة معلومات الوسائط المتعددة </a:t>
            </a:r>
            <a:endParaRPr lang="ar-QA" b="1" dirty="0" smtClean="0">
              <a:solidFill>
                <a:srgbClr val="FF0000"/>
              </a:solidFill>
            </a:endParaRPr>
          </a:p>
          <a:p>
            <a:pPr algn="justLow" rtl="1"/>
            <a:r>
              <a:rPr lang="ar-SA" b="1" dirty="0"/>
              <a:t>حيث يمكن لأنظمة الوسائط الفائقة تخزين كميات ضخمة من المعلومات في أشكال متنوعة تشمل النص المكتوب والصوت المسموع والصورة الثابتة أو المتحركة  </a:t>
            </a:r>
            <a:r>
              <a:rPr lang="ar-EG" b="1" dirty="0"/>
              <a:t>.</a:t>
            </a:r>
            <a:endParaRPr lang="en-US" dirty="0"/>
          </a:p>
        </p:txBody>
      </p:sp>
    </p:spTree>
  </p:cSld>
  <p:clrMapOvr>
    <a:masterClrMapping/>
  </p:clrMapOvr>
  <p:transition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عناصر الوسائط المتعددة بشكل عام </a:t>
            </a:r>
            <a:endParaRPr lang="en-US" sz="3600" dirty="0"/>
          </a:p>
        </p:txBody>
      </p:sp>
      <p:sp>
        <p:nvSpPr>
          <p:cNvPr id="3076" name="Rectangle 3"/>
          <p:cNvSpPr>
            <a:spLocks noGrp="1" noChangeArrowheads="1"/>
          </p:cNvSpPr>
          <p:nvPr>
            <p:ph type="subTitle" idx="1"/>
          </p:nvPr>
        </p:nvSpPr>
        <p:spPr>
          <a:xfrm>
            <a:off x="609600" y="1676400"/>
            <a:ext cx="7924800" cy="4343400"/>
          </a:xfrm>
          <a:noFill/>
        </p:spPr>
        <p:txBody>
          <a:bodyPr anchor="ctr">
            <a:normAutofit fontScale="92500" lnSpcReduction="10000"/>
          </a:bodyPr>
          <a:lstStyle/>
          <a:p>
            <a:pPr algn="justLow" rtl="1"/>
            <a:r>
              <a:rPr lang="ar-SA" b="1" dirty="0"/>
              <a:t>1)</a:t>
            </a:r>
            <a:r>
              <a:rPr lang="ar-SA" dirty="0"/>
              <a:t>       </a:t>
            </a:r>
            <a:r>
              <a:rPr lang="ar-SA" b="1" dirty="0">
                <a:solidFill>
                  <a:srgbClr val="FF0000"/>
                </a:solidFill>
              </a:rPr>
              <a:t>النص </a:t>
            </a:r>
            <a:r>
              <a:rPr lang="en-US" b="1" dirty="0"/>
              <a:t>Text</a:t>
            </a:r>
            <a:r>
              <a:rPr lang="ar-EG" b="1" dirty="0"/>
              <a:t> : </a:t>
            </a:r>
            <a:r>
              <a:rPr lang="ar-SA" b="1" dirty="0"/>
              <a:t>وهوالمادة التعليمية التي تفرض على المتعلم بشكل مطبوع ، ويتم نقلها إلى الحاسوب بأشكال أكثر تشويقا .</a:t>
            </a:r>
            <a:endParaRPr lang="en-US" dirty="0"/>
          </a:p>
          <a:p>
            <a:pPr algn="justLow" rtl="1"/>
            <a:r>
              <a:rPr lang="ar-SA" dirty="0"/>
              <a:t>2)     </a:t>
            </a:r>
            <a:r>
              <a:rPr lang="ar-SA" dirty="0">
                <a:solidFill>
                  <a:srgbClr val="FF0000"/>
                </a:solidFill>
              </a:rPr>
              <a:t> </a:t>
            </a:r>
            <a:r>
              <a:rPr lang="ar-SA" b="1" dirty="0">
                <a:solidFill>
                  <a:srgbClr val="FF0000"/>
                </a:solidFill>
              </a:rPr>
              <a:t>الصورة</a:t>
            </a:r>
            <a:r>
              <a:rPr lang="ar-SA" b="1" dirty="0"/>
              <a:t> </a:t>
            </a:r>
            <a:r>
              <a:rPr lang="en-US" b="1" dirty="0"/>
              <a:t>Image</a:t>
            </a:r>
            <a:r>
              <a:rPr lang="ar-EG" b="1" dirty="0"/>
              <a:t> : </a:t>
            </a:r>
            <a:r>
              <a:rPr lang="ar-SA" b="1" dirty="0"/>
              <a:t>تستخدم على شكل سلسلة متتابعة لتكون عملا متكاملا ويجب أن يراعي فيها الوضوح والنقاء وأن تكون معبرة ومتصلة بالموضوع الأساسي للمادة التعليمية</a:t>
            </a:r>
            <a:endParaRPr lang="en-US" dirty="0"/>
          </a:p>
          <a:p>
            <a:pPr algn="justLow" rtl="1"/>
            <a:r>
              <a:rPr lang="ar-SA" dirty="0"/>
              <a:t>3)     </a:t>
            </a:r>
            <a:r>
              <a:rPr lang="ar-SA" b="1" dirty="0">
                <a:solidFill>
                  <a:srgbClr val="FF0000"/>
                </a:solidFill>
              </a:rPr>
              <a:t>الحركة</a:t>
            </a:r>
            <a:r>
              <a:rPr lang="ar-SA" b="1" dirty="0"/>
              <a:t> </a:t>
            </a:r>
            <a:r>
              <a:rPr lang="en-US" b="1" dirty="0"/>
              <a:t>Animation</a:t>
            </a:r>
            <a:r>
              <a:rPr lang="ar-EG" b="1" dirty="0"/>
              <a:t> : </a:t>
            </a:r>
            <a:r>
              <a:rPr lang="ar-SA" b="1" dirty="0"/>
              <a:t>وذلك أن الصور المتحركة أفضل وقعا على نفس المتعلم لأنها تزيد من الجاذبية والتشويق في البرنامج التعليمي .</a:t>
            </a:r>
            <a:endParaRPr lang="en-US" dirty="0"/>
          </a:p>
        </p:txBody>
      </p:sp>
    </p:spTree>
  </p:cSld>
  <p:clrMapOvr>
    <a:masterClrMapping/>
  </p:clrMapOvr>
  <p:transition advClick="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عناصر الوسائط المتعددة بشكل عام </a:t>
            </a:r>
            <a:endParaRPr lang="en-US" sz="3600" dirty="0"/>
          </a:p>
        </p:txBody>
      </p:sp>
      <p:sp>
        <p:nvSpPr>
          <p:cNvPr id="3076" name="Rectangle 3"/>
          <p:cNvSpPr>
            <a:spLocks noGrp="1" noChangeArrowheads="1"/>
          </p:cNvSpPr>
          <p:nvPr>
            <p:ph type="subTitle" idx="1"/>
          </p:nvPr>
        </p:nvSpPr>
        <p:spPr>
          <a:xfrm>
            <a:off x="609600" y="1676400"/>
            <a:ext cx="7924800" cy="4648200"/>
          </a:xfrm>
          <a:noFill/>
        </p:spPr>
        <p:txBody>
          <a:bodyPr anchor="ctr">
            <a:normAutofit fontScale="92500" lnSpcReduction="10000"/>
          </a:bodyPr>
          <a:lstStyle/>
          <a:p>
            <a:pPr algn="justLow" rtl="1"/>
            <a:r>
              <a:rPr lang="ar-QA" dirty="0" smtClean="0"/>
              <a:t>4</a:t>
            </a:r>
            <a:r>
              <a:rPr lang="ar-SA" dirty="0" smtClean="0"/>
              <a:t>)</a:t>
            </a:r>
            <a:r>
              <a:rPr lang="ar-SA" dirty="0"/>
              <a:t>       </a:t>
            </a:r>
            <a:r>
              <a:rPr lang="ar-SA" b="1" dirty="0">
                <a:solidFill>
                  <a:srgbClr val="FF0000"/>
                </a:solidFill>
              </a:rPr>
              <a:t>الصوت</a:t>
            </a:r>
            <a:r>
              <a:rPr lang="ar-SA" b="1" dirty="0"/>
              <a:t> </a:t>
            </a:r>
            <a:r>
              <a:rPr lang="en-US" b="1" dirty="0"/>
              <a:t>Sound</a:t>
            </a:r>
            <a:r>
              <a:rPr lang="ar-SA" b="1" dirty="0"/>
              <a:t> </a:t>
            </a:r>
            <a:r>
              <a:rPr lang="ar-EG" b="1" dirty="0"/>
              <a:t>: </a:t>
            </a:r>
            <a:r>
              <a:rPr lang="ar-SA" b="1" dirty="0"/>
              <a:t>وقد يستخدم أحيانا كبديل لاستخدام النص في العملية التعليمية شريطة توظيفه بشكل جيد ، سواء كان قراءة نصوص أو مؤثرات صوتية بما يخدم المحتوى التعليمي .</a:t>
            </a:r>
            <a:endParaRPr lang="en-US" dirty="0"/>
          </a:p>
          <a:p>
            <a:pPr algn="justLow" rtl="1"/>
            <a:r>
              <a:rPr lang="ar-SA" b="1" dirty="0"/>
              <a:t>5)</a:t>
            </a:r>
            <a:r>
              <a:rPr lang="ar-SA" dirty="0"/>
              <a:t>      </a:t>
            </a:r>
            <a:r>
              <a:rPr lang="ar-SA" b="1" dirty="0">
                <a:solidFill>
                  <a:srgbClr val="FF0000"/>
                </a:solidFill>
              </a:rPr>
              <a:t>الفيديو</a:t>
            </a:r>
            <a:r>
              <a:rPr lang="ar-SA" b="1" dirty="0"/>
              <a:t> </a:t>
            </a:r>
            <a:r>
              <a:rPr lang="en-US" b="1" dirty="0"/>
              <a:t>Video</a:t>
            </a:r>
            <a:r>
              <a:rPr lang="ar-EG" b="1" dirty="0"/>
              <a:t> : </a:t>
            </a:r>
            <a:r>
              <a:rPr lang="ar-SA" b="1" dirty="0"/>
              <a:t>يعتبر الفيديو أقوى الوسائل التعليمية التي استخدمتها العملية التعليمية في العصر الحديث ، وقد أعطت التكنولوجيا الحديثة الصلاحية لمطوِّر المادة التعليمية ومستخدم الحاسوب ؛ لإدخال تسجيلات الفيديو إلى الحاسوب وبذلك تكاملت عناصر الوسائط المتعددة كلها : النص ، الصوت ، الصورة ، الحركة .</a:t>
            </a:r>
            <a:endParaRPr lang="en-US" dirty="0"/>
          </a:p>
          <a:p>
            <a:pPr algn="justLow" rtl="1"/>
            <a:endParaRPr lang="en-US" dirty="0"/>
          </a:p>
        </p:txBody>
      </p:sp>
    </p:spTree>
  </p:cSld>
  <p:clrMapOvr>
    <a:masterClrMapping/>
  </p:clrMapOvr>
  <p:transition advClick="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rtl="1"/>
            <a:r>
              <a:rPr lang="ar-SA" sz="3200" b="1" dirty="0"/>
              <a:t>       نظم تأليف برمجيات الوسائط المتعددة </a:t>
            </a:r>
            <a:r>
              <a:rPr lang="en-US" sz="3200" b="1" dirty="0"/>
              <a:t>Multimedia</a:t>
            </a:r>
          </a:p>
        </p:txBody>
      </p:sp>
      <p:sp>
        <p:nvSpPr>
          <p:cNvPr id="3076" name="Rectangle 3"/>
          <p:cNvSpPr>
            <a:spLocks noGrp="1" noChangeArrowheads="1"/>
          </p:cNvSpPr>
          <p:nvPr>
            <p:ph type="subTitle" idx="1"/>
          </p:nvPr>
        </p:nvSpPr>
        <p:spPr>
          <a:xfrm>
            <a:off x="609600" y="1524000"/>
            <a:ext cx="8001000" cy="4800600"/>
          </a:xfrm>
          <a:noFill/>
        </p:spPr>
        <p:txBody>
          <a:bodyPr anchor="ctr">
            <a:normAutofit/>
          </a:bodyPr>
          <a:lstStyle/>
          <a:p>
            <a:pPr algn="justLow" rtl="1"/>
            <a:r>
              <a:rPr lang="ar-SA" sz="2800" b="1" dirty="0" smtClean="0"/>
              <a:t>والتي </a:t>
            </a:r>
            <a:r>
              <a:rPr lang="ar-SA" sz="2800" b="1" dirty="0"/>
              <a:t>تم ابتكارها للمبتدئين ممن لم يمتلكون خبرة برمجية واسعة والتي تقدم واجه رسومية جديدة للتحكم بمواضيع الوسائط المتعددة وكذا ادوات تصميمية  متعددة ومنها :</a:t>
            </a:r>
            <a:endParaRPr lang="en-US" sz="2800" dirty="0"/>
          </a:p>
          <a:p>
            <a:pPr algn="justLow" rtl="1"/>
            <a:r>
              <a:rPr lang="ar-SA" sz="2800" b="1" dirty="0"/>
              <a:t>1-</a:t>
            </a:r>
            <a:r>
              <a:rPr lang="ar-SA" sz="2800" dirty="0"/>
              <a:t>  </a:t>
            </a:r>
            <a:r>
              <a:rPr lang="ar-SA" sz="2800" b="1" dirty="0"/>
              <a:t>ملتميديا تول بوك </a:t>
            </a:r>
            <a:r>
              <a:rPr lang="en-US" sz="2800" b="1" dirty="0"/>
              <a:t>Asymetrix  Multimedia tool book</a:t>
            </a:r>
            <a:endParaRPr lang="en-US" sz="2800" dirty="0"/>
          </a:p>
          <a:p>
            <a:pPr algn="justLow" rtl="1"/>
            <a:r>
              <a:rPr lang="ar-SA" sz="2800" b="1" dirty="0"/>
              <a:t>2-</a:t>
            </a:r>
            <a:r>
              <a:rPr lang="ar-SA" sz="2800" dirty="0"/>
              <a:t>  </a:t>
            </a:r>
            <a:r>
              <a:rPr lang="ar-SA" sz="2800" b="1" dirty="0"/>
              <a:t>ميكروميديا داير يكتور </a:t>
            </a:r>
            <a:r>
              <a:rPr lang="en-US" sz="2800" b="1" dirty="0"/>
              <a:t>Macromedia  Director</a:t>
            </a:r>
            <a:endParaRPr lang="en-US" sz="2800" dirty="0"/>
          </a:p>
          <a:p>
            <a:pPr algn="justLow" rtl="1"/>
            <a:r>
              <a:rPr lang="ar-SA" sz="2800" b="1" dirty="0"/>
              <a:t>3-</a:t>
            </a:r>
            <a:r>
              <a:rPr lang="ar-SA" sz="2800" dirty="0"/>
              <a:t>  </a:t>
            </a:r>
            <a:r>
              <a:rPr lang="ar-SA" sz="2800" b="1" dirty="0"/>
              <a:t>ملتميديا بلدر</a:t>
            </a:r>
            <a:r>
              <a:rPr lang="en-US" sz="2800" b="1" dirty="0"/>
              <a:t>                 </a:t>
            </a:r>
            <a:r>
              <a:rPr lang="ar-SA" sz="2800" b="1" dirty="0"/>
              <a:t> </a:t>
            </a:r>
            <a:r>
              <a:rPr lang="en-US" sz="2800" b="1" dirty="0"/>
              <a:t> Multimedia Builder</a:t>
            </a:r>
            <a:endParaRPr lang="en-US" sz="2800" dirty="0"/>
          </a:p>
          <a:p>
            <a:pPr algn="justLow" rtl="1"/>
            <a:r>
              <a:rPr lang="ar-SA" sz="2800" b="1" dirty="0"/>
              <a:t>4-</a:t>
            </a:r>
            <a:r>
              <a:rPr lang="ar-SA" sz="2800" dirty="0"/>
              <a:t>  </a:t>
            </a:r>
            <a:r>
              <a:rPr lang="ar-SA" sz="2800" b="1" dirty="0"/>
              <a:t> اوثروير</a:t>
            </a:r>
            <a:r>
              <a:rPr lang="en-US" sz="2800" b="1" dirty="0"/>
              <a:t>                      </a:t>
            </a:r>
            <a:r>
              <a:rPr lang="ar-SA" sz="2800" b="1" dirty="0"/>
              <a:t> </a:t>
            </a:r>
            <a:r>
              <a:rPr lang="en-US" sz="2800" b="1" dirty="0"/>
              <a:t>Author  Ware</a:t>
            </a:r>
            <a:endParaRPr lang="en-US" sz="2800" dirty="0"/>
          </a:p>
          <a:p>
            <a:pPr algn="justLow" rtl="1"/>
            <a:r>
              <a:rPr lang="ar-SA" sz="2800" b="1" dirty="0"/>
              <a:t>5-</a:t>
            </a:r>
            <a:r>
              <a:rPr lang="ar-SA" sz="2800" dirty="0"/>
              <a:t>  </a:t>
            </a:r>
            <a:r>
              <a:rPr lang="ar-SA" sz="2800" b="1" dirty="0"/>
              <a:t> ميديا </a:t>
            </a:r>
            <a:r>
              <a:rPr lang="ar-SA" sz="2800" b="1" dirty="0" smtClean="0"/>
              <a:t>فور</a:t>
            </a:r>
            <a:r>
              <a:rPr lang="ar-QA" sz="2800" b="1" dirty="0"/>
              <a:t>ج</a:t>
            </a:r>
            <a:r>
              <a:rPr lang="en-US" sz="2800" b="1" dirty="0" smtClean="0"/>
              <a:t> </a:t>
            </a:r>
            <a:r>
              <a:rPr lang="ar-SA" sz="2800" b="1" dirty="0" smtClean="0"/>
              <a:t> </a:t>
            </a:r>
            <a:r>
              <a:rPr lang="en-US" sz="2800" b="1" dirty="0" smtClean="0"/>
              <a:t>  Strata media Forge</a:t>
            </a:r>
            <a:endParaRPr lang="ar-QA" sz="2800" b="1" dirty="0" smtClean="0"/>
          </a:p>
          <a:p>
            <a:pPr algn="justLow" rtl="1"/>
            <a:r>
              <a:rPr lang="ar-QA" sz="2800" b="1" dirty="0" smtClean="0"/>
              <a:t>6</a:t>
            </a:r>
            <a:r>
              <a:rPr lang="ar-SA" sz="2800" b="1" dirty="0" smtClean="0"/>
              <a:t>-</a:t>
            </a:r>
            <a:r>
              <a:rPr lang="ar-SA" sz="2800" dirty="0"/>
              <a:t>  </a:t>
            </a:r>
            <a:r>
              <a:rPr lang="ar-SA" sz="2800" b="1" dirty="0"/>
              <a:t>فلاش ميديا</a:t>
            </a:r>
            <a:r>
              <a:rPr lang="en-US" sz="2800" b="1" dirty="0"/>
              <a:t>                      </a:t>
            </a:r>
            <a:r>
              <a:rPr lang="ar-SA" sz="2800" b="1" dirty="0"/>
              <a:t> </a:t>
            </a:r>
            <a:r>
              <a:rPr lang="en-US" sz="2800" b="1" dirty="0"/>
              <a:t>Flash  </a:t>
            </a:r>
            <a:r>
              <a:rPr lang="en-US" sz="2800" b="1" dirty="0" smtClean="0"/>
              <a:t>media</a:t>
            </a:r>
            <a:endParaRPr lang="en-US" sz="2800" dirty="0"/>
          </a:p>
        </p:txBody>
      </p:sp>
    </p:spTree>
  </p:cSld>
  <p:clrMapOvr>
    <a:masterClrMapping/>
  </p:clrMapOvr>
  <p:transition advClick="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fontScale="90000"/>
          </a:bodyPr>
          <a:lstStyle/>
          <a:p>
            <a:pPr rtl="1"/>
            <a:r>
              <a:rPr lang="ar-SA" sz="3200" b="1" dirty="0">
                <a:solidFill>
                  <a:srgbClr val="FF0000"/>
                </a:solidFill>
              </a:rPr>
              <a:t>              الشروط الواجب توافرها في برامج الوسائط المتعددة </a:t>
            </a:r>
            <a:r>
              <a:rPr lang="en-US" sz="3200" b="1" dirty="0">
                <a:solidFill>
                  <a:srgbClr val="FF0000"/>
                </a:solidFill>
              </a:rPr>
              <a:t>Multimedia</a:t>
            </a:r>
            <a:r>
              <a:rPr lang="ar-SA" sz="3200" b="1" dirty="0">
                <a:solidFill>
                  <a:srgbClr val="FF0000"/>
                </a:solidFill>
              </a:rPr>
              <a:t>وهي:</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800600"/>
          </a:xfrm>
          <a:noFill/>
        </p:spPr>
        <p:txBody>
          <a:bodyPr anchor="ctr">
            <a:normAutofit/>
          </a:bodyPr>
          <a:lstStyle/>
          <a:p>
            <a:pPr algn="justLow" rtl="1"/>
            <a:r>
              <a:rPr lang="ar-SA" sz="2800" b="1" dirty="0"/>
              <a:t>1-</a:t>
            </a:r>
            <a:r>
              <a:rPr lang="ar-SA" sz="2800" dirty="0"/>
              <a:t> </a:t>
            </a:r>
            <a:r>
              <a:rPr lang="ar-SA" sz="2800" b="1" dirty="0"/>
              <a:t>أن توفر كل البدائل الممكنة لتصميم التفاعلي: بحيث تتح تقديم المحتوى باكثرمن طريقة .</a:t>
            </a:r>
            <a:endParaRPr lang="en-US" sz="2800" dirty="0"/>
          </a:p>
          <a:p>
            <a:pPr algn="justLow" rtl="1"/>
            <a:r>
              <a:rPr lang="ar-SA" sz="2800" b="1" dirty="0"/>
              <a:t>2-</a:t>
            </a:r>
            <a:r>
              <a:rPr lang="ar-SA" sz="2800" dirty="0"/>
              <a:t> </a:t>
            </a:r>
            <a:r>
              <a:rPr lang="ar-SA" sz="2800" b="1" dirty="0"/>
              <a:t>أن تتيح إمكانية تكوين روابط ومسارات بين مكونات البرنامج التعليمي.</a:t>
            </a:r>
            <a:endParaRPr lang="en-US" sz="2800" dirty="0"/>
          </a:p>
          <a:p>
            <a:pPr algn="justLow" rtl="1"/>
            <a:r>
              <a:rPr lang="ar-SA" sz="2800" b="1" dirty="0"/>
              <a:t>3-</a:t>
            </a:r>
            <a:r>
              <a:rPr lang="ar-SA" sz="2800" dirty="0"/>
              <a:t> </a:t>
            </a:r>
            <a:r>
              <a:rPr lang="ar-SA" sz="2800" b="1" dirty="0"/>
              <a:t>إن تسهم في تقديم التفرع المناسب داخل البرنامج .</a:t>
            </a:r>
            <a:endParaRPr lang="en-US" sz="2800" dirty="0"/>
          </a:p>
          <a:p>
            <a:pPr algn="justLow" rtl="1"/>
            <a:r>
              <a:rPr lang="ar-SA" sz="2800" b="1" dirty="0"/>
              <a:t>4-</a:t>
            </a:r>
            <a:r>
              <a:rPr lang="ar-SA" sz="2800" dirty="0"/>
              <a:t> </a:t>
            </a:r>
            <a:r>
              <a:rPr lang="ar-SA" sz="2800" b="1" dirty="0"/>
              <a:t>إن تتميز بتوفير قدر ممكن من لغات البرمجة .</a:t>
            </a:r>
            <a:endParaRPr lang="en-US" sz="2800" dirty="0"/>
          </a:p>
        </p:txBody>
      </p:sp>
    </p:spTree>
  </p:cSld>
  <p:clrMapOvr>
    <a:masterClrMapping/>
  </p:clrMapOvr>
  <p:transition advClick="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533400" y="228600"/>
            <a:ext cx="7772400" cy="1008063"/>
          </a:xfrm>
        </p:spPr>
        <p:txBody>
          <a:bodyPr>
            <a:normAutofit fontScale="90000"/>
          </a:bodyPr>
          <a:lstStyle/>
          <a:p>
            <a:r>
              <a:rPr lang="ar-EG" sz="4000" b="1" dirty="0"/>
              <a:t>تعريفها</a:t>
            </a:r>
            <a:r>
              <a:rPr lang="en-US" sz="4000" dirty="0"/>
              <a:t/>
            </a:r>
            <a:br>
              <a:rPr lang="en-US" sz="4000" dirty="0"/>
            </a:br>
            <a:endParaRPr lang="en-US" sz="4000" dirty="0" smtClean="0">
              <a:cs typeface="Mudir MT" pitchFamily="2" charset="-78"/>
            </a:endParaRPr>
          </a:p>
        </p:txBody>
      </p:sp>
      <p:sp>
        <p:nvSpPr>
          <p:cNvPr id="3076" name="Rectangle 3"/>
          <p:cNvSpPr>
            <a:spLocks noGrp="1" noChangeArrowheads="1"/>
          </p:cNvSpPr>
          <p:nvPr>
            <p:ph type="subTitle" idx="1"/>
          </p:nvPr>
        </p:nvSpPr>
        <p:spPr>
          <a:xfrm>
            <a:off x="609600" y="1143000"/>
            <a:ext cx="7924800" cy="3048000"/>
          </a:xfrm>
          <a:noFill/>
        </p:spPr>
        <p:txBody>
          <a:bodyPr anchor="ctr">
            <a:normAutofit/>
          </a:bodyPr>
          <a:lstStyle/>
          <a:p>
            <a:pPr algn="justLow" rtl="1"/>
            <a:r>
              <a:rPr lang="ar-EG" b="1" dirty="0"/>
              <a:t>نظام مبنى على الحاسوب  و الذي يسمح للمستخدم بالإبحار والوصول إلى المعلومات بطريقة سريعة وسهلة وذلك من خلال مجموعة من الوسائط المتنوعة مثل النصوص، والرسوم، والفيديو، والصوت  .</a:t>
            </a:r>
            <a:endParaRPr lang="en-US" dirty="0"/>
          </a:p>
        </p:txBody>
      </p:sp>
    </p:spTree>
  </p:cSld>
  <p:clrMapOvr>
    <a:masterClrMapping/>
  </p:clrMapOvr>
  <p:transition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fontScale="90000"/>
          </a:bodyPr>
          <a:lstStyle/>
          <a:p>
            <a:pPr rtl="1"/>
            <a:r>
              <a:rPr lang="ar-SA" sz="3200" b="1" dirty="0">
                <a:solidFill>
                  <a:srgbClr val="FF0000"/>
                </a:solidFill>
              </a:rPr>
              <a:t>              الشروط الواجب توافرها في برامج الوسائط المتعددة </a:t>
            </a:r>
            <a:r>
              <a:rPr lang="en-US" sz="3200" b="1" dirty="0">
                <a:solidFill>
                  <a:srgbClr val="FF0000"/>
                </a:solidFill>
              </a:rPr>
              <a:t>Multimedia</a:t>
            </a:r>
            <a:r>
              <a:rPr lang="ar-SA" sz="3200" b="1" dirty="0">
                <a:solidFill>
                  <a:srgbClr val="FF0000"/>
                </a:solidFill>
              </a:rPr>
              <a:t>وهي:</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800600"/>
          </a:xfrm>
          <a:noFill/>
        </p:spPr>
        <p:txBody>
          <a:bodyPr anchor="ctr">
            <a:normAutofit/>
          </a:bodyPr>
          <a:lstStyle/>
          <a:p>
            <a:pPr algn="justLow" rtl="1"/>
            <a:r>
              <a:rPr lang="ar-QA" sz="2400" b="1" dirty="0" smtClean="0"/>
              <a:t>5</a:t>
            </a:r>
            <a:r>
              <a:rPr lang="ar-SA" sz="2400" b="1" dirty="0" smtClean="0"/>
              <a:t>-</a:t>
            </a:r>
            <a:r>
              <a:rPr lang="ar-SA" sz="2400" dirty="0"/>
              <a:t> </a:t>
            </a:r>
            <a:r>
              <a:rPr lang="ar-SA" sz="2400" b="1" dirty="0"/>
              <a:t> إن تتميز بتوفير حرية التنقل بين فروع البرنامج التعليمي .</a:t>
            </a:r>
            <a:endParaRPr lang="en-US" sz="2400" dirty="0"/>
          </a:p>
          <a:p>
            <a:pPr algn="justLow" rtl="1"/>
            <a:r>
              <a:rPr lang="ar-SA" sz="2400" b="1" dirty="0"/>
              <a:t>6-</a:t>
            </a:r>
            <a:r>
              <a:rPr lang="ar-SA" sz="2400" dirty="0"/>
              <a:t> </a:t>
            </a:r>
            <a:r>
              <a:rPr lang="ar-SA" sz="2400" b="1" dirty="0"/>
              <a:t>إن توظف اكبر قدر من الوسائط المتعددة لتقديم وعرض الرسالة التعليمية .</a:t>
            </a:r>
            <a:endParaRPr lang="en-US" sz="2400" dirty="0"/>
          </a:p>
          <a:p>
            <a:pPr algn="justLow" rtl="1"/>
            <a:r>
              <a:rPr lang="ar-SA" sz="2400" b="1" dirty="0"/>
              <a:t>7-</a:t>
            </a:r>
            <a:r>
              <a:rPr lang="ar-SA" sz="2400" dirty="0"/>
              <a:t> </a:t>
            </a:r>
            <a:r>
              <a:rPr lang="ar-SA" sz="2400" b="1" dirty="0"/>
              <a:t>إن تتميز بالبساطة والسهولة  بحيث تمكن اغلب المدرسين من إنتاج البرمجيات .</a:t>
            </a:r>
            <a:endParaRPr lang="en-US" sz="2400" dirty="0"/>
          </a:p>
          <a:p>
            <a:pPr algn="justLow" rtl="1"/>
            <a:r>
              <a:rPr lang="ar-SA" sz="2400" b="1" dirty="0"/>
              <a:t>8-</a:t>
            </a:r>
            <a:r>
              <a:rPr lang="ar-SA" sz="2400" dirty="0"/>
              <a:t> </a:t>
            </a:r>
            <a:r>
              <a:rPr lang="ar-SA" sz="2400" b="1" dirty="0"/>
              <a:t> إن تدعم أنواع متعددة من أسئلة الاختبارات (الصح والخطأ أو الاختيار من متعدد أو غيرها  </a:t>
            </a:r>
            <a:r>
              <a:rPr lang="ar-SA" sz="2400" b="1" dirty="0" smtClean="0"/>
              <a:t>.</a:t>
            </a:r>
            <a:endParaRPr lang="ar-QA" sz="2400" b="1" dirty="0" smtClean="0"/>
          </a:p>
          <a:p>
            <a:pPr algn="justLow" rtl="1"/>
            <a:r>
              <a:rPr lang="ar-SA" sz="2400" b="1" dirty="0">
                <a:solidFill>
                  <a:srgbClr val="FF0000"/>
                </a:solidFill>
              </a:rPr>
              <a:t>وهذه البرمجيات تتيح المزج بسهولة لمجموعة من عناصر الوسائط المتعددة لتتكامل مع يعظها في صورة عرض تفاعلي لغرض نقل رسالة أو محتوى تعليمي ما .</a:t>
            </a:r>
            <a:endParaRPr lang="en-US" sz="2400" dirty="0">
              <a:solidFill>
                <a:srgbClr val="FF0000"/>
              </a:solidFill>
            </a:endParaRPr>
          </a:p>
          <a:p>
            <a:pPr algn="justLow" rtl="1"/>
            <a:endParaRPr lang="en-US" sz="2400" dirty="0"/>
          </a:p>
        </p:txBody>
      </p:sp>
    </p:spTree>
  </p:cSld>
  <p:clrMapOvr>
    <a:masterClrMapping/>
  </p:clrMapOvr>
  <p:transition advClick="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2800" dirty="0"/>
              <a:t>              </a:t>
            </a:r>
            <a:r>
              <a:rPr lang="ar-SA" sz="2800" b="1" dirty="0"/>
              <a:t>مراحل إنتاج البرمجيات التعليمية متددة الوسائط</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800600"/>
          </a:xfrm>
          <a:noFill/>
        </p:spPr>
        <p:txBody>
          <a:bodyPr anchor="ctr">
            <a:normAutofit/>
          </a:bodyPr>
          <a:lstStyle/>
          <a:p>
            <a:pPr algn="justLow" rtl="1">
              <a:lnSpc>
                <a:spcPct val="150000"/>
              </a:lnSpc>
            </a:pPr>
            <a:r>
              <a:rPr lang="ar-SA" sz="2000" b="1" dirty="0" smtClean="0"/>
              <a:t>هناك </a:t>
            </a:r>
            <a:r>
              <a:rPr lang="ar-SA" sz="2000" b="1" dirty="0"/>
              <a:t>نماذج مختلفة لخطوات التصميم إلا أن هناك خطوات رئيسية مشتركة بينها هي </a:t>
            </a:r>
            <a:r>
              <a:rPr lang="ar-SA" sz="2000" b="1" dirty="0" smtClean="0"/>
              <a:t>:</a:t>
            </a:r>
            <a:endParaRPr lang="ar-QA" sz="2000" b="1" dirty="0" smtClean="0"/>
          </a:p>
          <a:p>
            <a:pPr algn="justLow" rtl="1">
              <a:lnSpc>
                <a:spcPct val="150000"/>
              </a:lnSpc>
            </a:pPr>
            <a:r>
              <a:rPr lang="ar-SA" sz="2000" b="1" dirty="0"/>
              <a:t>1-</a:t>
            </a:r>
            <a:r>
              <a:rPr lang="ar-SA" sz="2000" dirty="0">
                <a:solidFill>
                  <a:srgbClr val="FF0000"/>
                </a:solidFill>
              </a:rPr>
              <a:t> </a:t>
            </a:r>
            <a:r>
              <a:rPr lang="ar-SA" sz="2000" b="1" dirty="0">
                <a:solidFill>
                  <a:srgbClr val="FF0000"/>
                </a:solidFill>
              </a:rPr>
              <a:t>مرحلة التحليل</a:t>
            </a:r>
            <a:r>
              <a:rPr lang="ar-SA" sz="2000" b="1" dirty="0"/>
              <a:t>: وتمر بالخطوات الآتية:</a:t>
            </a:r>
            <a:endParaRPr lang="en-US" sz="2000" dirty="0"/>
          </a:p>
          <a:p>
            <a:pPr algn="justLow" rtl="1">
              <a:lnSpc>
                <a:spcPct val="150000"/>
              </a:lnSpc>
            </a:pPr>
            <a:r>
              <a:rPr lang="ar-SA" sz="2000" b="1" dirty="0"/>
              <a:t>أ ) تحديد خصائص المتعلمين (النمو العقلي والدراسي والخلفية المعرفية والمستوى الاجتماعي </a:t>
            </a:r>
            <a:r>
              <a:rPr lang="ar-SA" sz="2000" b="1" dirty="0" smtClean="0"/>
              <a:t>وغيرها</a:t>
            </a:r>
            <a:endParaRPr lang="ar-QA" sz="2000" b="1" dirty="0" smtClean="0"/>
          </a:p>
          <a:p>
            <a:pPr algn="justLow" rtl="1">
              <a:lnSpc>
                <a:spcPct val="150000"/>
              </a:lnSpc>
            </a:pPr>
            <a:r>
              <a:rPr lang="ar-SA" sz="2000" b="1" dirty="0"/>
              <a:t>  ب ) تحديد الأهداف التعليمية</a:t>
            </a:r>
            <a:endParaRPr lang="en-US" sz="2000" dirty="0"/>
          </a:p>
          <a:p>
            <a:pPr algn="justLow" rtl="1">
              <a:lnSpc>
                <a:spcPct val="150000"/>
              </a:lnSpc>
            </a:pPr>
            <a:r>
              <a:rPr lang="ar-SA" sz="2000" b="1" dirty="0"/>
              <a:t>ج) تحديد المحتوى العلمي وتنظيمه وتقسيمه الى موديولات وفروع متسلسلة</a:t>
            </a:r>
            <a:endParaRPr lang="en-US" sz="2000" dirty="0"/>
          </a:p>
          <a:p>
            <a:pPr algn="justLow" rtl="1">
              <a:lnSpc>
                <a:spcPct val="150000"/>
              </a:lnSpc>
            </a:pPr>
            <a:r>
              <a:rPr lang="ar-SA" sz="2000" b="1" dirty="0"/>
              <a:t>د) تحديد طرق واستراتيجيات التعلم وفقا لطبيعة المحتوى والمتعلمين و الأهداف المنشودة</a:t>
            </a:r>
            <a:endParaRPr lang="en-US" sz="2000" dirty="0"/>
          </a:p>
          <a:p>
            <a:pPr algn="justLow" rtl="1">
              <a:lnSpc>
                <a:spcPct val="150000"/>
              </a:lnSpc>
            </a:pPr>
            <a:r>
              <a:rPr lang="ar-SA" sz="2000" b="1" dirty="0"/>
              <a:t>ه) تحديد الوسائل التعليمية والأنشطة التي تثير تفاعل ومشاركة الطلاب بطرق متعددة</a:t>
            </a:r>
            <a:endParaRPr lang="en-US" sz="2000" dirty="0"/>
          </a:p>
          <a:p>
            <a:pPr algn="justLow" rtl="1">
              <a:lnSpc>
                <a:spcPct val="150000"/>
              </a:lnSpc>
            </a:pPr>
            <a:r>
              <a:rPr lang="ar-SA" sz="2000" b="1" dirty="0"/>
              <a:t>و) تحديد أساليب التقويم وفقا لمستوى المتعلمين والأهداف والمحتوى وإجراءات العلاج</a:t>
            </a:r>
            <a:endParaRPr lang="en-US" sz="2000" dirty="0"/>
          </a:p>
          <a:p>
            <a:pPr algn="justLow" rtl="1">
              <a:lnSpc>
                <a:spcPct val="150000"/>
              </a:lnSpc>
            </a:pPr>
            <a:endParaRPr lang="en-US" sz="2000" dirty="0"/>
          </a:p>
          <a:p>
            <a:pPr algn="justLow" rtl="1">
              <a:lnSpc>
                <a:spcPct val="150000"/>
              </a:lnSpc>
            </a:pPr>
            <a:endParaRPr lang="en-US" sz="2000" dirty="0"/>
          </a:p>
        </p:txBody>
      </p:sp>
    </p:spTree>
  </p:cSld>
  <p:clrMapOvr>
    <a:masterClrMapping/>
  </p:clrMapOvr>
  <p:transition advClick="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2800" dirty="0"/>
              <a:t>              </a:t>
            </a:r>
            <a:r>
              <a:rPr lang="ar-SA" sz="2800" b="1" dirty="0"/>
              <a:t>مراحل إنتاج البرمجيات التعليمية متددة الوسائط</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800600"/>
          </a:xfrm>
          <a:noFill/>
        </p:spPr>
        <p:txBody>
          <a:bodyPr anchor="ctr">
            <a:normAutofit/>
          </a:bodyPr>
          <a:lstStyle/>
          <a:p>
            <a:pPr algn="justLow" rtl="1">
              <a:lnSpc>
                <a:spcPct val="150000"/>
              </a:lnSpc>
            </a:pPr>
            <a:r>
              <a:rPr lang="ar-QA" sz="2800" b="1" dirty="0" smtClean="0">
                <a:solidFill>
                  <a:srgbClr val="FF0000"/>
                </a:solidFill>
              </a:rPr>
              <a:t>2</a:t>
            </a:r>
            <a:r>
              <a:rPr lang="ar-SA" sz="2800" b="1" dirty="0" smtClean="0">
                <a:solidFill>
                  <a:srgbClr val="FF0000"/>
                </a:solidFill>
              </a:rPr>
              <a:t>-</a:t>
            </a:r>
            <a:r>
              <a:rPr lang="ar-SA" sz="2800" dirty="0">
                <a:solidFill>
                  <a:srgbClr val="FF0000"/>
                </a:solidFill>
              </a:rPr>
              <a:t> </a:t>
            </a:r>
            <a:r>
              <a:rPr lang="ar-SA" sz="2800" b="1" dirty="0">
                <a:solidFill>
                  <a:srgbClr val="FF0000"/>
                </a:solidFill>
              </a:rPr>
              <a:t>مرحلة التصميم </a:t>
            </a:r>
            <a:r>
              <a:rPr lang="ar-SA" sz="2800" b="1" dirty="0"/>
              <a:t>: وتمر بالخطوات الآتية </a:t>
            </a:r>
            <a:r>
              <a:rPr lang="ar-SA" sz="2800" b="1" dirty="0" smtClean="0"/>
              <a:t>:</a:t>
            </a:r>
            <a:endParaRPr lang="ar-QA" sz="2800" b="1" dirty="0" smtClean="0"/>
          </a:p>
          <a:p>
            <a:pPr algn="justLow" rtl="1">
              <a:lnSpc>
                <a:spcPct val="150000"/>
              </a:lnSpc>
            </a:pPr>
            <a:endParaRPr lang="ar-QA" sz="2800" b="1" dirty="0"/>
          </a:p>
          <a:p>
            <a:pPr algn="justLow" rtl="1"/>
            <a:r>
              <a:rPr lang="ar-SA" sz="2800" b="1" dirty="0"/>
              <a:t>التصميم التعليمي : فيتم اختيار نموذج التصميم كالتدريب والمران أو التدريس الخصوصي أو المحاكاة أو الألعاب التعليمية.</a:t>
            </a:r>
            <a:endParaRPr lang="en-US" sz="2800" dirty="0"/>
          </a:p>
          <a:p>
            <a:pPr algn="justLow" rtl="1"/>
            <a:r>
              <a:rPr lang="ar-SA" sz="2800" b="1" dirty="0"/>
              <a:t>-  تصميم مخطط السير في البرنامج.</a:t>
            </a:r>
            <a:endParaRPr lang="en-US" sz="2800" dirty="0"/>
          </a:p>
          <a:p>
            <a:pPr algn="justLow" rtl="1">
              <a:lnSpc>
                <a:spcPct val="150000"/>
              </a:lnSpc>
            </a:pPr>
            <a:endParaRPr lang="en-US" sz="2800" dirty="0"/>
          </a:p>
          <a:p>
            <a:pPr algn="justLow" rtl="1">
              <a:lnSpc>
                <a:spcPct val="150000"/>
              </a:lnSpc>
            </a:pPr>
            <a:endParaRPr lang="en-US" sz="2800" dirty="0"/>
          </a:p>
        </p:txBody>
      </p:sp>
    </p:spTree>
  </p:cSld>
  <p:clrMapOvr>
    <a:masterClrMapping/>
  </p:clrMapOvr>
  <p:transition advClick="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2800" dirty="0"/>
              <a:t>              </a:t>
            </a:r>
            <a:r>
              <a:rPr lang="ar-SA" sz="2800" b="1" dirty="0"/>
              <a:t>مراحل إنتاج البرمجيات التعليمية متددة الوسائط</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800600"/>
          </a:xfrm>
          <a:noFill/>
        </p:spPr>
        <p:txBody>
          <a:bodyPr anchor="ctr">
            <a:normAutofit/>
          </a:bodyPr>
          <a:lstStyle/>
          <a:p>
            <a:pPr algn="justLow" rtl="1">
              <a:lnSpc>
                <a:spcPct val="150000"/>
              </a:lnSpc>
            </a:pPr>
            <a:r>
              <a:rPr lang="ar-QA" sz="2800" b="1" dirty="0" smtClean="0"/>
              <a:t>3</a:t>
            </a:r>
            <a:r>
              <a:rPr lang="ar-SA" sz="2800" b="1" dirty="0" smtClean="0"/>
              <a:t>- </a:t>
            </a:r>
            <a:r>
              <a:rPr lang="ar-SA" sz="2800" b="1" dirty="0">
                <a:solidFill>
                  <a:srgbClr val="FF0000"/>
                </a:solidFill>
              </a:rPr>
              <a:t>تصميم واجهات التفاعل </a:t>
            </a:r>
            <a:r>
              <a:rPr lang="ar-SA" sz="2800" b="1" dirty="0"/>
              <a:t>(الشاشات ) وتصميم الوسائط ألازمة كالصوت والصور والرسوم وغيرها </a:t>
            </a:r>
            <a:endParaRPr lang="ar-QA" sz="2800" b="1" dirty="0" smtClean="0"/>
          </a:p>
          <a:p>
            <a:pPr algn="justLow" rtl="1">
              <a:lnSpc>
                <a:spcPct val="150000"/>
              </a:lnSpc>
            </a:pPr>
            <a:r>
              <a:rPr lang="ar-QA" sz="2800" b="1" dirty="0" smtClean="0"/>
              <a:t>4- </a:t>
            </a:r>
            <a:r>
              <a:rPr lang="ar-SA" sz="2800" b="1" dirty="0" smtClean="0">
                <a:solidFill>
                  <a:srgbClr val="FF0000"/>
                </a:solidFill>
              </a:rPr>
              <a:t>مرحلة </a:t>
            </a:r>
            <a:r>
              <a:rPr lang="ar-SA" sz="2800" b="1" dirty="0">
                <a:solidFill>
                  <a:srgbClr val="FF0000"/>
                </a:solidFill>
              </a:rPr>
              <a:t>كتابة السيناريو </a:t>
            </a:r>
            <a:r>
              <a:rPr lang="ar-SA" sz="2800" b="1" dirty="0"/>
              <a:t>: وهو الوصف النهائي التفصيلي لشاشات البرنامج بما يتضمنه من نصوص وأصوات على الورق لتحويله الى برنامج محوسب وموضع كل عنصر في الشاشة بحيث تحتوي على كثير من عوامل الجذب والتشويق .</a:t>
            </a:r>
            <a:endParaRPr lang="en-US" sz="2800" dirty="0"/>
          </a:p>
          <a:p>
            <a:pPr algn="justLow" rtl="1">
              <a:lnSpc>
                <a:spcPct val="150000"/>
              </a:lnSpc>
            </a:pPr>
            <a:endParaRPr lang="en-US" sz="2800" dirty="0"/>
          </a:p>
        </p:txBody>
      </p:sp>
    </p:spTree>
  </p:cSld>
  <p:clrMapOvr>
    <a:masterClrMapping/>
  </p:clrMapOvr>
  <p:transition advClick="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2800" dirty="0"/>
              <a:t>              </a:t>
            </a:r>
            <a:r>
              <a:rPr lang="ar-SA" sz="2800" b="1" dirty="0"/>
              <a:t>مراحل إنتاج البرمجيات التعليمية متددة الوسائط</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953000"/>
          </a:xfrm>
          <a:noFill/>
        </p:spPr>
        <p:txBody>
          <a:bodyPr anchor="ctr">
            <a:normAutofit/>
          </a:bodyPr>
          <a:lstStyle/>
          <a:p>
            <a:pPr algn="justLow" rtl="1">
              <a:lnSpc>
                <a:spcPct val="150000"/>
              </a:lnSpc>
            </a:pPr>
            <a:r>
              <a:rPr lang="ar-QA" sz="2800" b="1" dirty="0" smtClean="0"/>
              <a:t>5- </a:t>
            </a:r>
            <a:r>
              <a:rPr lang="ar-SA" sz="2800" b="1" dirty="0" smtClean="0">
                <a:solidFill>
                  <a:srgbClr val="FF0000"/>
                </a:solidFill>
              </a:rPr>
              <a:t>مرحلة </a:t>
            </a:r>
            <a:r>
              <a:rPr lang="ar-SA" sz="2800" b="1" dirty="0">
                <a:solidFill>
                  <a:srgbClr val="FF0000"/>
                </a:solidFill>
              </a:rPr>
              <a:t>التنفيذ : </a:t>
            </a:r>
            <a:r>
              <a:rPr lang="ar-SA" sz="2800" b="1" dirty="0"/>
              <a:t>بتحويل السيناريو الى برنامج تعليمي والتجميع والإنتاج لكل عنصر من عناصر الوسائط المتعددة في ضوء الأهداف المنشودة </a:t>
            </a:r>
            <a:r>
              <a:rPr lang="ar-SA" sz="2800" b="1" dirty="0" smtClean="0"/>
              <a:t>.</a:t>
            </a:r>
            <a:endParaRPr lang="ar-QA" sz="2800" b="1" dirty="0" smtClean="0"/>
          </a:p>
          <a:p>
            <a:pPr algn="justLow" rtl="1">
              <a:lnSpc>
                <a:spcPct val="150000"/>
              </a:lnSpc>
            </a:pPr>
            <a:r>
              <a:rPr lang="ar-QA" sz="2800" b="1" dirty="0" smtClean="0"/>
              <a:t>6- </a:t>
            </a:r>
            <a:r>
              <a:rPr lang="ar-SA" sz="2800" b="1" dirty="0" smtClean="0">
                <a:solidFill>
                  <a:srgbClr val="FF0000"/>
                </a:solidFill>
              </a:rPr>
              <a:t>مرحلة </a:t>
            </a:r>
            <a:r>
              <a:rPr lang="ar-SA" sz="2800" b="1" dirty="0">
                <a:solidFill>
                  <a:srgbClr val="FF0000"/>
                </a:solidFill>
              </a:rPr>
              <a:t>التجريب والتطوير</a:t>
            </a:r>
            <a:r>
              <a:rPr lang="ar-SA" sz="2800" b="1" dirty="0"/>
              <a:t> : بعرضه على مجموعة من المحكمين لمعرفة صلاحية البرنامج ومطابقته لمواصفات التصميم والإنتاج الجيد ومدى صحة وسلامة الجوانب العلمية والتربوية والتقنية.</a:t>
            </a:r>
            <a:endParaRPr lang="en-US" sz="2800" dirty="0"/>
          </a:p>
          <a:p>
            <a:pPr algn="justLow" rtl="1">
              <a:lnSpc>
                <a:spcPct val="150000"/>
              </a:lnSpc>
            </a:pPr>
            <a:endParaRPr lang="en-US" sz="2800" dirty="0"/>
          </a:p>
          <a:p>
            <a:pPr algn="justLow" rtl="1">
              <a:lnSpc>
                <a:spcPct val="150000"/>
              </a:lnSpc>
            </a:pPr>
            <a:endParaRPr lang="en-US" sz="2800" dirty="0"/>
          </a:p>
        </p:txBody>
      </p:sp>
    </p:spTree>
  </p:cSld>
  <p:clrMapOvr>
    <a:masterClrMapping/>
  </p:clrMapOvr>
  <p:transition advClick="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2800" b="1" dirty="0"/>
              <a:t>فريق عمل برامج  الوسائط المتعددة</a:t>
            </a:r>
            <a:endParaRPr lang="en-US" sz="3200" b="1" dirty="0">
              <a:solidFill>
                <a:srgbClr val="FF0000"/>
              </a:solidFill>
            </a:endParaRPr>
          </a:p>
        </p:txBody>
      </p:sp>
      <p:sp>
        <p:nvSpPr>
          <p:cNvPr id="3076" name="Rectangle 3"/>
          <p:cNvSpPr>
            <a:spLocks noGrp="1" noChangeArrowheads="1"/>
          </p:cNvSpPr>
          <p:nvPr>
            <p:ph type="subTitle" idx="1"/>
          </p:nvPr>
        </p:nvSpPr>
        <p:spPr>
          <a:xfrm>
            <a:off x="609600" y="1524000"/>
            <a:ext cx="8001000" cy="4953000"/>
          </a:xfrm>
          <a:noFill/>
        </p:spPr>
        <p:txBody>
          <a:bodyPr anchor="ctr">
            <a:normAutofit/>
          </a:bodyPr>
          <a:lstStyle/>
          <a:p>
            <a:pPr algn="justLow" rtl="1"/>
            <a:r>
              <a:rPr lang="ar-SA" sz="2800" dirty="0"/>
              <a:t>1)  </a:t>
            </a:r>
            <a:r>
              <a:rPr lang="ar-SA" sz="2800" b="1" dirty="0"/>
              <a:t>مدير المشروع                  </a:t>
            </a:r>
            <a:r>
              <a:rPr lang="en-US" sz="2800" b="1" i="1" dirty="0"/>
              <a:t>Project manager</a:t>
            </a:r>
            <a:endParaRPr lang="en-US" sz="2800" dirty="0"/>
          </a:p>
          <a:p>
            <a:pPr algn="justLow" rtl="1"/>
            <a:r>
              <a:rPr lang="ar-SA" sz="2800" dirty="0"/>
              <a:t>2)  </a:t>
            </a:r>
            <a:r>
              <a:rPr lang="ar-SA" sz="2800" b="1" dirty="0"/>
              <a:t>مصمم الوسائط                 </a:t>
            </a:r>
            <a:r>
              <a:rPr lang="en-US" sz="2800" b="1" i="1" dirty="0"/>
              <a:t>Multimedia designer</a:t>
            </a:r>
            <a:endParaRPr lang="en-US" sz="2800" dirty="0"/>
          </a:p>
          <a:p>
            <a:pPr algn="justLow" rtl="1"/>
            <a:r>
              <a:rPr lang="ar-SA" sz="2800" dirty="0"/>
              <a:t>3)  </a:t>
            </a:r>
            <a:r>
              <a:rPr lang="ar-SA" sz="2800" b="1" dirty="0" smtClean="0"/>
              <a:t>كاتب </a:t>
            </a:r>
            <a:r>
              <a:rPr lang="ar-SA" sz="2800" b="1" dirty="0"/>
              <a:t>المشروع                     </a:t>
            </a:r>
            <a:r>
              <a:rPr lang="en-US" sz="2800" b="1" dirty="0"/>
              <a:t>Writer</a:t>
            </a:r>
            <a:endParaRPr lang="en-US" sz="2800" dirty="0"/>
          </a:p>
          <a:p>
            <a:pPr algn="justLow" rtl="1"/>
            <a:r>
              <a:rPr lang="ar-SA" sz="2800" dirty="0"/>
              <a:t>4) </a:t>
            </a:r>
            <a:r>
              <a:rPr lang="ar-SA" sz="2800" b="1" dirty="0" smtClean="0"/>
              <a:t>متخصص </a:t>
            </a:r>
            <a:r>
              <a:rPr lang="ar-SA" sz="2800" b="1" dirty="0"/>
              <a:t>الفيديو               </a:t>
            </a:r>
            <a:r>
              <a:rPr lang="en-US" sz="2800" b="1" dirty="0"/>
              <a:t>Video specialist</a:t>
            </a:r>
            <a:endParaRPr lang="en-US" sz="2800" dirty="0"/>
          </a:p>
          <a:p>
            <a:pPr algn="justLow" rtl="1"/>
            <a:r>
              <a:rPr lang="ar-SA" sz="2800" dirty="0"/>
              <a:t>5)  </a:t>
            </a:r>
            <a:r>
              <a:rPr lang="ar-SA" sz="2800" b="1" dirty="0"/>
              <a:t>متخصص الصوتيات                    </a:t>
            </a:r>
            <a:r>
              <a:rPr lang="en-US" sz="2800" b="1" dirty="0"/>
              <a:t>Audio specialist</a:t>
            </a:r>
            <a:endParaRPr lang="en-US" sz="2800" dirty="0" smtClean="0"/>
          </a:p>
          <a:p>
            <a:pPr algn="justLow" rtl="1">
              <a:lnSpc>
                <a:spcPct val="150000"/>
              </a:lnSpc>
            </a:pPr>
            <a:endParaRPr lang="en-US" sz="2800" dirty="0"/>
          </a:p>
        </p:txBody>
      </p:sp>
    </p:spTree>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533400" y="228600"/>
            <a:ext cx="7772400" cy="1008063"/>
          </a:xfrm>
        </p:spPr>
        <p:txBody>
          <a:bodyPr>
            <a:normAutofit fontScale="90000"/>
          </a:bodyPr>
          <a:lstStyle/>
          <a:p>
            <a:r>
              <a:rPr lang="ar-EG" sz="4000" b="1" dirty="0"/>
              <a:t>تعريفها</a:t>
            </a:r>
            <a:r>
              <a:rPr lang="en-US" sz="4000" dirty="0"/>
              <a:t/>
            </a:r>
            <a:br>
              <a:rPr lang="en-US" sz="4000" dirty="0"/>
            </a:br>
            <a:endParaRPr lang="en-US" sz="4000" dirty="0" smtClean="0">
              <a:cs typeface="Mudir MT" pitchFamily="2" charset="-78"/>
            </a:endParaRPr>
          </a:p>
        </p:txBody>
      </p:sp>
      <p:sp>
        <p:nvSpPr>
          <p:cNvPr id="3076" name="Rectangle 3"/>
          <p:cNvSpPr>
            <a:spLocks noGrp="1" noChangeArrowheads="1"/>
          </p:cNvSpPr>
          <p:nvPr>
            <p:ph type="subTitle" idx="1"/>
          </p:nvPr>
        </p:nvSpPr>
        <p:spPr>
          <a:xfrm>
            <a:off x="609600" y="1143000"/>
            <a:ext cx="7924800" cy="4876800"/>
          </a:xfrm>
          <a:noFill/>
        </p:spPr>
        <p:txBody>
          <a:bodyPr anchor="ctr">
            <a:normAutofit/>
          </a:bodyPr>
          <a:lstStyle/>
          <a:p>
            <a:pPr algn="justLow" rtl="1"/>
            <a:r>
              <a:rPr lang="ar-SA" b="1" dirty="0"/>
              <a:t>أو هي : تكنولوجيا تعتمد على استغلال إمكانات الحاسوب  في إنشاء نظام لربط النص المتشعب (</a:t>
            </a:r>
            <a:r>
              <a:rPr lang="en-US" b="1" dirty="0"/>
              <a:t>Hypertext</a:t>
            </a:r>
            <a:r>
              <a:rPr lang="ar-SA" b="1" dirty="0"/>
              <a:t>) والرسوم , والصور , ولقطات الفيديو , والرسوم المتحركة ,وتقديمها للمتعلم بطريقة متشعبة (</a:t>
            </a:r>
            <a:r>
              <a:rPr lang="en-US" b="1" dirty="0"/>
              <a:t>Branching</a:t>
            </a:r>
            <a:r>
              <a:rPr lang="ar-SA" b="1" dirty="0"/>
              <a:t>) غير خطية (</a:t>
            </a:r>
            <a:r>
              <a:rPr lang="en-US" b="1" dirty="0"/>
              <a:t>Non-linear</a:t>
            </a:r>
            <a:r>
              <a:rPr lang="ar-SA" b="1" dirty="0"/>
              <a:t>) ، مما يسهل للمتعلم التفاعل والإبحار والتنقل بين محتويات النظام بواسطة الروابط (</a:t>
            </a:r>
            <a:r>
              <a:rPr lang="en-US" b="1" dirty="0"/>
              <a:t>Links</a:t>
            </a:r>
            <a:r>
              <a:rPr lang="ar-SA" b="1" dirty="0"/>
              <a:t>)</a:t>
            </a:r>
            <a:r>
              <a:rPr lang="ar-EG" b="1" dirty="0"/>
              <a:t/>
            </a:r>
            <a:br>
              <a:rPr lang="ar-EG" b="1" dirty="0"/>
            </a:br>
            <a:r>
              <a:rPr lang="ar-SA" b="1" dirty="0"/>
              <a:t>الموجودة بينها بسرعة وسهولة  </a:t>
            </a:r>
            <a:r>
              <a:rPr lang="ar-EG" b="1" dirty="0"/>
              <a:t>.</a:t>
            </a:r>
            <a:endParaRPr lang="en-US" dirty="0"/>
          </a:p>
        </p:txBody>
      </p:sp>
    </p:spTree>
  </p:cSld>
  <p:clrMapOvr>
    <a:masterClrMapping/>
  </p:clrMapOvr>
  <p:transition advClick="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533400" y="228600"/>
            <a:ext cx="7772400" cy="1008063"/>
          </a:xfrm>
        </p:spPr>
        <p:txBody>
          <a:bodyPr>
            <a:normAutofit fontScale="90000"/>
          </a:bodyPr>
          <a:lstStyle/>
          <a:p>
            <a:r>
              <a:rPr lang="ar-EG" sz="4000" b="1" dirty="0"/>
              <a:t>تعريفها</a:t>
            </a:r>
            <a:r>
              <a:rPr lang="en-US" sz="4000" dirty="0"/>
              <a:t/>
            </a:r>
            <a:br>
              <a:rPr lang="en-US" sz="4000" dirty="0"/>
            </a:br>
            <a:endParaRPr lang="en-US" sz="4000" dirty="0" smtClean="0">
              <a:cs typeface="Mudir MT" pitchFamily="2" charset="-78"/>
            </a:endParaRPr>
          </a:p>
        </p:txBody>
      </p:sp>
      <p:sp>
        <p:nvSpPr>
          <p:cNvPr id="3076" name="Rectangle 3"/>
          <p:cNvSpPr>
            <a:spLocks noGrp="1" noChangeArrowheads="1"/>
          </p:cNvSpPr>
          <p:nvPr>
            <p:ph type="subTitle" idx="1"/>
          </p:nvPr>
        </p:nvSpPr>
        <p:spPr>
          <a:xfrm>
            <a:off x="609600" y="1143000"/>
            <a:ext cx="7924800" cy="4876800"/>
          </a:xfrm>
          <a:noFill/>
        </p:spPr>
        <p:txBody>
          <a:bodyPr anchor="ctr">
            <a:normAutofit/>
          </a:bodyPr>
          <a:lstStyle/>
          <a:p>
            <a:pPr algn="justLow" rtl="1"/>
            <a:r>
              <a:rPr lang="ar-EG" b="1" dirty="0"/>
              <a:t>:</a:t>
            </a:r>
            <a:r>
              <a:rPr lang="en-US" b="1" dirty="0"/>
              <a:t> </a:t>
            </a:r>
            <a:r>
              <a:rPr lang="ar-SA" b="1" dirty="0"/>
              <a:t>تستخدم لتعبر عن تقديم الأفكار و المعلومات عن طريق الترابط بين أى من النصوص المكتوبة ، و الرسومات و الصور ، و لقطات الفيديو و ذلك وفق ما تسمح به حلقات الربط بين تلك الوسائط</a:t>
            </a:r>
            <a:r>
              <a:rPr lang="ar-EG" b="1" dirty="0"/>
              <a:t>.</a:t>
            </a:r>
            <a:r>
              <a:rPr lang="ar-EG" dirty="0"/>
              <a:t>  </a:t>
            </a:r>
            <a:endParaRPr lang="en-US" dirty="0"/>
          </a:p>
        </p:txBody>
      </p:sp>
    </p:spTree>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rtl="1"/>
            <a:r>
              <a:rPr lang="ar-EG" sz="3600" b="1" dirty="0" smtClean="0"/>
              <a:t>والنص </a:t>
            </a:r>
            <a:r>
              <a:rPr lang="ar-EG" sz="3600" b="1" dirty="0"/>
              <a:t>الفائق </a:t>
            </a:r>
            <a:r>
              <a:rPr lang="en-US" sz="3600" b="1" dirty="0"/>
              <a:t>Hypertext</a:t>
            </a:r>
            <a:r>
              <a:rPr lang="ar-SA" sz="3600" b="1" dirty="0"/>
              <a:t> </a:t>
            </a:r>
            <a:endParaRPr lang="en-US" sz="3600" dirty="0"/>
          </a:p>
        </p:txBody>
      </p:sp>
      <p:sp>
        <p:nvSpPr>
          <p:cNvPr id="3076" name="Rectangle 3"/>
          <p:cNvSpPr>
            <a:spLocks noGrp="1" noChangeArrowheads="1"/>
          </p:cNvSpPr>
          <p:nvPr>
            <p:ph type="subTitle" idx="1"/>
          </p:nvPr>
        </p:nvSpPr>
        <p:spPr>
          <a:xfrm>
            <a:off x="609600" y="1600200"/>
            <a:ext cx="7924800" cy="4419600"/>
          </a:xfrm>
          <a:noFill/>
        </p:spPr>
        <p:txBody>
          <a:bodyPr anchor="ctr">
            <a:normAutofit/>
          </a:bodyPr>
          <a:lstStyle/>
          <a:p>
            <a:pPr algn="justLow" rtl="1"/>
            <a:r>
              <a:rPr lang="ar-EG" b="1" dirty="0"/>
              <a:t>تجميع لملفات نصوص مكتوبة حول موضوع معين وتصنيفها وتنظيمها وربطها معاً بطريقة تفريعيه متداخلة شبكياً تمكن المستخدم من استكشافها والتجول فيها بحرية من خلال مسارات لاخطية لاختيار المعلومات المطلوبة باستخدام استراتيجيات بحث معينة .</a:t>
            </a:r>
            <a:endParaRPr lang="en-US" dirty="0"/>
          </a:p>
        </p:txBody>
      </p:sp>
    </p:spTree>
  </p:cSld>
  <p:clrMapOvr>
    <a:masterClrMapping/>
  </p:clrMapOvr>
  <p:transition advClick="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fontScale="90000"/>
          </a:bodyPr>
          <a:lstStyle/>
          <a:p>
            <a:pPr rtl="1"/>
            <a:r>
              <a:rPr lang="ar-EG" sz="3600" b="1" dirty="0"/>
              <a:t>مكونات الوسائط الفائقة</a:t>
            </a:r>
            <a:r>
              <a:rPr lang="en-US" sz="3600" b="1" dirty="0"/>
              <a:t>Structure  </a:t>
            </a:r>
            <a:r>
              <a:rPr lang="en-US" sz="3600" b="1" dirty="0" smtClean="0"/>
              <a:t>Hypermedia </a:t>
            </a:r>
            <a:endParaRPr lang="en-US" sz="3600" dirty="0"/>
          </a:p>
        </p:txBody>
      </p:sp>
      <p:sp>
        <p:nvSpPr>
          <p:cNvPr id="3076" name="Rectangle 3"/>
          <p:cNvSpPr>
            <a:spLocks noGrp="1" noChangeArrowheads="1"/>
          </p:cNvSpPr>
          <p:nvPr>
            <p:ph type="subTitle" idx="1"/>
          </p:nvPr>
        </p:nvSpPr>
        <p:spPr>
          <a:xfrm>
            <a:off x="609600" y="1600200"/>
            <a:ext cx="7924800" cy="4419600"/>
          </a:xfrm>
          <a:noFill/>
        </p:spPr>
        <p:txBody>
          <a:bodyPr anchor="ctr">
            <a:normAutofit/>
          </a:bodyPr>
          <a:lstStyle/>
          <a:p>
            <a:pPr rtl="1"/>
            <a:r>
              <a:rPr lang="ar-EG" b="1" dirty="0"/>
              <a:t>يتكون نظام الوسائط الفائقة من وحدتين أساسيتين هما:</a:t>
            </a:r>
            <a:endParaRPr lang="en-US" dirty="0"/>
          </a:p>
          <a:p>
            <a:pPr algn="justLow" rtl="1"/>
            <a:r>
              <a:rPr lang="ar-EG" b="1" dirty="0"/>
              <a:t>-   العقد (محطات المعلومات)  </a:t>
            </a:r>
            <a:r>
              <a:rPr lang="en-US" b="1" dirty="0">
                <a:solidFill>
                  <a:srgbClr val="FF0000"/>
                </a:solidFill>
              </a:rPr>
              <a:t>Nodes</a:t>
            </a:r>
            <a:r>
              <a:rPr lang="ar-EG" b="1" dirty="0"/>
              <a:t>  و  -    الروابط </a:t>
            </a:r>
            <a:r>
              <a:rPr lang="en-US" b="1" dirty="0">
                <a:solidFill>
                  <a:srgbClr val="FF0000"/>
                </a:solidFill>
              </a:rPr>
              <a:t>Links</a:t>
            </a:r>
            <a:endParaRPr lang="en-US" dirty="0">
              <a:solidFill>
                <a:srgbClr val="FF0000"/>
              </a:solidFill>
            </a:endParaRPr>
          </a:p>
        </p:txBody>
      </p:sp>
    </p:spTree>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EG" sz="3200" b="1" dirty="0"/>
              <a:t>تمثل العقد </a:t>
            </a:r>
            <a:r>
              <a:rPr lang="en-US" sz="3200" b="1" dirty="0"/>
              <a:t>Nodes</a:t>
            </a:r>
            <a:r>
              <a:rPr lang="ar-EG" sz="3200" b="1" dirty="0"/>
              <a:t> </a:t>
            </a:r>
            <a:endParaRPr lang="en-US" sz="3600" dirty="0"/>
          </a:p>
        </p:txBody>
      </p:sp>
      <p:sp>
        <p:nvSpPr>
          <p:cNvPr id="3076" name="Rectangle 3"/>
          <p:cNvSpPr>
            <a:spLocks noGrp="1" noChangeArrowheads="1"/>
          </p:cNvSpPr>
          <p:nvPr>
            <p:ph type="subTitle" idx="1"/>
          </p:nvPr>
        </p:nvSpPr>
        <p:spPr>
          <a:xfrm>
            <a:off x="609600" y="1600200"/>
            <a:ext cx="7924800" cy="4419600"/>
          </a:xfrm>
          <a:noFill/>
        </p:spPr>
        <p:txBody>
          <a:bodyPr anchor="ctr">
            <a:normAutofit/>
          </a:bodyPr>
          <a:lstStyle/>
          <a:p>
            <a:pPr algn="justLow" rtl="1"/>
            <a:r>
              <a:rPr lang="ar-EG" b="1" dirty="0"/>
              <a:t>الوحدات التنظيمية للمعلومات داخل شبكة عمل الوسائط الفائقة، وكل عقدة تشمل على كتلة منفصلة من المعلومات والتي قد تكون نصاً أو صوتاً أو رسماً أو صوراً ثابتة, أو متحركة حيث تتجمع هذه المعلومات معاً لتشكل قاعدة البيانات الرئيسية لبرنامج الوسائط الفائقة </a:t>
            </a:r>
            <a:r>
              <a:rPr lang="ar-EG" b="1" dirty="0" smtClean="0"/>
              <a:t>.</a:t>
            </a:r>
            <a:endParaRPr lang="en-US" b="1" dirty="0" smtClean="0"/>
          </a:p>
          <a:p>
            <a:pPr algn="justLow" rtl="1"/>
            <a:r>
              <a:rPr lang="ar-EG" b="1" dirty="0"/>
              <a:t>و تنظم العقد إما على أساس تنظيم </a:t>
            </a:r>
            <a:r>
              <a:rPr lang="ar-EG" b="1" dirty="0">
                <a:solidFill>
                  <a:srgbClr val="FF0000"/>
                </a:solidFill>
              </a:rPr>
              <a:t>شبكي</a:t>
            </a:r>
            <a:r>
              <a:rPr lang="ar-EG" b="1" dirty="0"/>
              <a:t>  ,   أو</a:t>
            </a:r>
            <a:r>
              <a:rPr lang="en-US" b="1" dirty="0"/>
              <a:t> </a:t>
            </a:r>
            <a:r>
              <a:rPr lang="ar-EG" b="1" dirty="0"/>
              <a:t>تنظيم </a:t>
            </a:r>
            <a:r>
              <a:rPr lang="ar-EG" b="1" dirty="0">
                <a:solidFill>
                  <a:srgbClr val="FF0000"/>
                </a:solidFill>
              </a:rPr>
              <a:t>هرمي</a:t>
            </a:r>
            <a:r>
              <a:rPr lang="en-US" b="1" dirty="0"/>
              <a:t> </a:t>
            </a:r>
            <a:endParaRPr lang="en-US" dirty="0"/>
          </a:p>
          <a:p>
            <a:pPr algn="justLow" rtl="1"/>
            <a:endParaRPr lang="en-US" dirty="0"/>
          </a:p>
        </p:txBody>
      </p:sp>
    </p:spTree>
  </p:cSld>
  <p:clrMapOvr>
    <a:masterClrMapping/>
  </p:clrMapOvr>
  <p:transition advClick="0"/>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EG" sz="3200" b="1" dirty="0"/>
              <a:t>الروابط </a:t>
            </a:r>
            <a:r>
              <a:rPr lang="en-US" sz="3200" b="1" dirty="0"/>
              <a:t>Links</a:t>
            </a:r>
            <a:r>
              <a:rPr lang="ar-EG" sz="3200" b="1" dirty="0"/>
              <a:t>   </a:t>
            </a:r>
            <a:endParaRPr lang="en-US" sz="3600" dirty="0"/>
          </a:p>
        </p:txBody>
      </p:sp>
      <p:sp>
        <p:nvSpPr>
          <p:cNvPr id="3076" name="Rectangle 3"/>
          <p:cNvSpPr>
            <a:spLocks noGrp="1" noChangeArrowheads="1"/>
          </p:cNvSpPr>
          <p:nvPr>
            <p:ph type="subTitle" idx="1"/>
          </p:nvPr>
        </p:nvSpPr>
        <p:spPr>
          <a:xfrm>
            <a:off x="609600" y="1600200"/>
            <a:ext cx="7924800" cy="4419600"/>
          </a:xfrm>
          <a:noFill/>
        </p:spPr>
        <p:txBody>
          <a:bodyPr anchor="ctr">
            <a:normAutofit/>
          </a:bodyPr>
          <a:lstStyle/>
          <a:p>
            <a:pPr algn="justLow" rtl="1"/>
            <a:r>
              <a:rPr lang="ar-EG" b="1" dirty="0"/>
              <a:t>وصلات مباشرة تربط بين محطتين بينهما علاقة مشتركة في المحتوى أو المعنى , وتسمى المحطة الأولى محطة المصدر, والثانية محطة الهدف ,وهذا النظام يمكن المستخدم من التنقل بين المحطات باستخدام الروابط التي يزوده بها المصمم، وتتميز الروابط بأنها أدوات لجذب الانتباه, فقد تكون كلمات ذات لون مختلف عن باقي النص، وقد تكون صورة أو رسمه(ثابتة أو متحركة) أو جزء من صورة ثابتة  .</a:t>
            </a:r>
            <a:endParaRPr lang="en-US" dirty="0"/>
          </a:p>
          <a:p>
            <a:pPr algn="justLow" rtl="1"/>
            <a:endParaRPr lang="en-US" dirty="0"/>
          </a:p>
        </p:txBody>
      </p:sp>
    </p:spTree>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AutoShape 5"/>
          <p:cNvSpPr>
            <a:spLocks noChangeArrowheads="1"/>
          </p:cNvSpPr>
          <p:nvPr/>
        </p:nvSpPr>
        <p:spPr bwMode="auto">
          <a:xfrm>
            <a:off x="0" y="0"/>
            <a:ext cx="8763000" cy="6629400"/>
          </a:xfrm>
          <a:prstGeom prst="roundRect">
            <a:avLst>
              <a:gd name="adj" fmla="val 16667"/>
            </a:avLst>
          </a:prstGeom>
          <a:solidFill>
            <a:srgbClr val="FFE2C5"/>
          </a:solidFill>
          <a:ln w="57150" cmpd="thickThin">
            <a:solidFill>
              <a:srgbClr val="FF9900"/>
            </a:solidFill>
            <a:round/>
            <a:headEnd/>
            <a:tailEnd/>
          </a:ln>
        </p:spPr>
        <p:txBody>
          <a:bodyPr wrap="none" anchor="ctr"/>
          <a:lstStyle/>
          <a:p>
            <a:endParaRPr lang="en-US"/>
          </a:p>
        </p:txBody>
      </p:sp>
      <p:sp>
        <p:nvSpPr>
          <p:cNvPr id="3075" name="Rectangle 2"/>
          <p:cNvSpPr>
            <a:spLocks noGrp="1" noChangeArrowheads="1"/>
          </p:cNvSpPr>
          <p:nvPr>
            <p:ph type="ctrTitle"/>
          </p:nvPr>
        </p:nvSpPr>
        <p:spPr>
          <a:xfrm>
            <a:off x="457200" y="457200"/>
            <a:ext cx="7772400" cy="1008063"/>
          </a:xfrm>
        </p:spPr>
        <p:txBody>
          <a:bodyPr>
            <a:normAutofit/>
          </a:bodyPr>
          <a:lstStyle/>
          <a:p>
            <a:pPr algn="r" rtl="1"/>
            <a:r>
              <a:rPr lang="ar-SA" sz="3200" b="1" dirty="0"/>
              <a:t>أهم الخصائص المميزة للوسائط الفائقة</a:t>
            </a:r>
            <a:endParaRPr lang="en-US" sz="3600" dirty="0"/>
          </a:p>
        </p:txBody>
      </p:sp>
      <p:sp>
        <p:nvSpPr>
          <p:cNvPr id="3076" name="Rectangle 3"/>
          <p:cNvSpPr>
            <a:spLocks noGrp="1" noChangeArrowheads="1"/>
          </p:cNvSpPr>
          <p:nvPr>
            <p:ph type="subTitle" idx="1"/>
          </p:nvPr>
        </p:nvSpPr>
        <p:spPr>
          <a:xfrm>
            <a:off x="609600" y="1600200"/>
            <a:ext cx="7924800" cy="4419600"/>
          </a:xfrm>
          <a:noFill/>
        </p:spPr>
        <p:txBody>
          <a:bodyPr anchor="ctr">
            <a:normAutofit/>
          </a:bodyPr>
          <a:lstStyle/>
          <a:p>
            <a:pPr rtl="1"/>
            <a:r>
              <a:rPr lang="ar-SA" dirty="0">
                <a:solidFill>
                  <a:srgbClr val="FF0000"/>
                </a:solidFill>
              </a:rPr>
              <a:t>  </a:t>
            </a:r>
            <a:r>
              <a:rPr lang="ar-SA" b="1" dirty="0">
                <a:solidFill>
                  <a:srgbClr val="FF0000"/>
                </a:solidFill>
              </a:rPr>
              <a:t>البناء اللاخطى( </a:t>
            </a:r>
            <a:r>
              <a:rPr lang="en-US" b="1" dirty="0">
                <a:solidFill>
                  <a:srgbClr val="FF0000"/>
                </a:solidFill>
              </a:rPr>
              <a:t>Non-Linear Structure</a:t>
            </a:r>
            <a:r>
              <a:rPr lang="ar-SA" b="1" dirty="0">
                <a:solidFill>
                  <a:srgbClr val="FF0000"/>
                </a:solidFill>
              </a:rPr>
              <a:t>) </a:t>
            </a:r>
            <a:r>
              <a:rPr lang="ar-SA" b="1" dirty="0" smtClean="0">
                <a:solidFill>
                  <a:srgbClr val="FF0000"/>
                </a:solidFill>
              </a:rPr>
              <a:t>:</a:t>
            </a:r>
            <a:endParaRPr lang="en-US" b="1" dirty="0" smtClean="0">
              <a:solidFill>
                <a:srgbClr val="FF0000"/>
              </a:solidFill>
            </a:endParaRPr>
          </a:p>
          <a:p>
            <a:pPr algn="justLow" rtl="1"/>
            <a:r>
              <a:rPr lang="ar-EG" b="1" dirty="0"/>
              <a:t>تنظم المعلومات في برامج الوسائط الفائقة بطريقة غير خطية (تفريعيه) مما يساعد على الوصول السريع لأي نقطة فيها, و يتم هذا التنظيم  بإحدى طريقتين :</a:t>
            </a:r>
            <a:endParaRPr lang="en-US" dirty="0"/>
          </a:p>
          <a:p>
            <a:pPr algn="justLow" rtl="1"/>
            <a:r>
              <a:rPr lang="ar-EG" b="1" dirty="0"/>
              <a:t>التنظيم </a:t>
            </a:r>
            <a:r>
              <a:rPr lang="ar-EG" b="1" dirty="0">
                <a:solidFill>
                  <a:srgbClr val="FF0000"/>
                </a:solidFill>
              </a:rPr>
              <a:t>الشبكي</a:t>
            </a:r>
            <a:r>
              <a:rPr lang="ar-EG" b="1" dirty="0"/>
              <a:t>.      أو    التنظيم </a:t>
            </a:r>
            <a:r>
              <a:rPr lang="ar-EG" b="1" dirty="0">
                <a:solidFill>
                  <a:srgbClr val="FF0000"/>
                </a:solidFill>
              </a:rPr>
              <a:t>الهرمي</a:t>
            </a:r>
            <a:r>
              <a:rPr lang="ar-EG" b="1" dirty="0"/>
              <a:t>.</a:t>
            </a:r>
            <a:endParaRPr lang="en-US" dirty="0"/>
          </a:p>
          <a:p>
            <a:pPr rtl="1"/>
            <a:endParaRPr lang="en-US" dirty="0">
              <a:solidFill>
                <a:srgbClr val="FF0000"/>
              </a:solidFill>
            </a:endParaRPr>
          </a:p>
        </p:txBody>
      </p:sp>
    </p:spTree>
  </p:cSld>
  <p:clrMapOvr>
    <a:masterClrMapping/>
  </p:clrMapOvr>
  <p:transition advClick="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TotalTime>
  <Words>341</Words>
  <Application>Microsoft Office PowerPoint</Application>
  <PresentationFormat>On-screen Show (4:3)</PresentationFormat>
  <Paragraphs>98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الوسـائط الفائـقة     Hypermedia</vt:lpstr>
      <vt:lpstr>تعريفها </vt:lpstr>
      <vt:lpstr>تعريفها </vt:lpstr>
      <vt:lpstr>تعريفها </vt:lpstr>
      <vt:lpstr>والنص الفائق Hypertext </vt:lpstr>
      <vt:lpstr>مكونات الوسائط الفائقةStructure  Hypermedia </vt:lpstr>
      <vt:lpstr>تمثل العقد Nodes </vt:lpstr>
      <vt:lpstr>الروابط Links   </vt:lpstr>
      <vt:lpstr>أهم الخصائص المميزة للوسائط الفائقة</vt:lpstr>
      <vt:lpstr>أهم الخصائص المميزة للوسائط الفائقة</vt:lpstr>
      <vt:lpstr>أهم الخصائص المميزة للوسائط الفائقة</vt:lpstr>
      <vt:lpstr>أهم الخصائص المميزة للوسائط الفائقة</vt:lpstr>
      <vt:lpstr>أهم الخصائص المميزة للوسائط الفائقة</vt:lpstr>
      <vt:lpstr>أهم الخصائص المميزة للوسائط الفائقة</vt:lpstr>
      <vt:lpstr>أهم الخصائص المميزة للوسائط الفائقة</vt:lpstr>
      <vt:lpstr>عناصر الوسائط المتعددة بشكل عام </vt:lpstr>
      <vt:lpstr>عناصر الوسائط المتعددة بشكل عام </vt:lpstr>
      <vt:lpstr>       نظم تأليف برمجيات الوسائط المتعددة Multimedia</vt:lpstr>
      <vt:lpstr>              الشروط الواجب توافرها في برامج الوسائط المتعددة Multimediaوهي:</vt:lpstr>
      <vt:lpstr>              الشروط الواجب توافرها في برامج الوسائط المتعددة Multimediaوهي:</vt:lpstr>
      <vt:lpstr>              مراحل إنتاج البرمجيات التعليمية متددة الوسائط</vt:lpstr>
      <vt:lpstr>              مراحل إنتاج البرمجيات التعليمية متددة الوسائط</vt:lpstr>
      <vt:lpstr>              مراحل إنتاج البرمجيات التعليمية متددة الوسائط</vt:lpstr>
      <vt:lpstr>              مراحل إنتاج البرمجيات التعليمية متددة الوسائط</vt:lpstr>
      <vt:lpstr>فريق عمل برامج  الوسائط المتعددة</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الوسـائط الفائـقة     Hypermedia</dc:title>
  <dc:creator>tarig</dc:creator>
  <cp:lastModifiedBy>tarig</cp:lastModifiedBy>
  <cp:revision>5</cp:revision>
  <dcterms:created xsi:type="dcterms:W3CDTF">2020-10-14T17:32:06Z</dcterms:created>
  <dcterms:modified xsi:type="dcterms:W3CDTF">2020-10-14T18:12:59Z</dcterms:modified>
</cp:coreProperties>
</file>